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07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14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21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29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535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042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549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056" algn="l" defTabSz="4565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738"/>
    <a:srgbClr val="2E488A"/>
    <a:srgbClr val="A52510"/>
    <a:srgbClr val="304C90"/>
    <a:srgbClr val="1947A8"/>
    <a:srgbClr val="CF0000"/>
    <a:srgbClr val="0E9C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2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0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2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5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6507" indent="0">
              <a:buNone/>
              <a:defRPr sz="2000" b="1"/>
            </a:lvl2pPr>
            <a:lvl3pPr marL="913014" indent="0">
              <a:buNone/>
              <a:defRPr sz="1800" b="1"/>
            </a:lvl3pPr>
            <a:lvl4pPr marL="1369521" indent="0">
              <a:buNone/>
              <a:defRPr sz="1600" b="1"/>
            </a:lvl4pPr>
            <a:lvl5pPr marL="1826029" indent="0">
              <a:buNone/>
              <a:defRPr sz="1600" b="1"/>
            </a:lvl5pPr>
            <a:lvl6pPr marL="2282535" indent="0">
              <a:buNone/>
              <a:defRPr sz="1600" b="1"/>
            </a:lvl6pPr>
            <a:lvl7pPr marL="2739042" indent="0">
              <a:buNone/>
              <a:defRPr sz="1600" b="1"/>
            </a:lvl7pPr>
            <a:lvl8pPr marL="3195549" indent="0">
              <a:buNone/>
              <a:defRPr sz="1600" b="1"/>
            </a:lvl8pPr>
            <a:lvl9pPr marL="365205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6507" indent="0">
              <a:buNone/>
              <a:defRPr sz="2000" b="1"/>
            </a:lvl2pPr>
            <a:lvl3pPr marL="913014" indent="0">
              <a:buNone/>
              <a:defRPr sz="1800" b="1"/>
            </a:lvl3pPr>
            <a:lvl4pPr marL="1369521" indent="0">
              <a:buNone/>
              <a:defRPr sz="1600" b="1"/>
            </a:lvl4pPr>
            <a:lvl5pPr marL="1826029" indent="0">
              <a:buNone/>
              <a:defRPr sz="1600" b="1"/>
            </a:lvl5pPr>
            <a:lvl6pPr marL="2282535" indent="0">
              <a:buNone/>
              <a:defRPr sz="1600" b="1"/>
            </a:lvl6pPr>
            <a:lvl7pPr marL="2739042" indent="0">
              <a:buNone/>
              <a:defRPr sz="1600" b="1"/>
            </a:lvl7pPr>
            <a:lvl8pPr marL="3195549" indent="0">
              <a:buNone/>
              <a:defRPr sz="1600" b="1"/>
            </a:lvl8pPr>
            <a:lvl9pPr marL="365205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6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21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6507" indent="0">
              <a:buNone/>
              <a:defRPr sz="1200"/>
            </a:lvl2pPr>
            <a:lvl3pPr marL="913014" indent="0">
              <a:buNone/>
              <a:defRPr sz="1000"/>
            </a:lvl3pPr>
            <a:lvl4pPr marL="1369521" indent="0">
              <a:buNone/>
              <a:defRPr sz="900"/>
            </a:lvl4pPr>
            <a:lvl5pPr marL="1826029" indent="0">
              <a:buNone/>
              <a:defRPr sz="900"/>
            </a:lvl5pPr>
            <a:lvl6pPr marL="2282535" indent="0">
              <a:buNone/>
              <a:defRPr sz="900"/>
            </a:lvl6pPr>
            <a:lvl7pPr marL="2739042" indent="0">
              <a:buNone/>
              <a:defRPr sz="900"/>
            </a:lvl7pPr>
            <a:lvl8pPr marL="3195549" indent="0">
              <a:buNone/>
              <a:defRPr sz="900"/>
            </a:lvl8pPr>
            <a:lvl9pPr marL="365205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0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6507" indent="0">
              <a:buNone/>
              <a:defRPr sz="2800"/>
            </a:lvl2pPr>
            <a:lvl3pPr marL="913014" indent="0">
              <a:buNone/>
              <a:defRPr sz="2400"/>
            </a:lvl3pPr>
            <a:lvl4pPr marL="1369521" indent="0">
              <a:buNone/>
              <a:defRPr sz="2000"/>
            </a:lvl4pPr>
            <a:lvl5pPr marL="1826029" indent="0">
              <a:buNone/>
              <a:defRPr sz="2000"/>
            </a:lvl5pPr>
            <a:lvl6pPr marL="2282535" indent="0">
              <a:buNone/>
              <a:defRPr sz="2000"/>
            </a:lvl6pPr>
            <a:lvl7pPr marL="2739042" indent="0">
              <a:buNone/>
              <a:defRPr sz="2000"/>
            </a:lvl7pPr>
            <a:lvl8pPr marL="3195549" indent="0">
              <a:buNone/>
              <a:defRPr sz="2000"/>
            </a:lvl8pPr>
            <a:lvl9pPr marL="365205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6507" indent="0">
              <a:buNone/>
              <a:defRPr sz="1200"/>
            </a:lvl2pPr>
            <a:lvl3pPr marL="913014" indent="0">
              <a:buNone/>
              <a:defRPr sz="1000"/>
            </a:lvl3pPr>
            <a:lvl4pPr marL="1369521" indent="0">
              <a:buNone/>
              <a:defRPr sz="900"/>
            </a:lvl4pPr>
            <a:lvl5pPr marL="1826029" indent="0">
              <a:buNone/>
              <a:defRPr sz="900"/>
            </a:lvl5pPr>
            <a:lvl6pPr marL="2282535" indent="0">
              <a:buNone/>
              <a:defRPr sz="900"/>
            </a:lvl6pPr>
            <a:lvl7pPr marL="2739042" indent="0">
              <a:buNone/>
              <a:defRPr sz="900"/>
            </a:lvl7pPr>
            <a:lvl8pPr marL="3195549" indent="0">
              <a:buNone/>
              <a:defRPr sz="900"/>
            </a:lvl8pPr>
            <a:lvl9pPr marL="365205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2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456507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381" indent="-342381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1825" indent="-285318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1267" indent="-228254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597775" indent="-228254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4282" indent="-228254" algn="l" defTabSz="456507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0789" indent="-228254" algn="l" defTabSz="4565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96" indent="-228254" algn="l" defTabSz="4565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03" indent="-228254" algn="l" defTabSz="4565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11" indent="-228254" algn="l" defTabSz="4565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7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14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21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29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35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42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49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56" algn="l" defTabSz="4565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3333750" y="6354111"/>
            <a:ext cx="4245030" cy="28575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219"/>
                </a:spcAft>
              </a:pPr>
              <a:r>
                <a:rPr lang="en-US" sz="400" i="1" dirty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500" b="1" dirty="0" smtClean="0">
                  <a:latin typeface="Arial"/>
                  <a:cs typeface="Arial"/>
                </a:rPr>
                <a:t>Wuyin Lin</a:t>
              </a:r>
              <a:endParaRPr lang="en-US" sz="500" b="1" dirty="0">
                <a:latin typeface="Arial"/>
                <a:cs typeface="Arial"/>
              </a:endParaRPr>
            </a:p>
            <a:p>
              <a:r>
                <a:rPr lang="en-US" sz="400" dirty="0" smtClean="0">
                  <a:latin typeface="Arial"/>
                  <a:cs typeface="Arial"/>
                </a:rPr>
                <a:t>Atmospheric Scientist</a:t>
              </a:r>
              <a:endParaRPr lang="en-US" sz="400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292"/>
                </a:spcAft>
              </a:pPr>
              <a:r>
                <a:rPr lang="en-US" sz="400" dirty="0" smtClean="0">
                  <a:latin typeface="Arial"/>
                  <a:cs typeface="Arial"/>
                </a:rPr>
                <a:t>Brookhaven National Laboratory</a:t>
              </a:r>
              <a:endParaRPr lang="en-US" sz="400" dirty="0">
                <a:latin typeface="Arial"/>
                <a:cs typeface="Arial"/>
              </a:endParaRPr>
            </a:p>
            <a:p>
              <a:r>
                <a:rPr lang="en-US" sz="400" dirty="0" smtClean="0">
                  <a:latin typeface="Arial"/>
                  <a:cs typeface="Arial"/>
                </a:rPr>
                <a:t>(631) 344-7249</a:t>
              </a:r>
              <a:endParaRPr lang="en-US" sz="400" dirty="0">
                <a:latin typeface="Arial"/>
                <a:cs typeface="Arial"/>
              </a:endParaRPr>
            </a:p>
            <a:p>
              <a:r>
                <a:rPr lang="en-US" sz="400" dirty="0" smtClean="0">
                  <a:latin typeface="Arial"/>
                  <a:cs typeface="Arial"/>
                </a:rPr>
                <a:t>wlin@bnl.gov</a:t>
              </a:r>
              <a:endParaRPr lang="en-US" sz="400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700" b="1" dirty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7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59677" y="142875"/>
            <a:ext cx="8184323" cy="100012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Strategy for Tuning High-Resolution ACME V1 Model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W. Lin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S. Xie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P. Ma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P. Rasch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Y. Qian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H. Wan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S. Klein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C. Golaz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P. Cameron-Smith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Q. Tang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H. Wang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K. Zhang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S. Burrows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J. Bacmeister,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 R. Neal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C. Hannay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V. Larson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A. Gettelman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  <a:p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1 BNL, 2 LLNL, 3 PNNL, 4 NCAR, 5, UWM</a:t>
            </a:r>
            <a:endParaRPr lang="en-US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285750" y="1319212"/>
            <a:ext cx="4191000" cy="357188"/>
            <a:chOff x="1371600" y="9601200"/>
            <a:chExt cx="20116800" cy="2286000"/>
          </a:xfrm>
        </p:grpSpPr>
        <p:sp>
          <p:nvSpPr>
            <p:cNvPr id="34" name="Rectangle 33"/>
            <p:cNvSpPr/>
            <p:nvPr/>
          </p:nvSpPr>
          <p:spPr>
            <a:xfrm>
              <a:off x="1371600" y="9601200"/>
              <a:ext cx="20116800" cy="2286000"/>
            </a:xfrm>
            <a:prstGeom prst="rect">
              <a:avLst/>
            </a:prstGeom>
            <a:gradFill flip="none" rotWithShape="1">
              <a:gsLst>
                <a:gs pos="20000">
                  <a:srgbClr val="1B5FAE"/>
                </a:gs>
                <a:gs pos="100000">
                  <a:srgbClr val="1F285B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1600" y="9601200"/>
              <a:ext cx="20116800" cy="22860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 anchor="ctr" anchorCtr="0">
              <a:noAutofit/>
            </a:bodyPr>
            <a:lstStyle/>
            <a:p>
              <a:r>
                <a:rPr lang="en-US" sz="1300" b="1" dirty="0">
                  <a:solidFill>
                    <a:schemeClr val="bg1"/>
                  </a:solidFill>
                  <a:latin typeface="Arial"/>
                  <a:cs typeface="Arial"/>
                </a:rPr>
                <a:t>Objective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85750" y="3845721"/>
            <a:ext cx="8572500" cy="357188"/>
          </a:xfrm>
          <a:prstGeom prst="rect">
            <a:avLst/>
          </a:prstGeom>
          <a:gradFill flip="none" rotWithShape="1">
            <a:gsLst>
              <a:gs pos="20000">
                <a:srgbClr val="1B5FAE"/>
              </a:gs>
              <a:gs pos="100000">
                <a:srgbClr val="1F285B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5750" y="3845721"/>
            <a:ext cx="8572500" cy="357188"/>
          </a:xfrm>
          <a:prstGeom prst="rect">
            <a:avLst/>
          </a:prstGeom>
          <a:noFill/>
        </p:spPr>
        <p:txBody>
          <a:bodyPr wrap="none" lIns="457200" tIns="457200" rIns="457200" bIns="457200" rtlCol="0" anchor="ctr" anchorCtr="0">
            <a:no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/>
                <a:cs typeface="Arial"/>
              </a:rPr>
              <a:t>Highlight of Results</a:t>
            </a:r>
            <a:endParaRPr lang="en-US" sz="13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08" y="238131"/>
            <a:ext cx="869970" cy="830904"/>
          </a:xfrm>
          <a:prstGeom prst="rect">
            <a:avLst/>
          </a:prstGeom>
          <a:noFill/>
        </p:spPr>
        <p:txBody>
          <a:bodyPr wrap="square" lIns="91348" tIns="45674" rIns="91348" bIns="45674" rtlCol="0">
            <a:spAutoFit/>
          </a:bodyPr>
          <a:lstStyle/>
          <a:p>
            <a:r>
              <a:rPr lang="en-US" sz="4800" b="1" dirty="0" smtClean="0">
                <a:solidFill>
                  <a:srgbClr val="2E488A"/>
                </a:solidFill>
                <a:latin typeface="Arial"/>
                <a:cs typeface="Arial"/>
              </a:rPr>
              <a:t>R:</a:t>
            </a:r>
            <a:endParaRPr lang="en-US" sz="4800" b="1" dirty="0">
              <a:solidFill>
                <a:srgbClr val="2E488A"/>
              </a:solidFill>
              <a:latin typeface="Arial"/>
              <a:cs typeface="Arial"/>
            </a:endParaRPr>
          </a:p>
        </p:txBody>
      </p:sp>
      <p:grpSp>
        <p:nvGrpSpPr>
          <p:cNvPr id="4" name="Group 137"/>
          <p:cNvGrpSpPr/>
          <p:nvPr/>
        </p:nvGrpSpPr>
        <p:grpSpPr>
          <a:xfrm>
            <a:off x="6793469" y="1194452"/>
            <a:ext cx="1869311" cy="2166106"/>
            <a:chOff x="6793469" y="1141112"/>
            <a:chExt cx="1869311" cy="2166106"/>
          </a:xfrm>
        </p:grpSpPr>
        <p:grpSp>
          <p:nvGrpSpPr>
            <p:cNvPr id="5" name="Group 27"/>
            <p:cNvGrpSpPr/>
            <p:nvPr/>
          </p:nvGrpSpPr>
          <p:grpSpPr>
            <a:xfrm>
              <a:off x="7323187" y="1390763"/>
              <a:ext cx="1308540" cy="1506817"/>
              <a:chOff x="3032760" y="1402080"/>
              <a:chExt cx="3215640" cy="3979545"/>
            </a:xfrm>
          </p:grpSpPr>
          <p:grpSp>
            <p:nvGrpSpPr>
              <p:cNvPr id="6" name="Group 103"/>
              <p:cNvGrpSpPr/>
              <p:nvPr/>
            </p:nvGrpSpPr>
            <p:grpSpPr>
              <a:xfrm>
                <a:off x="3032760" y="4914900"/>
                <a:ext cx="411480" cy="457200"/>
                <a:chOff x="3032760" y="4914900"/>
                <a:chExt cx="411480" cy="457200"/>
              </a:xfrm>
            </p:grpSpPr>
            <p:sp>
              <p:nvSpPr>
                <p:cNvPr id="107" name="Rounded Rectangle 106"/>
                <p:cNvSpPr/>
                <p:nvPr/>
              </p:nvSpPr>
              <p:spPr>
                <a:xfrm>
                  <a:off x="3032760" y="5257800"/>
                  <a:ext cx="411480" cy="11430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>
                  <a:off x="3032760" y="5143500"/>
                  <a:ext cx="411480" cy="11430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09" name="Rounded Rectangle 5"/>
                <p:cNvSpPr/>
                <p:nvPr/>
              </p:nvSpPr>
              <p:spPr>
                <a:xfrm>
                  <a:off x="3032760" y="5029200"/>
                  <a:ext cx="411480" cy="11430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10" name="Rounded Rectangle 6"/>
                <p:cNvSpPr/>
                <p:nvPr/>
              </p:nvSpPr>
              <p:spPr>
                <a:xfrm>
                  <a:off x="3032760" y="4914900"/>
                  <a:ext cx="411480" cy="11430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30" name="Rounded Rectangle 29"/>
              <p:cNvSpPr/>
              <p:nvPr/>
            </p:nvSpPr>
            <p:spPr>
              <a:xfrm>
                <a:off x="3040380" y="1848828"/>
                <a:ext cx="411481" cy="11430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104"/>
              <p:cNvGrpSpPr/>
              <p:nvPr/>
            </p:nvGrpSpPr>
            <p:grpSpPr>
              <a:xfrm>
                <a:off x="3688080" y="3310890"/>
                <a:ext cx="411480" cy="2061210"/>
                <a:chOff x="3688080" y="3310890"/>
                <a:chExt cx="411480" cy="2061210"/>
              </a:xfrm>
            </p:grpSpPr>
            <p:sp>
              <p:nvSpPr>
                <p:cNvPr id="93" name="Rounded Rectangle 92"/>
                <p:cNvSpPr/>
                <p:nvPr/>
              </p:nvSpPr>
              <p:spPr>
                <a:xfrm>
                  <a:off x="3688080" y="525780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3688080" y="514350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3688080" y="502920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>
                  <a:off x="3688080" y="491490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ounded Rectangle 96"/>
                <p:cNvSpPr/>
                <p:nvPr/>
              </p:nvSpPr>
              <p:spPr>
                <a:xfrm>
                  <a:off x="3688080" y="38823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3688080" y="36537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ounded Rectangle 98"/>
                <p:cNvSpPr/>
                <p:nvPr/>
              </p:nvSpPr>
              <p:spPr>
                <a:xfrm>
                  <a:off x="3688080" y="35394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ounded Rectangle 99"/>
                <p:cNvSpPr/>
                <p:nvPr/>
              </p:nvSpPr>
              <p:spPr>
                <a:xfrm>
                  <a:off x="3688080" y="43395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3688080" y="41109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ounded Rectangle 101"/>
                <p:cNvSpPr/>
                <p:nvPr/>
              </p:nvSpPr>
              <p:spPr>
                <a:xfrm>
                  <a:off x="3688080" y="47967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ounded Rectangle 102"/>
                <p:cNvSpPr/>
                <p:nvPr/>
              </p:nvSpPr>
              <p:spPr>
                <a:xfrm>
                  <a:off x="3688080" y="46824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3688080" y="45681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>
                <a:xfrm>
                  <a:off x="3688080" y="34251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3688080" y="33108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05"/>
              <p:cNvGrpSpPr/>
              <p:nvPr/>
            </p:nvGrpSpPr>
            <p:grpSpPr>
              <a:xfrm>
                <a:off x="4358640" y="1402080"/>
                <a:ext cx="411480" cy="3979545"/>
                <a:chOff x="4358640" y="1402080"/>
                <a:chExt cx="411480" cy="3979545"/>
              </a:xfrm>
            </p:grpSpPr>
            <p:grpSp>
              <p:nvGrpSpPr>
                <p:cNvPr id="9" name="Group 34"/>
                <p:cNvGrpSpPr/>
                <p:nvPr/>
              </p:nvGrpSpPr>
              <p:grpSpPr>
                <a:xfrm>
                  <a:off x="4358640" y="3320415"/>
                  <a:ext cx="411480" cy="2061210"/>
                  <a:chOff x="3718560" y="3310890"/>
                  <a:chExt cx="411480" cy="2061210"/>
                </a:xfrm>
              </p:grpSpPr>
              <p:sp>
                <p:nvSpPr>
                  <p:cNvPr id="75" name="Rounded Rectangle 74"/>
                  <p:cNvSpPr/>
                  <p:nvPr/>
                </p:nvSpPr>
                <p:spPr>
                  <a:xfrm>
                    <a:off x="3718560" y="525780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ounded Rectangle 75"/>
                  <p:cNvSpPr/>
                  <p:nvPr/>
                </p:nvSpPr>
                <p:spPr>
                  <a:xfrm>
                    <a:off x="3718560" y="514350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ounded Rectangle 76"/>
                  <p:cNvSpPr/>
                  <p:nvPr/>
                </p:nvSpPr>
                <p:spPr>
                  <a:xfrm>
                    <a:off x="3718560" y="502920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ounded Rectangle 77"/>
                  <p:cNvSpPr/>
                  <p:nvPr/>
                </p:nvSpPr>
                <p:spPr>
                  <a:xfrm>
                    <a:off x="3718560" y="491490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ounded Rectangle 78"/>
                  <p:cNvSpPr/>
                  <p:nvPr/>
                </p:nvSpPr>
                <p:spPr>
                  <a:xfrm>
                    <a:off x="3718560" y="38823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ounded Rectangle 79"/>
                  <p:cNvSpPr/>
                  <p:nvPr/>
                </p:nvSpPr>
                <p:spPr>
                  <a:xfrm>
                    <a:off x="3718560" y="37680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ounded Rectangle 80"/>
                  <p:cNvSpPr/>
                  <p:nvPr/>
                </p:nvSpPr>
                <p:spPr>
                  <a:xfrm>
                    <a:off x="3718560" y="36537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ounded Rectangle 81"/>
                  <p:cNvSpPr/>
                  <p:nvPr/>
                </p:nvSpPr>
                <p:spPr>
                  <a:xfrm>
                    <a:off x="3718560" y="35394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ounded Rectangle 82"/>
                  <p:cNvSpPr/>
                  <p:nvPr/>
                </p:nvSpPr>
                <p:spPr>
                  <a:xfrm>
                    <a:off x="3718560" y="43395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ounded Rectangle 83"/>
                  <p:cNvSpPr/>
                  <p:nvPr/>
                </p:nvSpPr>
                <p:spPr>
                  <a:xfrm>
                    <a:off x="3718560" y="42252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ounded Rectangle 84"/>
                  <p:cNvSpPr/>
                  <p:nvPr/>
                </p:nvSpPr>
                <p:spPr>
                  <a:xfrm>
                    <a:off x="3718560" y="41109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ounded Rectangle 85"/>
                  <p:cNvSpPr/>
                  <p:nvPr/>
                </p:nvSpPr>
                <p:spPr>
                  <a:xfrm>
                    <a:off x="3718560" y="39966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ounded Rectangle 86"/>
                  <p:cNvSpPr/>
                  <p:nvPr/>
                </p:nvSpPr>
                <p:spPr>
                  <a:xfrm>
                    <a:off x="3718560" y="47967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ounded Rectangle 87"/>
                  <p:cNvSpPr/>
                  <p:nvPr/>
                </p:nvSpPr>
                <p:spPr>
                  <a:xfrm>
                    <a:off x="3718560" y="46824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ounded Rectangle 88"/>
                  <p:cNvSpPr/>
                  <p:nvPr/>
                </p:nvSpPr>
                <p:spPr>
                  <a:xfrm>
                    <a:off x="3718560" y="4568190"/>
                    <a:ext cx="411480" cy="114301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3718560" y="44538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ounded Rectangle 90"/>
                  <p:cNvSpPr/>
                  <p:nvPr/>
                </p:nvSpPr>
                <p:spPr>
                  <a:xfrm>
                    <a:off x="3718560" y="34251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ounded Rectangle 91"/>
                  <p:cNvSpPr/>
                  <p:nvPr/>
                </p:nvSpPr>
                <p:spPr>
                  <a:xfrm>
                    <a:off x="3718560" y="3310890"/>
                    <a:ext cx="411480" cy="11430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Rounded Rectangle 62"/>
                <p:cNvSpPr/>
                <p:nvPr/>
              </p:nvSpPr>
              <p:spPr>
                <a:xfrm>
                  <a:off x="4358640" y="3369115"/>
                  <a:ext cx="411480" cy="114301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4358640" y="32346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4358640" y="300609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4358640" y="185928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4358640" y="174498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ounded Rectangle 67"/>
                <p:cNvSpPr/>
                <p:nvPr/>
              </p:nvSpPr>
              <p:spPr>
                <a:xfrm>
                  <a:off x="4358640" y="163068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4358640" y="231648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ounded Rectangle 69"/>
                <p:cNvSpPr/>
                <p:nvPr/>
              </p:nvSpPr>
              <p:spPr>
                <a:xfrm>
                  <a:off x="4358640" y="208788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4358640" y="277368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ounded Rectangle 71"/>
                <p:cNvSpPr/>
                <p:nvPr/>
              </p:nvSpPr>
              <p:spPr>
                <a:xfrm>
                  <a:off x="4358640" y="254508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4358640" y="151638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ounded Rectangle 73"/>
                <p:cNvSpPr/>
                <p:nvPr/>
              </p:nvSpPr>
              <p:spPr>
                <a:xfrm>
                  <a:off x="4358640" y="1402080"/>
                  <a:ext cx="41148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06"/>
              <p:cNvGrpSpPr/>
              <p:nvPr/>
            </p:nvGrpSpPr>
            <p:grpSpPr>
              <a:xfrm>
                <a:off x="5013960" y="2381250"/>
                <a:ext cx="1234440" cy="2988945"/>
                <a:chOff x="5013960" y="2381250"/>
                <a:chExt cx="1234440" cy="2988945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5013960" y="525589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5013960" y="514159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5013960" y="502729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5013960" y="491299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5013960" y="38804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5013960" y="36518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5013960" y="43376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5013960" y="42233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5013960" y="41090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5013960" y="39947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5013960" y="47948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5013960" y="46805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5013960" y="45662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5013960" y="44519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>
                  <a:off x="5013960" y="3423285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5425440" y="2383155"/>
                  <a:ext cx="385317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5013960" y="2952750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5013960" y="2724150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5013960" y="2609850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5013960" y="3181350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>
                <a:xfrm>
                  <a:off x="5013960" y="2495550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>
                  <a:off x="5013960" y="2381250"/>
                  <a:ext cx="1234440" cy="1143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ounded Rectangle 36"/>
              <p:cNvSpPr/>
              <p:nvPr/>
            </p:nvSpPr>
            <p:spPr>
              <a:xfrm>
                <a:off x="3040380" y="1402080"/>
                <a:ext cx="411480" cy="1143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7444911" y="1281849"/>
              <a:ext cx="5852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CAPT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442069" y="1445796"/>
              <a:ext cx="5852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75000"/>
                    </a:schemeClr>
                  </a:solidFill>
                </a:rPr>
                <a:t>AMIP</a:t>
              </a:r>
              <a:endParaRPr lang="en-US" sz="11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V="1">
              <a:off x="7132320" y="1390763"/>
              <a:ext cx="7620" cy="15068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 rot="16200000">
              <a:off x="6464212" y="2061535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Walltime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261854" y="245937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490454" y="185739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18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757154" y="114111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91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183874" y="150687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41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198229" y="2999441"/>
              <a:ext cx="10342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1350 nodes</a:t>
              </a:r>
              <a:endParaRPr lang="en-US" sz="14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112629" y="2999441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4050</a:t>
              </a:r>
              <a:endParaRPr lang="en-US" sz="1400" dirty="0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893972" y="3349942"/>
            <a:ext cx="2181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Illutration</a:t>
            </a:r>
            <a:r>
              <a:rPr lang="en-US" sz="1000" dirty="0" smtClean="0"/>
              <a:t> of  </a:t>
            </a:r>
            <a:r>
              <a:rPr lang="en-US" sz="1000" dirty="0" err="1" smtClean="0"/>
              <a:t>walltime</a:t>
            </a:r>
            <a:r>
              <a:rPr lang="en-US" sz="1000" dirty="0" smtClean="0"/>
              <a:t> for CAPT (5day) and AMIP (JJA or 15mon) simulations on Titan.  One unit is 42 minutes.</a:t>
            </a:r>
            <a:endParaRPr lang="en-US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521254" y="3349942"/>
            <a:ext cx="2473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Global JJA mean stats from CAPT and AMIP runs. AC01 and AC03  use default. </a:t>
            </a:r>
            <a:r>
              <a:rPr lang="en-US" sz="1000" dirty="0" err="1" smtClean="0"/>
              <a:t>CAPTf</a:t>
            </a:r>
            <a:r>
              <a:rPr lang="en-US" sz="1000" dirty="0" smtClean="0"/>
              <a:t> and AC03T use same tuning parameters</a:t>
            </a:r>
            <a:endParaRPr lang="en-US" sz="1000" dirty="0"/>
          </a:p>
        </p:txBody>
      </p:sp>
      <p:grpSp>
        <p:nvGrpSpPr>
          <p:cNvPr id="11" name="Group 136"/>
          <p:cNvGrpSpPr/>
          <p:nvPr/>
        </p:nvGrpSpPr>
        <p:grpSpPr>
          <a:xfrm>
            <a:off x="4564380" y="1297281"/>
            <a:ext cx="2330420" cy="2106452"/>
            <a:chOff x="4564380" y="1297281"/>
            <a:chExt cx="2330420" cy="21064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33432" y="1297281"/>
              <a:ext cx="2186468" cy="176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Diamond 123"/>
            <p:cNvSpPr/>
            <p:nvPr/>
          </p:nvSpPr>
          <p:spPr>
            <a:xfrm>
              <a:off x="4724400" y="3330581"/>
              <a:ext cx="73152" cy="73152"/>
            </a:xfrm>
            <a:prstGeom prst="diamond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564380" y="3088183"/>
              <a:ext cx="4058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Obs</a:t>
              </a:r>
              <a:endParaRPr lang="en-US" sz="1100" dirty="0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4969073" y="3373253"/>
              <a:ext cx="2353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342453" y="3373253"/>
              <a:ext cx="235387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096832" y="3373253"/>
              <a:ext cx="27432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493073" y="3373253"/>
              <a:ext cx="2353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4838700" y="3080563"/>
              <a:ext cx="4860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AC01</a:t>
              </a:r>
              <a:endParaRPr lang="en-US" sz="11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212080" y="3072943"/>
              <a:ext cx="4860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AC03</a:t>
              </a:r>
              <a:endParaRPr lang="en-US" sz="11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943600" y="3065323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CAPTf</a:t>
              </a:r>
              <a:endParaRPr lang="en-US" sz="11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339840" y="3057703"/>
              <a:ext cx="5549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AC03T</a:t>
              </a:r>
              <a:endParaRPr lang="en-US" sz="1100" dirty="0"/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5708213" y="3373253"/>
              <a:ext cx="235387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5585460" y="3072943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CAPT</a:t>
              </a:r>
              <a:endParaRPr lang="en-US" sz="11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236220" y="1728428"/>
            <a:ext cx="4240530" cy="205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The ACME V1-alpha atmosphere model, while well tuned for 1° resolution, needs to be retuned for 0.25° resolution to reduce large mean biases. The computational burden is heavy. This work describes an effective strategy for tuning high-resolution ACME model  through extensive use of the Cloud Associated Parameterization </a:t>
            </a:r>
            <a:r>
              <a:rPr lang="en-US" sz="1300" b="1" dirty="0" err="1" smtClean="0">
                <a:solidFill>
                  <a:srgbClr val="1B5FAE"/>
                </a:solidFill>
                <a:latin typeface="Arial"/>
                <a:cs typeface="Arial"/>
              </a:rPr>
              <a:t>Testbed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 (CAPT) framework for an iterative CAPT-AMIP  approach 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at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 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each stage of development cycle.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74320" y="4220722"/>
            <a:ext cx="8869680" cy="241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Large biases in key quantities in high-res. model when using parameters well-tuned for low-res.</a:t>
            </a: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endParaRPr lang="en-US" sz="100" b="1" dirty="0" smtClean="0">
              <a:solidFill>
                <a:srgbClr val="1B5FAE"/>
              </a:solidFill>
              <a:latin typeface="Arial"/>
              <a:cs typeface="Arial"/>
            </a:endParaRP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A small number of CAPT </a:t>
            </a:r>
            <a:r>
              <a:rPr lang="en-US" sz="1300" b="1" dirty="0" err="1" smtClean="0">
                <a:solidFill>
                  <a:srgbClr val="1B5FAE"/>
                </a:solidFill>
                <a:latin typeface="Arial"/>
                <a:cs typeface="Arial"/>
              </a:rPr>
              <a:t>hindcasts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 are used to effectively gauge the tuning response at high-res.</a:t>
            </a: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endParaRPr lang="en-US" sz="100" b="1" dirty="0" smtClean="0">
              <a:solidFill>
                <a:srgbClr val="1B5FAE"/>
              </a:solidFill>
              <a:latin typeface="Arial"/>
              <a:cs typeface="Arial"/>
            </a:endParaRP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Computational cost for a CAPT test is 1/25</a:t>
            </a:r>
            <a:r>
              <a:rPr lang="en-US" sz="1300" b="1" baseline="30000" dirty="0" smtClean="0">
                <a:solidFill>
                  <a:srgbClr val="1B5FAE"/>
                </a:solidFill>
                <a:latin typeface="Arial"/>
                <a:cs typeface="Arial"/>
              </a:rPr>
              <a:t>th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  or less compared to a typical AMIP test.</a:t>
            </a: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endParaRPr lang="en-US" sz="100" b="1" dirty="0" smtClean="0">
              <a:solidFill>
                <a:srgbClr val="1B5FAE"/>
              </a:solidFill>
              <a:latin typeface="Arial"/>
              <a:cs typeface="Arial"/>
            </a:endParaRP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300" b="1" dirty="0" err="1" smtClean="0">
                <a:solidFill>
                  <a:srgbClr val="1B5FAE"/>
                </a:solidFill>
                <a:latin typeface="Arial"/>
                <a:cs typeface="Arial"/>
              </a:rPr>
              <a:t>Walltime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 as small as 1/100</a:t>
            </a:r>
            <a:r>
              <a:rPr lang="en-US" sz="1300" b="1" baseline="30000" dirty="0" smtClean="0">
                <a:solidFill>
                  <a:srgbClr val="1B5FAE"/>
                </a:solidFill>
                <a:latin typeface="Arial"/>
                <a:cs typeface="Arial"/>
              </a:rPr>
              <a:t>th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 with bundling; turnaround even quicker as 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short large jobs favored on LCs.</a:t>
            </a:r>
            <a:endParaRPr lang="en-US" sz="1300" b="1" dirty="0" smtClean="0">
              <a:solidFill>
                <a:srgbClr val="1B5FAE"/>
              </a:solidFill>
              <a:latin typeface="Arial"/>
              <a:cs typeface="Arial"/>
            </a:endParaRP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endParaRPr lang="en-US" sz="100" b="1" dirty="0" smtClean="0">
              <a:solidFill>
                <a:srgbClr val="1B5FAE"/>
              </a:solidFill>
              <a:latin typeface="Arial"/>
              <a:cs typeface="Arial"/>
            </a:endParaRP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CAPT </a:t>
            </a:r>
            <a:r>
              <a:rPr lang="en-US" sz="1300" b="1" dirty="0" err="1" smtClean="0">
                <a:solidFill>
                  <a:srgbClr val="1B5FAE"/>
                </a:solidFill>
                <a:latin typeface="Arial"/>
                <a:cs typeface="Arial"/>
              </a:rPr>
              <a:t>hindcasts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 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reproduced AMIP large 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biases 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in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 </a:t>
            </a: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quantities closely related to physical parameterizations.</a:t>
            </a: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endParaRPr lang="en-US" sz="100" b="1" dirty="0" smtClean="0">
              <a:solidFill>
                <a:srgbClr val="1B5FAE"/>
              </a:solidFill>
              <a:latin typeface="Arial"/>
              <a:cs typeface="Arial"/>
            </a:endParaRP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Well-tuned configuration based on CAPT consistently lead to improved AMIP simulations.</a:t>
            </a: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endParaRPr lang="en-US" sz="100" b="1" dirty="0" smtClean="0">
              <a:solidFill>
                <a:srgbClr val="1B5FAE"/>
              </a:solidFill>
              <a:latin typeface="Arial"/>
              <a:cs typeface="Arial"/>
            </a:endParaRP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So far only need 1-2 AMIP simulations to reach the tuning target for each stage of development.</a:t>
            </a: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endParaRPr lang="en-US" sz="100" b="1" dirty="0" smtClean="0">
              <a:solidFill>
                <a:srgbClr val="1B5FAE"/>
              </a:solidFill>
              <a:latin typeface="Arial"/>
              <a:cs typeface="Arial"/>
            </a:endParaRPr>
          </a:p>
          <a:p>
            <a:pPr marL="182880" indent="-18288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1B5FAE"/>
                </a:solidFill>
                <a:latin typeface="Arial"/>
                <a:cs typeface="Arial"/>
              </a:rPr>
              <a:t>CAPT framework will be further explored for tuning other aspects of the ACME model.</a:t>
            </a:r>
          </a:p>
          <a:p>
            <a:pPr>
              <a:lnSpc>
                <a:spcPct val="110000"/>
              </a:lnSpc>
            </a:pPr>
            <a:endParaRPr lang="en-US" sz="1300" b="1" dirty="0" smtClean="0">
              <a:solidFill>
                <a:srgbClr val="1B5FAE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7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379</Words>
  <Application>Microsoft Office PowerPoint</Application>
  <PresentationFormat>On-screen Show (4:3)</PresentationFormat>
  <Paragraphs>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Pacific Northwest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wlin</cp:lastModifiedBy>
  <cp:revision>29</cp:revision>
  <dcterms:created xsi:type="dcterms:W3CDTF">2014-12-04T00:15:55Z</dcterms:created>
  <dcterms:modified xsi:type="dcterms:W3CDTF">2016-06-03T00:18:51Z</dcterms:modified>
</cp:coreProperties>
</file>