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321" r:id="rId4"/>
    <p:sldId id="323" r:id="rId5"/>
    <p:sldId id="325" r:id="rId6"/>
    <p:sldId id="322" r:id="rId7"/>
    <p:sldId id="327" r:id="rId8"/>
    <p:sldId id="326" r:id="rId9"/>
    <p:sldId id="324" r:id="rId10"/>
    <p:sldId id="32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28" autoAdjust="0"/>
  </p:normalViewPr>
  <p:slideViewPr>
    <p:cSldViewPr snapToGrid="0" snapToObjects="1">
      <p:cViewPr varScale="1">
        <p:scale>
          <a:sx n="93" d="100"/>
          <a:sy n="93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1B52E-3866-F249-8DEC-9DB1B76A0A67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D9508-E9F5-CC40-8D4E-CD969AAD6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65DDA-9E49-C74B-BAE0-7AABCB12928A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A485-7AAC-D042-BCD7-5613B55C1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01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7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6/8/16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6/8/16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6/8/16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6/8/16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6/8/16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268"/>
            <a:ext cx="7772400" cy="1371600"/>
          </a:xfrm>
        </p:spPr>
        <p:txBody>
          <a:bodyPr/>
          <a:lstStyle/>
          <a:p>
            <a:pPr algn="ctr"/>
            <a:r>
              <a:rPr lang="en-US" dirty="0" smtClean="0"/>
              <a:t>Leadership Computing Facilities</a:t>
            </a:r>
            <a:br>
              <a:rPr lang="en-US" dirty="0" smtClean="0"/>
            </a:br>
            <a:r>
              <a:rPr lang="en-US" dirty="0" smtClean="0"/>
              <a:t>(LCF)</a:t>
            </a:r>
            <a:br>
              <a:rPr lang="en-US" dirty="0" smtClean="0"/>
            </a:br>
            <a:r>
              <a:rPr lang="en-US" dirty="0" smtClean="0"/>
              <a:t>Infrastructure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19570"/>
            <a:ext cx="7772400" cy="1406530"/>
          </a:xfrm>
        </p:spPr>
        <p:txBody>
          <a:bodyPr/>
          <a:lstStyle/>
          <a:p>
            <a:pPr algn="ctr"/>
            <a:r>
              <a:rPr lang="en-US" dirty="0" smtClean="0"/>
              <a:t>Mark Taylor</a:t>
            </a:r>
          </a:p>
          <a:p>
            <a:pPr algn="ctr"/>
            <a:r>
              <a:rPr lang="en-US" dirty="0" smtClean="0"/>
              <a:t>ACME All Hands Meeting</a:t>
            </a:r>
          </a:p>
          <a:p>
            <a:pPr algn="ctr"/>
            <a:r>
              <a:rPr lang="en-US" dirty="0" smtClean="0"/>
              <a:t>June </a:t>
            </a:r>
            <a:r>
              <a:rPr lang="en-US" dirty="0" smtClean="0"/>
              <a:t>9, </a:t>
            </a:r>
            <a:r>
              <a:rPr lang="en-US" dirty="0" smtClean="0"/>
              <a:t>2016</a:t>
            </a:r>
          </a:p>
          <a:p>
            <a:pPr algn="ctr"/>
            <a:r>
              <a:rPr lang="en-US" dirty="0" smtClean="0"/>
              <a:t>Rockville</a:t>
            </a:r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45130"/>
            <a:ext cx="8229600" cy="4114800"/>
          </a:xfrm>
        </p:spPr>
        <p:txBody>
          <a:bodyPr/>
          <a:lstStyle/>
          <a:p>
            <a:r>
              <a:rPr lang="en-US" dirty="0" smtClean="0"/>
              <a:t>		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2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Topics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Machines</a:t>
            </a:r>
          </a:p>
          <a:p>
            <a:r>
              <a:rPr lang="en-US" dirty="0" smtClean="0"/>
              <a:t>Availability</a:t>
            </a:r>
          </a:p>
          <a:p>
            <a:r>
              <a:rPr lang="en-US" dirty="0" smtClean="0"/>
              <a:t>Turnaround</a:t>
            </a:r>
          </a:p>
          <a:p>
            <a:r>
              <a:rPr lang="en-US" dirty="0" smtClean="0"/>
              <a:t>Low-res and high-res runs</a:t>
            </a:r>
          </a:p>
          <a:p>
            <a:r>
              <a:rPr lang="en-US" dirty="0" smtClean="0"/>
              <a:t>Problems / Solutions / Strategies</a:t>
            </a:r>
          </a:p>
          <a:p>
            <a:pPr lvl="1"/>
            <a:endParaRPr lang="en-US" dirty="0"/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282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45130"/>
            <a:ext cx="8229600" cy="4114800"/>
          </a:xfrm>
        </p:spPr>
        <p:txBody>
          <a:bodyPr/>
          <a:lstStyle/>
          <a:p>
            <a:r>
              <a:rPr lang="en-US" dirty="0" smtClean="0"/>
              <a:t>Search “computational resources” on Confluence</a:t>
            </a:r>
          </a:p>
          <a:p>
            <a:r>
              <a:rPr lang="en-US" dirty="0" smtClean="0"/>
              <a:t>Overview of ACME machines (Edison/Titan/Mira)</a:t>
            </a:r>
          </a:p>
          <a:p>
            <a:r>
              <a:rPr lang="en-US" dirty="0" smtClean="0"/>
              <a:t>Overview of ACME allocations (INCITE/ALCC/ERCAP)</a:t>
            </a:r>
          </a:p>
          <a:p>
            <a:r>
              <a:rPr lang="en-US" dirty="0" smtClean="0"/>
              <a:t>Instructions for getting an account</a:t>
            </a:r>
          </a:p>
          <a:p>
            <a:r>
              <a:rPr lang="en-US" dirty="0" smtClean="0"/>
              <a:t>Allocation prioritization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2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855"/>
            <a:ext cx="8229600" cy="4114800"/>
          </a:xfrm>
        </p:spPr>
        <p:txBody>
          <a:bodyPr/>
          <a:lstStyle/>
          <a:p>
            <a:r>
              <a:rPr lang="en-US" dirty="0" smtClean="0"/>
              <a:t>49K nodes </a:t>
            </a:r>
          </a:p>
          <a:p>
            <a:r>
              <a:rPr lang="en-US" dirty="0" smtClean="0"/>
              <a:t>8K nodes minimum (512K cores) needed for priority, throughput and access to 24h </a:t>
            </a:r>
            <a:r>
              <a:rPr lang="en-US" dirty="0" err="1" smtClean="0"/>
              <a:t>que.</a:t>
            </a:r>
            <a:endParaRPr lang="en-US" dirty="0" smtClean="0"/>
          </a:p>
          <a:p>
            <a:r>
              <a:rPr lang="en-US" dirty="0" smtClean="0"/>
              <a:t>ACME v0 high-res can use 2K nodes</a:t>
            </a:r>
          </a:p>
          <a:p>
            <a:pPr lvl="1"/>
            <a:r>
              <a:rPr lang="en-US" dirty="0" smtClean="0"/>
              <a:t>Bundle 4 member ensembles.   4x80 years in CY15 &amp; 16</a:t>
            </a:r>
          </a:p>
          <a:p>
            <a:pPr lvl="1"/>
            <a:r>
              <a:rPr lang="en-US" dirty="0" smtClean="0"/>
              <a:t>~1M core-hours per year</a:t>
            </a:r>
          </a:p>
          <a:p>
            <a:pPr lvl="1"/>
            <a:r>
              <a:rPr lang="en-US" dirty="0" smtClean="0"/>
              <a:t>Performance group is working on a v1 high-res configuration that can scale to 8K nodes</a:t>
            </a:r>
          </a:p>
          <a:p>
            <a:r>
              <a:rPr lang="en-US" dirty="0" smtClean="0"/>
              <a:t>Allocation:  </a:t>
            </a:r>
          </a:p>
          <a:p>
            <a:pPr lvl="1"/>
            <a:r>
              <a:rPr lang="en-US" dirty="0" smtClean="0"/>
              <a:t>INCITE CY16:  100M core-hours </a:t>
            </a:r>
          </a:p>
          <a:p>
            <a:pPr lvl="1"/>
            <a:r>
              <a:rPr lang="en-US" dirty="0" smtClean="0"/>
              <a:t>ALCC (through mid 2017):  158M core-hours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855"/>
            <a:ext cx="8229600" cy="4114800"/>
          </a:xfrm>
        </p:spPr>
        <p:txBody>
          <a:bodyPr/>
          <a:lstStyle/>
          <a:p>
            <a:r>
              <a:rPr lang="en-US" dirty="0" smtClean="0"/>
              <a:t>19K nodes </a:t>
            </a:r>
          </a:p>
          <a:p>
            <a:r>
              <a:rPr lang="en-US" dirty="0" smtClean="0"/>
              <a:t>3750 nodes minimum (60K cores) needed for priority, throughput and access to 24h </a:t>
            </a:r>
            <a:r>
              <a:rPr lang="en-US" dirty="0" err="1" smtClean="0"/>
              <a:t>que.</a:t>
            </a:r>
            <a:endParaRPr lang="en-US" dirty="0" smtClean="0"/>
          </a:p>
          <a:p>
            <a:r>
              <a:rPr lang="en-US" dirty="0" smtClean="0"/>
              <a:t>ACME v0 high-res works well </a:t>
            </a:r>
          </a:p>
          <a:p>
            <a:pPr lvl="1"/>
            <a:r>
              <a:rPr lang="en-US" dirty="0" smtClean="0"/>
              <a:t>CY15 used our entire allocation in 3 months running v0 pre-industrial</a:t>
            </a:r>
          </a:p>
          <a:p>
            <a:pPr lvl="1"/>
            <a:r>
              <a:rPr lang="en-US" dirty="0" smtClean="0"/>
              <a:t>1.8M core-hours per year</a:t>
            </a:r>
          </a:p>
          <a:p>
            <a:r>
              <a:rPr lang="en-US" dirty="0" smtClean="0"/>
              <a:t>Allocation:  </a:t>
            </a:r>
          </a:p>
          <a:p>
            <a:pPr lvl="1"/>
            <a:r>
              <a:rPr lang="en-US" dirty="0" smtClean="0"/>
              <a:t>INCITE CY16:  80M core-hours </a:t>
            </a:r>
          </a:p>
          <a:p>
            <a:pPr lvl="1"/>
            <a:r>
              <a:rPr lang="en-US" dirty="0" smtClean="0"/>
              <a:t>ALCC (through mid 2017):  53M core-hours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5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NERSC: Edison/Cori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45130"/>
            <a:ext cx="8229600" cy="4114800"/>
          </a:xfrm>
        </p:spPr>
        <p:txBody>
          <a:bodyPr/>
          <a:lstStyle/>
          <a:p>
            <a:r>
              <a:rPr lang="en-US" dirty="0" smtClean="0"/>
              <a:t>5600 nodes</a:t>
            </a:r>
          </a:p>
          <a:p>
            <a:r>
              <a:rPr lang="en-US" dirty="0" smtClean="0"/>
              <a:t>Supports small and large jobs. </a:t>
            </a:r>
          </a:p>
          <a:p>
            <a:r>
              <a:rPr lang="en-US" dirty="0" smtClean="0"/>
              <a:t>Only machine appropriate for low-res runs</a:t>
            </a:r>
          </a:p>
          <a:p>
            <a:r>
              <a:rPr lang="en-US" dirty="0" smtClean="0"/>
              <a:t>ACME v1 low-res:  </a:t>
            </a:r>
          </a:p>
          <a:p>
            <a:pPr lvl="2"/>
            <a:r>
              <a:rPr lang="en-US" dirty="0" smtClean="0"/>
              <a:t>150-300 node jobs are efficient, but with long </a:t>
            </a:r>
            <a:r>
              <a:rPr lang="en-US" dirty="0" err="1" smtClean="0"/>
              <a:t>que</a:t>
            </a:r>
            <a:r>
              <a:rPr lang="en-US" dirty="0" smtClean="0"/>
              <a:t> wait times  (48h)</a:t>
            </a:r>
          </a:p>
          <a:p>
            <a:pPr lvl="2"/>
            <a:r>
              <a:rPr lang="en-US" dirty="0" smtClean="0"/>
              <a:t>Can use premium </a:t>
            </a:r>
            <a:r>
              <a:rPr lang="en-US" dirty="0" err="1" smtClean="0"/>
              <a:t>que</a:t>
            </a:r>
            <a:r>
              <a:rPr lang="en-US" dirty="0" smtClean="0"/>
              <a:t>  but costs 2x   (24h)</a:t>
            </a:r>
          </a:p>
          <a:p>
            <a:pPr lvl="2"/>
            <a:r>
              <a:rPr lang="en-US" dirty="0" smtClean="0"/>
              <a:t>Premium benefit also available for ~600 node jobs</a:t>
            </a:r>
          </a:p>
          <a:p>
            <a:pPr lvl="2"/>
            <a:r>
              <a:rPr lang="en-US" dirty="0" smtClean="0"/>
              <a:t>Working with NERSC to get a “semi-</a:t>
            </a:r>
            <a:r>
              <a:rPr lang="en-US" dirty="0" err="1" smtClean="0"/>
              <a:t>realtime</a:t>
            </a:r>
            <a:r>
              <a:rPr lang="en-US" dirty="0" smtClean="0"/>
              <a:t>” </a:t>
            </a:r>
            <a:r>
              <a:rPr lang="en-US" dirty="0" err="1" smtClean="0"/>
              <a:t>que</a:t>
            </a:r>
            <a:r>
              <a:rPr lang="en-US" dirty="0" smtClean="0"/>
              <a:t> for 150 node jobs, 12h, run over night.  (~15M core-hours per year)</a:t>
            </a:r>
          </a:p>
          <a:p>
            <a:r>
              <a:rPr lang="en-US" dirty="0" smtClean="0"/>
              <a:t>Allocation: ERCAP:  CY16: 105M  (used 73M to date)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1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NERSC: Cori Phase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45130"/>
            <a:ext cx="8229600" cy="4114800"/>
          </a:xfrm>
        </p:spPr>
        <p:txBody>
          <a:bodyPr/>
          <a:lstStyle/>
          <a:p>
            <a:r>
              <a:rPr lang="en-US" dirty="0" smtClean="0"/>
              <a:t>Available October</a:t>
            </a:r>
          </a:p>
          <a:p>
            <a:r>
              <a:rPr lang="en-US" dirty="0" smtClean="0"/>
              <a:t>“free” through NESAP early access – if we can run!</a:t>
            </a:r>
          </a:p>
          <a:p>
            <a:r>
              <a:rPr lang="en-US" dirty="0" smtClean="0"/>
              <a:t>Eventually expect performance slightly faster than Edison using same number of nodes</a:t>
            </a:r>
          </a:p>
          <a:p>
            <a:r>
              <a:rPr lang="en-US" dirty="0" smtClean="0"/>
              <a:t>Initial performance could be much slower as we work out details of porting &amp; using KNL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9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ACME condo-computing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45130"/>
            <a:ext cx="8229600" cy="4114800"/>
          </a:xfrm>
        </p:spPr>
        <p:txBody>
          <a:bodyPr/>
          <a:lstStyle/>
          <a:p>
            <a:r>
              <a:rPr lang="en-US" dirty="0"/>
              <a:t>Considering condo-computing models at NERSC, PNNL, ANL and ORNL</a:t>
            </a:r>
          </a:p>
          <a:p>
            <a:r>
              <a:rPr lang="en-US" dirty="0" smtClean="0"/>
              <a:t>150 nodes</a:t>
            </a:r>
          </a:p>
          <a:p>
            <a:r>
              <a:rPr lang="en-US" dirty="0" smtClean="0"/>
              <a:t>Equivalent of 30M core-hours on Edison</a:t>
            </a:r>
          </a:p>
          <a:p>
            <a:r>
              <a:rPr lang="en-US" dirty="0" smtClean="0"/>
              <a:t>Delivery would be ~ late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5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45130"/>
            <a:ext cx="8229600" cy="4114800"/>
          </a:xfrm>
        </p:spPr>
        <p:txBody>
          <a:bodyPr/>
          <a:lstStyle/>
          <a:p>
            <a:r>
              <a:rPr lang="en-US" dirty="0" smtClean="0"/>
              <a:t>NERSC semi-</a:t>
            </a:r>
            <a:r>
              <a:rPr lang="en-US" dirty="0" err="1" smtClean="0"/>
              <a:t>realtime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could provide 2-5 years overnight, every day</a:t>
            </a:r>
          </a:p>
          <a:p>
            <a:r>
              <a:rPr lang="en-US" dirty="0" smtClean="0"/>
              <a:t>Remaining runs need to adopt various </a:t>
            </a:r>
            <a:r>
              <a:rPr lang="en-US" dirty="0" err="1" smtClean="0"/>
              <a:t>que</a:t>
            </a:r>
            <a:r>
              <a:rPr lang="en-US" dirty="0" smtClean="0"/>
              <a:t> strategies</a:t>
            </a:r>
          </a:p>
          <a:p>
            <a:pPr lvl="1"/>
            <a:r>
              <a:rPr lang="en-US" dirty="0" smtClean="0"/>
              <a:t>Bundle 2 runs to get in the 600 node </a:t>
            </a:r>
            <a:r>
              <a:rPr lang="en-US" dirty="0" err="1" smtClean="0"/>
              <a:t>que</a:t>
            </a:r>
            <a:endParaRPr lang="en-US" dirty="0"/>
          </a:p>
          <a:p>
            <a:pPr lvl="1"/>
            <a:r>
              <a:rPr lang="en-US" dirty="0" smtClean="0"/>
              <a:t>Improve ACME v1 scaling so 1 run can use 600 nodes</a:t>
            </a:r>
          </a:p>
          <a:p>
            <a:pPr lvl="1"/>
            <a:r>
              <a:rPr lang="en-US" dirty="0" smtClean="0"/>
              <a:t>Submitting many runs at once for sets of runs that can be done independently </a:t>
            </a:r>
          </a:p>
          <a:p>
            <a:r>
              <a:rPr lang="en-US" dirty="0" smtClean="0"/>
              <a:t>Real World:  Many reliability problems at NERSC.   Random slowdowns, hangs or crashes		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2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497</Words>
  <Application>Microsoft Macintosh PowerPoint</Application>
  <PresentationFormat>On-screen Show (4:3)</PresentationFormat>
  <Paragraphs>82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Leadership Computing Facilities (LCF) Infrastructure Discussion</vt:lpstr>
      <vt:lpstr>Discussion Topics  </vt:lpstr>
      <vt:lpstr>Computational Resources</vt:lpstr>
      <vt:lpstr>Mira</vt:lpstr>
      <vt:lpstr>Titan</vt:lpstr>
      <vt:lpstr>NERSC: Edison/Cori</vt:lpstr>
      <vt:lpstr>NERSC: Cori Phase 2</vt:lpstr>
      <vt:lpstr>ACME condo-computing</vt:lpstr>
      <vt:lpstr>Comments</vt:lpstr>
      <vt:lpstr>Discussion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Mark Taylor</cp:lastModifiedBy>
  <cp:revision>117</cp:revision>
  <cp:lastPrinted>2016-03-07T04:53:55Z</cp:lastPrinted>
  <dcterms:created xsi:type="dcterms:W3CDTF">2014-12-04T00:15:55Z</dcterms:created>
  <dcterms:modified xsi:type="dcterms:W3CDTF">2016-06-09T03:12:04Z</dcterms:modified>
</cp:coreProperties>
</file>