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handoutMasterIdLst>
    <p:handoutMasterId r:id="rId3"/>
  </p:handoutMasterIdLst>
  <p:sldIdLst>
    <p:sldId id="278" r:id="rId2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576B"/>
    <a:srgbClr val="5C6375"/>
    <a:srgbClr val="474D61"/>
    <a:srgbClr val="99CCFF"/>
    <a:srgbClr val="FFCCFF"/>
    <a:srgbClr val="00000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65" autoAdjust="0"/>
    <p:restoredTop sz="94533"/>
  </p:normalViewPr>
  <p:slideViewPr>
    <p:cSldViewPr>
      <p:cViewPr varScale="1">
        <p:scale>
          <a:sx n="104" d="100"/>
          <a:sy n="104" d="100"/>
        </p:scale>
        <p:origin x="228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04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A9F73-6F72-4EE7-A1C5-3099F9A6255A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B8BC5-5D88-4C9D-9A00-D9A348FA5B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050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PT_Header_Graphic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144" cy="12814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>
            <a:lvl1pPr algn="l">
              <a:defRPr sz="3000" b="1" i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charset="2"/>
              <a:buChar char="§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-228600">
              <a:buFont typeface="Arial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2pPr>
            <a:lvl3pPr marL="685800" indent="-228600">
              <a:buFont typeface="Wingdings" charset="2"/>
              <a:buChar char="§"/>
              <a:defRPr sz="1600" i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latin typeface="Arial" charset="0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fld id="{0062BA03-6D02-45A6-9131-B779417689AB}" type="slidenum">
              <a:rPr lang="en-US" sz="1100" b="1">
                <a:solidFill>
                  <a:schemeClr val="bg1"/>
                </a:solidFill>
                <a:cs typeface="Arial" charset="0"/>
              </a:rPr>
              <a:pPr eaLnBrk="0" hangingPunct="0">
                <a:defRPr/>
              </a:pPr>
              <a:t>‹#›</a:t>
            </a:fld>
            <a:r>
              <a:rPr lang="en-US" sz="1100" b="1" dirty="0">
                <a:solidFill>
                  <a:schemeClr val="bg1"/>
                </a:solidFill>
                <a:cs typeface="Arial" charset="0"/>
              </a:rPr>
              <a:t>  ESM</a:t>
            </a:r>
          </a:p>
        </p:txBody>
      </p:sp>
    </p:spTree>
    <p:extLst>
      <p:ext uri="{BB962C8B-B14F-4D97-AF65-F5344CB8AC3E}">
        <p14:creationId xmlns:p14="http://schemas.microsoft.com/office/powerpoint/2010/main" val="337590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097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4585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T_Header_Graphic-01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3144" cy="128144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latin typeface="Arial" charset="0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fld id="{0062BA03-6D02-45A6-9131-B779417689AB}" type="slidenum">
              <a:rPr lang="en-US" sz="1100" b="1">
                <a:solidFill>
                  <a:schemeClr val="bg1"/>
                </a:solidFill>
                <a:cs typeface="Arial" charset="0"/>
              </a:rPr>
              <a:pPr eaLnBrk="0" hangingPunct="0">
                <a:defRPr/>
              </a:pPr>
              <a:t>‹#›</a:t>
            </a:fld>
            <a:r>
              <a:rPr lang="en-US" sz="1100" b="1" dirty="0">
                <a:solidFill>
                  <a:schemeClr val="bg1"/>
                </a:solidFill>
                <a:cs typeface="Arial" charset="0"/>
              </a:rPr>
              <a:t>  ESM</a:t>
            </a:r>
          </a:p>
        </p:txBody>
      </p:sp>
    </p:spTree>
    <p:extLst>
      <p:ext uri="{BB962C8B-B14F-4D97-AF65-F5344CB8AC3E}">
        <p14:creationId xmlns:p14="http://schemas.microsoft.com/office/powerpoint/2010/main" val="409091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bg1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Arial"/>
          <a:ea typeface="+mj-ea"/>
          <a:cs typeface="Arial"/>
        </a:defRPr>
      </a:lvl1pPr>
    </p:titleStyle>
    <p:bodyStyle>
      <a:lvl1pPr marL="228600" indent="-228600" algn="l" defTabSz="9144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rgbClr val="595959"/>
          </a:solidFill>
          <a:latin typeface="Arial"/>
          <a:ea typeface="+mn-ea"/>
          <a:cs typeface="Arial"/>
        </a:defRPr>
      </a:lvl1pPr>
      <a:lvl2pPr marL="457200" indent="-228600" algn="l" defTabSz="9144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595959"/>
          </a:solidFill>
          <a:latin typeface="Arial"/>
          <a:ea typeface="+mn-ea"/>
          <a:cs typeface="Arial"/>
        </a:defRPr>
      </a:lvl2pPr>
      <a:lvl3pPr marL="685800" indent="-228600" algn="l" defTabSz="914400" rtl="0" eaLnBrk="1" latinLnBrk="0" hangingPunct="1">
        <a:spcBef>
          <a:spcPct val="20000"/>
        </a:spcBef>
        <a:buFont typeface="Wingdings" charset="2"/>
        <a:buChar char="§"/>
        <a:defRPr sz="1600" i="1" kern="1200">
          <a:solidFill>
            <a:srgbClr val="595959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3sm.org/resources/tools/diagnostic-tools/pace" TargetMode="External"/><Relationship Id="rId2" Type="http://schemas.openxmlformats.org/officeDocument/2006/relationships/hyperlink" Target="https://pace.ornl.gov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youtu.be/Vd3q3mJPQFs" TargetMode="External"/><Relationship Id="rId4" Type="http://schemas.openxmlformats.org/officeDocument/2006/relationships/hyperlink" Target="https://youtu.be/0U-uu-5hn2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</a:rPr>
              <a:t>Performance Analytics for Computational 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Experiments (PACE)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5" y="1524002"/>
            <a:ext cx="4186885" cy="304799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900" b="1" dirty="0"/>
              <a:t>Science</a:t>
            </a:r>
          </a:p>
          <a:p>
            <a:r>
              <a:rPr lang="en-US" sz="1400" dirty="0"/>
              <a:t>PACE (Performance Analytics for Computational Experiments) is a web-enabled framework that summarizes performance data collected from E3SM experiments. </a:t>
            </a:r>
          </a:p>
          <a:p>
            <a:r>
              <a:rPr lang="en-US" sz="1400" dirty="0"/>
              <a:t>PACE allows model developers to clearly see where processing time is spent, whether at an overview level as in the figure to the right, or at a much more detailed level where scientists can see how long certain code blocks took to run or compare one region of the model to another.</a:t>
            </a:r>
            <a:endParaRPr lang="en-US" sz="1300" dirty="0"/>
          </a:p>
          <a:p>
            <a:pPr>
              <a:spcBef>
                <a:spcPts val="300"/>
              </a:spcBef>
              <a:spcAft>
                <a:spcPts val="600"/>
              </a:spcAft>
            </a:pPr>
            <a:endParaRPr lang="en-US" sz="13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98530" y="4743543"/>
            <a:ext cx="4114803" cy="15810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Font typeface="Wingdings" charset="2"/>
              <a:buChar char="§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2pPr>
            <a:lvl3pPr marL="685800" indent="-228600" algn="l" defTabSz="914400" rtl="0" eaLnBrk="1" latinLnBrk="0" hangingPunct="1">
              <a:spcBef>
                <a:spcPct val="20000"/>
              </a:spcBef>
              <a:buFont typeface="Wingdings" charset="2"/>
              <a:buChar char="§"/>
              <a:defRPr sz="16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PACE enables tracking performance benchmarks and simulation campaigns of interest</a:t>
            </a:r>
          </a:p>
          <a:p>
            <a:r>
              <a:rPr lang="en-US" sz="1400" dirty="0"/>
              <a:t>Facilitates performance research on load balancing and process layouts</a:t>
            </a:r>
          </a:p>
          <a:p>
            <a:r>
              <a:rPr lang="en-US" sz="1400" dirty="0"/>
              <a:t>Identifies bottlenecks for targeted optimization to improve model efficiency and throughput</a:t>
            </a:r>
            <a:endParaRPr lang="en-US" sz="1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FBC8E9A-5FE0-9347-9E98-602CBAAF1C5F}"/>
              </a:ext>
            </a:extLst>
          </p:cNvPr>
          <p:cNvSpPr/>
          <p:nvPr/>
        </p:nvSpPr>
        <p:spPr>
          <a:xfrm>
            <a:off x="457200" y="4495800"/>
            <a:ext cx="4073190" cy="18287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9072" y="4572000"/>
            <a:ext cx="4038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PACE </a:t>
            </a:r>
          </a:p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PACE Portal –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https://pace.ornl.gov/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Page –</a:t>
            </a:r>
          </a:p>
          <a:p>
            <a:pPr lvl="1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https://e3sm.org/resources/tools/diagnostic-tools/pace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Videos –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 Portal Features: 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https://youtu.be/0U-uu-5hn2Y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Upload Data: 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https://youtu.be/Vd3q3mJPQFs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82681" y="3721213"/>
            <a:ext cx="388208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>
                <a:latin typeface="Arial" panose="020B0604020202020204" pitchFamily="34" charset="0"/>
                <a:cs typeface="Arial" panose="020B0604020202020204" pitchFamily="34" charset="0"/>
              </a:rPr>
              <a:t>Example of a PACE “experiment details view” that shows the mapping of parallel processes to model components along with simulation time spent.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01742" y="4343400"/>
            <a:ext cx="4114803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Impact</a:t>
            </a:r>
          </a:p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8561942-8C7B-5D4F-8D91-35D1F3F2BC6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064" y="1371600"/>
            <a:ext cx="3661736" cy="234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7012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5454</TotalTime>
  <Words>169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1_Office Theme</vt:lpstr>
      <vt:lpstr>Performance Analytics for Computational  Experiments (PACE)</vt:lpstr>
    </vt:vector>
  </TitlesOfParts>
  <Company>US Department of Energy (SC)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renu;Sarat Sreepathi</dc:creator>
  <cp:lastModifiedBy>Sreepathi, Sarat</cp:lastModifiedBy>
  <cp:revision>202</cp:revision>
  <cp:lastPrinted>2018-03-26T16:48:21Z</cp:lastPrinted>
  <dcterms:created xsi:type="dcterms:W3CDTF">2013-01-18T14:34:17Z</dcterms:created>
  <dcterms:modified xsi:type="dcterms:W3CDTF">2020-02-19T21:40:10Z</dcterms:modified>
</cp:coreProperties>
</file>