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60" r:id="rId6"/>
    <p:sldId id="261" r:id="rId7"/>
    <p:sldId id="267" r:id="rId8"/>
    <p:sldId id="259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9165-97FC-054A-A142-B8D6799A83B7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B906-31CD-6B48-A1CF-1E519E9A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02CA0-AAA1-A84D-B66E-837836F8A1D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3F09D4A-83FB-C54C-A52C-FE1D8590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376" y="733021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The ACME Single Column Model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4370" y="3165249"/>
            <a:ext cx="6801612" cy="2951346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Peter Bogenschutz and Peter Caldwell</a:t>
            </a:r>
          </a:p>
          <a:p>
            <a:r>
              <a:rPr lang="en-US" sz="1800" dirty="0" smtClean="0"/>
              <a:t>Lawrence Livermore National Laboratory, Livermore, CA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Wuyin</a:t>
            </a:r>
            <a:r>
              <a:rPr lang="en-US" sz="2200" dirty="0" smtClean="0">
                <a:solidFill>
                  <a:schemeClr val="bg1"/>
                </a:solidFill>
              </a:rPr>
              <a:t> Lin</a:t>
            </a:r>
          </a:p>
          <a:p>
            <a:r>
              <a:rPr lang="en-US" sz="1800" dirty="0" smtClean="0"/>
              <a:t>Brookhaven National Laboratory, Upton, NY</a:t>
            </a:r>
          </a:p>
          <a:p>
            <a:endParaRPr lang="en-US" sz="1800" dirty="0" smtClean="0"/>
          </a:p>
          <a:p>
            <a:r>
              <a:rPr lang="en-US" sz="1800" dirty="0" smtClean="0"/>
              <a:t>ACME All Hands Meeting, June 2017, Potomac, MD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chemeClr val="bg1"/>
                </a:solidFill>
              </a:rPr>
              <a:t>This work is funded by the ACME Software Modernization CMDV Project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33" y="6488962"/>
            <a:ext cx="1186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This work was performed under the auspices of the U.S. Department of Energy by LLNL under contract DE-AC52-07NA27344</a:t>
            </a:r>
            <a:r>
              <a:rPr lang="en-US" sz="1000" dirty="0" smtClean="0">
                <a:solidFill>
                  <a:schemeClr val="bg1"/>
                </a:solidFill>
              </a:rPr>
              <a:t>. LLNL IM: </a:t>
            </a:r>
            <a:r>
              <a:rPr lang="mr-IN" sz="1000" dirty="0">
                <a:solidFill>
                  <a:schemeClr val="bg1"/>
                </a:solidFill>
              </a:rPr>
              <a:t>LLNL-PRES-732196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3" y="430927"/>
            <a:ext cx="4176491" cy="278432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52" y="1823090"/>
            <a:ext cx="4400768" cy="293384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5" y="3601956"/>
            <a:ext cx="4393444" cy="30608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16557" y="757677"/>
            <a:ext cx="425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ACME SCM Diagnostics Package</a:t>
            </a:r>
          </a:p>
          <a:p>
            <a:r>
              <a:rPr lang="en-US" sz="2400" dirty="0" smtClean="0"/>
              <a:t>(coming soon)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27497" y="3232624"/>
            <a:ext cx="9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Profiles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23602" y="4947707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Timeseries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4814" y="4024377"/>
            <a:ext cx="2965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Written in Python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Generates hundreds of  plots in seconds for any number of simulations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Support for LES and Observational comparison coming soon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58065"/>
            <a:ext cx="7729728" cy="1188720"/>
          </a:xfrm>
        </p:spPr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069633"/>
            <a:ext cx="7729728" cy="4121104"/>
          </a:xfrm>
        </p:spPr>
        <p:txBody>
          <a:bodyPr>
            <a:normAutofit/>
          </a:bodyPr>
          <a:lstStyle/>
          <a:p>
            <a:r>
              <a:rPr lang="en-US" dirty="0" smtClean="0"/>
              <a:t>Slab-ocean SCM capability</a:t>
            </a:r>
          </a:p>
          <a:p>
            <a:r>
              <a:rPr lang="en-US" dirty="0" smtClean="0"/>
              <a:t>Functionality for </a:t>
            </a:r>
            <a:r>
              <a:rPr lang="en-US" dirty="0" err="1" smtClean="0"/>
              <a:t>Lagrangian</a:t>
            </a:r>
            <a:r>
              <a:rPr lang="en-US" dirty="0" smtClean="0"/>
              <a:t> cases (i.e. MAGIC, CGILS)</a:t>
            </a:r>
          </a:p>
          <a:p>
            <a:r>
              <a:rPr lang="en-US" dirty="0" smtClean="0"/>
              <a:t>Hardened ACME SCM diagnostics</a:t>
            </a:r>
          </a:p>
          <a:p>
            <a:r>
              <a:rPr lang="en-US" dirty="0" smtClean="0"/>
              <a:t>Dependence of SCM on Eulerian dynamical core removed via either:</a:t>
            </a:r>
          </a:p>
          <a:p>
            <a:pPr lvl="1"/>
            <a:r>
              <a:rPr lang="en-US" dirty="0" smtClean="0"/>
              <a:t>Setting up the SCM to work with the SE </a:t>
            </a:r>
            <a:r>
              <a:rPr lang="en-US" dirty="0" err="1" smtClean="0"/>
              <a:t>dy</a:t>
            </a:r>
            <a:r>
              <a:rPr lang="en-US" dirty="0" smtClean="0"/>
              <a:t>-core</a:t>
            </a:r>
          </a:p>
          <a:p>
            <a:pPr lvl="1"/>
            <a:r>
              <a:rPr lang="en-US" dirty="0" err="1" smtClean="0"/>
              <a:t>Runing</a:t>
            </a:r>
            <a:r>
              <a:rPr lang="en-US" dirty="0" smtClean="0"/>
              <a:t> the GCM with 6 identical columns and prescribed dynamics</a:t>
            </a:r>
            <a:endParaRPr lang="en-US" dirty="0"/>
          </a:p>
          <a:p>
            <a:r>
              <a:rPr lang="en-US" dirty="0" smtClean="0"/>
              <a:t>Ability to extract boundary conditions from a GCM run and use it to exactly reproduce the behavior of a single column in SCM mode (a.k.a. “global-IOPs”)</a:t>
            </a:r>
          </a:p>
          <a:p>
            <a:r>
              <a:rPr lang="en-US" dirty="0" smtClean="0"/>
              <a:t>Answer the science question “Does ACME SCM provide a proxy of the full model?  Why or why not?”</a:t>
            </a:r>
          </a:p>
        </p:txBody>
      </p:sp>
    </p:spTree>
    <p:extLst>
      <p:ext uri="{BB962C8B-B14F-4D97-AF65-F5344CB8AC3E}">
        <p14:creationId xmlns:p14="http://schemas.microsoft.com/office/powerpoint/2010/main" val="21150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column model (SCM)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06" y="2981256"/>
            <a:ext cx="7729728" cy="3101983"/>
          </a:xfrm>
        </p:spPr>
        <p:txBody>
          <a:bodyPr/>
          <a:lstStyle/>
          <a:p>
            <a:r>
              <a:rPr lang="en-US" dirty="0" smtClean="0"/>
              <a:t>The SCM is a mode of the ACME model where a single column of the atmosphere is run in isolation with prescribed atmospheric dynamics.  Land fluxes can be prescribed or the land model can be run in this configuration</a:t>
            </a:r>
          </a:p>
          <a:p>
            <a:r>
              <a:rPr lang="en-US" dirty="0" smtClean="0"/>
              <a:t>The SCM is a very important tool for </a:t>
            </a:r>
            <a:r>
              <a:rPr lang="en-US" b="1" dirty="0" smtClean="0"/>
              <a:t>development of model parameterizations </a:t>
            </a:r>
            <a:r>
              <a:rPr lang="en-US" dirty="0" smtClean="0"/>
              <a:t>and can also be useful for </a:t>
            </a:r>
            <a:r>
              <a:rPr lang="en-US" b="1" dirty="0" smtClean="0"/>
              <a:t>model assessment and tuning</a:t>
            </a:r>
          </a:p>
          <a:p>
            <a:pPr lvl="1"/>
            <a:r>
              <a:rPr lang="en-US" dirty="0" smtClean="0"/>
              <a:t>It allows developers to easily test a wide variety of model changes</a:t>
            </a:r>
          </a:p>
          <a:p>
            <a:pPr lvl="1"/>
            <a:r>
              <a:rPr lang="en-US" dirty="0" smtClean="0"/>
              <a:t>Large number of SCM/GCSS cases exist that span a wide range of climate regimes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9" y="3092467"/>
            <a:ext cx="3316844" cy="25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22140"/>
            <a:ext cx="7729728" cy="1188720"/>
          </a:xfrm>
        </p:spPr>
        <p:txBody>
          <a:bodyPr/>
          <a:lstStyle/>
          <a:p>
            <a:r>
              <a:rPr lang="en-US" dirty="0" smtClean="0"/>
              <a:t>Examples of SCM usefulness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2973" y="2279520"/>
            <a:ext cx="6358128" cy="9852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Zhang and </a:t>
            </a:r>
            <a:r>
              <a:rPr lang="en-US" dirty="0" err="1" smtClean="0"/>
              <a:t>Bretheron</a:t>
            </a:r>
            <a:r>
              <a:rPr lang="en-US" dirty="0" smtClean="0"/>
              <a:t> (2008) used the SCM to show that cloud feedbacks in CAM3 were controlled by unphysical oscillations caused by interactions between convection and resolved-scale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39" y="1647212"/>
            <a:ext cx="4113482" cy="2142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0043" y="1902941"/>
            <a:ext cx="29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Simulated cloud amount </a:t>
            </a:r>
          </a:p>
          <a:p>
            <a:r>
              <a:rPr lang="en-US" sz="1400" dirty="0" smtClean="0"/>
              <a:t>Zhang and Bretherton (2008)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6286" y="3925847"/>
            <a:ext cx="12272319" cy="2620751"/>
            <a:chOff x="356286" y="3925847"/>
            <a:chExt cx="12272319" cy="2620751"/>
          </a:xfrm>
        </p:grpSpPr>
        <p:sp>
          <p:nvSpPr>
            <p:cNvPr id="3" name="Rectangle 2"/>
            <p:cNvSpPr/>
            <p:nvPr/>
          </p:nvSpPr>
          <p:spPr>
            <a:xfrm>
              <a:off x="6532605" y="4756439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Bogenschutz et al. (2012) used SCM to perform vertical resolution sensitivity tests with CAM with a new parameterization (CLUBB)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18735" y="3925847"/>
              <a:ext cx="8564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86" y="4206741"/>
              <a:ext cx="5834449" cy="2339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8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Woes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79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Though a useful tool, the SCM has received minimal support.  Often times, this results in a broken version of the model, which can be time consuming to sort out.</a:t>
            </a:r>
          </a:p>
          <a:p>
            <a:r>
              <a:rPr lang="en-US" dirty="0" smtClean="0"/>
              <a:t>Scripts to run the SCM are often passed from user-to-user.  Can result in improper case setups and unscientific solutions.</a:t>
            </a:r>
          </a:p>
          <a:p>
            <a:r>
              <a:rPr lang="en-US" dirty="0" smtClean="0"/>
              <a:t>With the upgrade to a modal aerosol model, aerosols by default are initialized to zero.  This can significantly effect the SCM 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Lack of ”idealizations” required for apples-to-apples comparison with select large eddy simulation (LES) </a:t>
            </a:r>
            <a:r>
              <a:rPr lang="en-US" dirty="0" err="1" smtClean="0"/>
              <a:t>intercomparison</a:t>
            </a:r>
            <a:r>
              <a:rPr lang="en-US" dirty="0" smtClean="0"/>
              <a:t> studies.</a:t>
            </a:r>
            <a:endParaRPr lang="en-US" dirty="0" smtClean="0"/>
          </a:p>
          <a:p>
            <a:r>
              <a:rPr lang="en-US" dirty="0" smtClean="0"/>
              <a:t>The ACME SCM runs with a dynamical core (</a:t>
            </a:r>
            <a:r>
              <a:rPr lang="en-US" dirty="0"/>
              <a:t>E</a:t>
            </a:r>
            <a:r>
              <a:rPr lang="en-US" dirty="0" smtClean="0"/>
              <a:t>ulerian) which is not the same as the full model (Spectral Element)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44337"/>
            <a:ext cx="7729728" cy="1188720"/>
          </a:xfrm>
        </p:spPr>
        <p:txBody>
          <a:bodyPr/>
          <a:lstStyle/>
          <a:p>
            <a:r>
              <a:rPr lang="en-US" dirty="0" smtClean="0"/>
              <a:t>ACME SCM Aerosol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569" y="1805193"/>
            <a:ext cx="4257926" cy="4559643"/>
          </a:xfrm>
        </p:spPr>
        <p:txBody>
          <a:bodyPr>
            <a:normAutofit/>
          </a:bodyPr>
          <a:lstStyle/>
          <a:p>
            <a:r>
              <a:rPr lang="en-US" dirty="0" smtClean="0"/>
              <a:t>ACME SCM initializes all aerosol mass mixing ratios to zero</a:t>
            </a:r>
          </a:p>
          <a:p>
            <a:r>
              <a:rPr lang="en-US" dirty="0" smtClean="0"/>
              <a:t>This results in unrealistically low aerosol concentrations until surface emissions loft sufficient aerosol (process can take several days)</a:t>
            </a:r>
          </a:p>
          <a:p>
            <a:r>
              <a:rPr lang="en-US" dirty="0" smtClean="0"/>
              <a:t>Most GCSS boundary layer cloud cases are hours in length</a:t>
            </a:r>
          </a:p>
          <a:p>
            <a:r>
              <a:rPr lang="en-US" dirty="0" smtClean="0"/>
              <a:t>In addition, with ACMEv1 shallow convective clouds are tied to the MG microphysics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SOLUTION:  </a:t>
            </a:r>
            <a:r>
              <a:rPr lang="en-US" dirty="0" smtClean="0"/>
              <a:t>We implemented the modifications presented in </a:t>
            </a:r>
            <a:r>
              <a:rPr lang="en-US" dirty="0" err="1" smtClean="0"/>
              <a:t>Lebassi-Habtezion</a:t>
            </a:r>
            <a:r>
              <a:rPr lang="en-US" dirty="0" smtClean="0"/>
              <a:t> and Caldwell (2014)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155" y="2363571"/>
            <a:ext cx="615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Nd</a:t>
            </a:r>
            <a:r>
              <a:rPr lang="en-US" sz="1600" dirty="0" smtClean="0"/>
              <a:t> from </a:t>
            </a:r>
            <a:r>
              <a:rPr lang="en-US" sz="1600" dirty="0" smtClean="0"/>
              <a:t>DYCOMS-RF02 (drizzling marine stratocumulus)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04171" y="4833003"/>
            <a:ext cx="615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Lebassi-Habtezion</a:t>
            </a:r>
            <a:r>
              <a:rPr lang="en-US" sz="1400" dirty="0" smtClean="0"/>
              <a:t> and Caldwell (2014)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1669" y="2668994"/>
            <a:ext cx="6064748" cy="2199650"/>
            <a:chOff x="181669" y="2668994"/>
            <a:chExt cx="6064748" cy="2199650"/>
          </a:xfrm>
        </p:grpSpPr>
        <p:grpSp>
          <p:nvGrpSpPr>
            <p:cNvPr id="21" name="Group 20"/>
            <p:cNvGrpSpPr/>
            <p:nvPr/>
          </p:nvGrpSpPr>
          <p:grpSpPr>
            <a:xfrm>
              <a:off x="181669" y="2668994"/>
              <a:ext cx="6064748" cy="2199650"/>
              <a:chOff x="181669" y="2668994"/>
              <a:chExt cx="6064748" cy="21996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669" y="2668994"/>
                <a:ext cx="6064748" cy="21996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028303" y="3904735"/>
                <a:ext cx="889686" cy="284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585254" y="2804984"/>
              <a:ext cx="284205" cy="32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81807"/>
            <a:ext cx="7729728" cy="1188720"/>
          </a:xfrm>
        </p:spPr>
        <p:txBody>
          <a:bodyPr/>
          <a:lstStyle/>
          <a:p>
            <a:r>
              <a:rPr lang="en-US" dirty="0" smtClean="0"/>
              <a:t>ACME SCM Aerosol specification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44885"/>
            <a:ext cx="7729728" cy="429701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Aerosol specification may be accomplished via one of three methods as documented in BLP2014:</a:t>
            </a:r>
          </a:p>
          <a:p>
            <a:pPr lvl="2"/>
            <a:r>
              <a:rPr lang="en-US" dirty="0" smtClean="0"/>
              <a:t>Fix cloud-droplet (</a:t>
            </a:r>
            <a:r>
              <a:rPr lang="en-US" dirty="0" err="1" smtClean="0"/>
              <a:t>Nd</a:t>
            </a:r>
            <a:r>
              <a:rPr lang="en-US" dirty="0" smtClean="0"/>
              <a:t>) and ice crystal (Ni) number concentration</a:t>
            </a:r>
          </a:p>
          <a:p>
            <a:pPr lvl="2"/>
            <a:r>
              <a:rPr lang="en-US" dirty="0" smtClean="0"/>
              <a:t>Prescribed aerosols 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rescribes mass mixing ratios of aerosol species based on </a:t>
            </a:r>
            <a:r>
              <a:rPr lang="en-US" dirty="0" err="1" smtClean="0"/>
              <a:t>climatologies</a:t>
            </a:r>
            <a:r>
              <a:rPr lang="en-US" dirty="0" smtClean="0"/>
              <a:t> </a:t>
            </a:r>
          </a:p>
          <a:p>
            <a:pPr lvl="3"/>
            <a:r>
              <a:rPr lang="en-US" dirty="0"/>
              <a:t>D</a:t>
            </a:r>
            <a:r>
              <a:rPr lang="en-US" dirty="0" smtClean="0"/>
              <a:t>erived from a long prognostic-aerosol run</a:t>
            </a:r>
          </a:p>
          <a:p>
            <a:pPr lvl="2"/>
            <a:r>
              <a:rPr lang="en-US" dirty="0" smtClean="0"/>
              <a:t>Observed mixing ratios </a:t>
            </a:r>
          </a:p>
          <a:p>
            <a:pPr lvl="3"/>
            <a:r>
              <a:rPr lang="en-US" dirty="0" smtClean="0"/>
              <a:t>Apply the observed mixing ratios and size distributions to the aerosols (where available)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IS IMPORTANT</a:t>
            </a:r>
            <a:r>
              <a:rPr lang="en-US" dirty="0" smtClean="0">
                <a:solidFill>
                  <a:schemeClr val="tx1"/>
                </a:solidFill>
              </a:rPr>
              <a:t> to run with one of these three options (ACME SCM scripts will make you pick </a:t>
            </a:r>
            <a:r>
              <a:rPr lang="en-US" dirty="0" smtClean="0">
                <a:solidFill>
                  <a:schemeClr val="tx1"/>
                </a:solidFill>
              </a:rPr>
              <a:t>one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r>
              <a:rPr lang="en-US" dirty="0" smtClean="0">
                <a:solidFill>
                  <a:schemeClr val="tx1"/>
                </a:solidFill>
              </a:rPr>
              <a:t> and will have a default value for supported cases).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in doubt, run with prescribed aerosols.  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ACME SCM Idealizations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Idealizations have been (or will be) implemented to allow the user to run with GCSS specifications for some cases</a:t>
            </a:r>
          </a:p>
          <a:p>
            <a:pPr lvl="1"/>
            <a:r>
              <a:rPr lang="en-US" dirty="0" smtClean="0"/>
              <a:t>Turn off shortwave or longwave radiation</a:t>
            </a:r>
          </a:p>
          <a:p>
            <a:pPr lvl="1"/>
            <a:r>
              <a:rPr lang="en-US" dirty="0" smtClean="0"/>
              <a:t>Turn off microphysics computation (not yet on master)</a:t>
            </a:r>
          </a:p>
          <a:p>
            <a:r>
              <a:rPr lang="en-US" dirty="0" smtClean="0"/>
              <a:t>All idealizations controlled by </a:t>
            </a:r>
            <a:r>
              <a:rPr lang="en-US" dirty="0" err="1" smtClean="0"/>
              <a:t>namelist</a:t>
            </a:r>
            <a:r>
              <a:rPr lang="en-US" dirty="0" smtClean="0"/>
              <a:t> flags </a:t>
            </a:r>
          </a:p>
          <a:p>
            <a:r>
              <a:rPr lang="en-US" dirty="0" smtClean="0"/>
              <a:t>Idealizations will be added as they are needed and options will be set to the appropriate default in the run script for that particular case</a:t>
            </a:r>
          </a:p>
          <a:p>
            <a:r>
              <a:rPr lang="en-US" dirty="0" smtClean="0"/>
              <a:t>Support will be added for </a:t>
            </a:r>
            <a:r>
              <a:rPr lang="en-US" dirty="0" err="1"/>
              <a:t>L</a:t>
            </a:r>
            <a:r>
              <a:rPr lang="en-US" dirty="0" err="1" smtClean="0"/>
              <a:t>agrangian</a:t>
            </a:r>
            <a:r>
              <a:rPr lang="en-US" dirty="0" smtClean="0"/>
              <a:t> type cases (i.e. CGILS)</a:t>
            </a:r>
          </a:p>
        </p:txBody>
      </p:sp>
    </p:spTree>
    <p:extLst>
      <p:ext uri="{BB962C8B-B14F-4D97-AF65-F5344CB8AC3E}">
        <p14:creationId xmlns:p14="http://schemas.microsoft.com/office/powerpoint/2010/main" val="4236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347" y="408637"/>
            <a:ext cx="7729728" cy="1188720"/>
          </a:xfrm>
        </p:spPr>
        <p:txBody>
          <a:bodyPr/>
          <a:lstStyle/>
          <a:p>
            <a:r>
              <a:rPr lang="en-US" dirty="0" smtClean="0"/>
              <a:t>SCM Case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54" y="1996766"/>
            <a:ext cx="6087762" cy="4342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Confluence How-To page documents the SCM cases library, in addition to obtaining relevant scripts</a:t>
            </a:r>
          </a:p>
          <a:p>
            <a:r>
              <a:rPr lang="en-US" dirty="0"/>
              <a:t>https://acme-</a:t>
            </a:r>
            <a:r>
              <a:rPr lang="en-US" dirty="0" err="1"/>
              <a:t>climate.atlassian.net</a:t>
            </a:r>
            <a:r>
              <a:rPr lang="en-US" dirty="0"/>
              <a:t>/wiki/display/Docs/</a:t>
            </a:r>
            <a:r>
              <a:rPr lang="en-US" dirty="0" err="1"/>
              <a:t>ACME+Single-Column+Model+Case+Library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VERIFIED CASES</a:t>
            </a:r>
            <a:r>
              <a:rPr lang="en-US" dirty="0" smtClean="0"/>
              <a:t>:  ARM95, ARM97, DYCOMS2-RF02, MPACE-B, </a:t>
            </a:r>
            <a:r>
              <a:rPr lang="en-US" dirty="0"/>
              <a:t>RICO, TOGA-COARE, TWP-ICE, </a:t>
            </a:r>
            <a:r>
              <a:rPr lang="en-US" dirty="0" smtClean="0"/>
              <a:t>GATE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UNVERIFIED CASES</a:t>
            </a:r>
            <a:r>
              <a:rPr lang="en-US" dirty="0" smtClean="0"/>
              <a:t>: ARM-GCSS, ATEX, BOMEX, DYCOMS2-RF01, SPARTICUS, RACORO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COMING SOON: </a:t>
            </a:r>
            <a:r>
              <a:rPr lang="en-US" dirty="0" smtClean="0">
                <a:solidFill>
                  <a:schemeClr val="tx1"/>
                </a:solidFill>
              </a:rPr>
              <a:t>MC3E, MAGIC, CGILS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Want a case not listed?  Want to contribute a case?  Let us know!</a:t>
            </a:r>
          </a:p>
          <a:p>
            <a:r>
              <a:rPr lang="en-US" dirty="0" smtClean="0"/>
              <a:t>Verified Case = We have checked that the run script and IOP files for the cases below are free of obvious bugs and design flaws when run in ACME.  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3" y="1996766"/>
            <a:ext cx="4149852" cy="41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20995"/>
            <a:ext cx="7729728" cy="1188720"/>
          </a:xfrm>
        </p:spPr>
        <p:txBody>
          <a:bodyPr/>
          <a:lstStyle/>
          <a:p>
            <a:r>
              <a:rPr lang="en-US" dirty="0" smtClean="0"/>
              <a:t>I want to run </a:t>
            </a:r>
            <a:r>
              <a:rPr lang="en-US" dirty="0" err="1" smtClean="0"/>
              <a:t>ACMe</a:t>
            </a:r>
            <a:r>
              <a:rPr lang="en-US" dirty="0" smtClean="0"/>
              <a:t> </a:t>
            </a:r>
            <a:r>
              <a:rPr lang="en-US" dirty="0" err="1" smtClean="0"/>
              <a:t>scm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What do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3" y="1905152"/>
            <a:ext cx="6722076" cy="2479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out ACME master (must be master post May 11, 2017)</a:t>
            </a:r>
          </a:p>
          <a:p>
            <a:r>
              <a:rPr lang="en-US" dirty="0" smtClean="0"/>
              <a:t>Visit the ACME </a:t>
            </a:r>
            <a:r>
              <a:rPr lang="en-US" dirty="0"/>
              <a:t>C</a:t>
            </a:r>
            <a:r>
              <a:rPr lang="en-US" dirty="0" smtClean="0"/>
              <a:t>ase Library Page (confluence, under How-To articles) to grab a script for a case you would like to run </a:t>
            </a:r>
          </a:p>
          <a:p>
            <a:r>
              <a:rPr lang="en-US" dirty="0" smtClean="0"/>
              <a:t>Edit the “User Defined Settings” and run! </a:t>
            </a:r>
          </a:p>
          <a:p>
            <a:r>
              <a:rPr lang="en-US" dirty="0" smtClean="0"/>
              <a:t>Scripts have been tested on Edison, Anvil, and Livermore Computing but should work on any ACME supported machine</a:t>
            </a:r>
          </a:p>
          <a:p>
            <a:r>
              <a:rPr lang="en-US" dirty="0" smtClean="0"/>
              <a:t>A companion “How-to” page exists for running/compiling the SCM (though the scripts are the best resource)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5" y="4584357"/>
            <a:ext cx="7990292" cy="2153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91" y="1685859"/>
            <a:ext cx="3323564" cy="507862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811028" y="3071797"/>
            <a:ext cx="1383296" cy="2686452"/>
            <a:chOff x="8811028" y="3071797"/>
            <a:chExt cx="1383296" cy="268645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822724" y="3071797"/>
              <a:ext cx="1037968" cy="60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822724" y="3334111"/>
              <a:ext cx="1371600" cy="19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11028" y="3600250"/>
              <a:ext cx="1037968" cy="60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17206" y="3864291"/>
              <a:ext cx="914400" cy="60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22724" y="4127959"/>
              <a:ext cx="685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817207" y="4686922"/>
              <a:ext cx="926757" cy="74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817206" y="4951094"/>
              <a:ext cx="926757" cy="74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35081" y="5752377"/>
              <a:ext cx="914400" cy="58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0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7799</TotalTime>
  <Words>979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Mangal</vt:lpstr>
      <vt:lpstr>Arial</vt:lpstr>
      <vt:lpstr>Parcel</vt:lpstr>
      <vt:lpstr>The ACME Single Column Model</vt:lpstr>
      <vt:lpstr>Single column model (SCM)</vt:lpstr>
      <vt:lpstr>Examples of SCM usefulness </vt:lpstr>
      <vt:lpstr>SCM Woes</vt:lpstr>
      <vt:lpstr>ACME SCM Aerosol specification</vt:lpstr>
      <vt:lpstr>ACME SCM Aerosol specification OPTIONS</vt:lpstr>
      <vt:lpstr>ACME SCM Idealizations</vt:lpstr>
      <vt:lpstr>SCM Case library</vt:lpstr>
      <vt:lpstr>I want to run ACMe scm! What do I do?</vt:lpstr>
      <vt:lpstr>PowerPoint Presentation</vt:lpstr>
      <vt:lpstr>Where are we going?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ACME Single Column Model</dc:title>
  <dc:creator>Bogenschutz, Peter Andrew</dc:creator>
  <cp:lastModifiedBy>Bogenschutz, Peter Andrew</cp:lastModifiedBy>
  <cp:revision>79</cp:revision>
  <dcterms:created xsi:type="dcterms:W3CDTF">2017-05-23T18:35:35Z</dcterms:created>
  <dcterms:modified xsi:type="dcterms:W3CDTF">2017-06-05T01:41:19Z</dcterms:modified>
</cp:coreProperties>
</file>