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10" r:id="rId5"/>
    <p:sldMasterId id="2147483728" r:id="rId6"/>
    <p:sldMasterId id="2147483752" r:id="rId7"/>
  </p:sldMasterIdLst>
  <p:notesMasterIdLst>
    <p:notesMasterId r:id="rId22"/>
  </p:notesMasterIdLst>
  <p:handoutMasterIdLst>
    <p:handoutMasterId r:id="rId23"/>
  </p:handoutMasterIdLst>
  <p:sldIdLst>
    <p:sldId id="256" r:id="rId8"/>
    <p:sldId id="257" r:id="rId9"/>
    <p:sldId id="260" r:id="rId10"/>
    <p:sldId id="261" r:id="rId11"/>
    <p:sldId id="258" r:id="rId12"/>
    <p:sldId id="262" r:id="rId13"/>
    <p:sldId id="264" r:id="rId14"/>
    <p:sldId id="263" r:id="rId15"/>
    <p:sldId id="265" r:id="rId16"/>
    <p:sldId id="267" r:id="rId17"/>
    <p:sldId id="268" r:id="rId18"/>
    <p:sldId id="270" r:id="rId19"/>
    <p:sldId id="269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7022"/>
    <a:srgbClr val="D27122"/>
    <a:srgbClr val="CE5F20"/>
    <a:srgbClr val="822C1F"/>
    <a:srgbClr val="DF9423"/>
    <a:srgbClr val="BA5E23"/>
    <a:srgbClr val="D47228"/>
    <a:srgbClr val="C45927"/>
    <a:srgbClr val="707276"/>
    <a:srgbClr val="D57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198" autoAdjust="0"/>
  </p:normalViewPr>
  <p:slideViewPr>
    <p:cSldViewPr snapToGrid="0">
      <p:cViewPr>
        <p:scale>
          <a:sx n="100" d="100"/>
          <a:sy n="100" d="100"/>
        </p:scale>
        <p:origin x="-736" y="40"/>
      </p:cViewPr>
      <p:guideLst>
        <p:guide orient="horz" pos="866"/>
        <p:guide orient="horz" pos="3889"/>
        <p:guide orient="horz" pos="2381"/>
        <p:guide orient="horz" pos="1622"/>
        <p:guide orient="horz" pos="3138"/>
        <p:guide pos="2880"/>
        <p:guide pos="287"/>
        <p:guide pos="5473"/>
        <p:guide pos="1586"/>
        <p:guide pos="41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0A31A-19FD-E948-84FE-618494EECCDF}" type="datetimeFigureOut">
              <a:rPr lang="en-US" smtClean="0"/>
              <a:pPr/>
              <a:t>11/8/16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CE1B3-C980-6846-8849-6B0FF407A7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663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DB9A1-F6A1-9D40-82E7-3633A601FD23}" type="datetimeFigureOut">
              <a:rPr lang="en-US" smtClean="0"/>
              <a:pPr/>
              <a:t>11/8/16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5324A-0D9B-9A43-AE72-6DBF24439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889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1828800"/>
          </a:xfrm>
          <a:noFill/>
          <a:ln w="25400">
            <a:noFill/>
          </a:ln>
          <a:effectLst/>
        </p:spPr>
        <p:txBody>
          <a:bodyPr lIns="274320" tIns="274320" rIns="274320" bIns="274320" anchor="ctr">
            <a:no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0" y="4800600"/>
            <a:ext cx="8595360" cy="457200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Presenter </a:t>
            </a:r>
            <a:r>
              <a:rPr lang="en-US" dirty="0" err="1" smtClean="0"/>
              <a:t>Name(S</a:t>
            </a:r>
            <a:r>
              <a:rPr lang="en-US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56350"/>
            <a:ext cx="1600200" cy="365125"/>
          </a:xfrm>
        </p:spPr>
        <p:txBody>
          <a:bodyPr wrap="none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2968F0E1-7F3B-9143-ABF4-576BF984EE9D}" type="datetime4">
              <a:rPr lang="en-US" smtClean="0"/>
              <a:pPr/>
              <a:t>November 8,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rgbClr val="FFFFFF"/>
                </a:solidFill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" y="5257800"/>
            <a:ext cx="8595360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presenter organization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" y="5540477"/>
            <a:ext cx="8595360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presentation event or location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320" y="6400800"/>
            <a:ext cx="825500" cy="22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600200"/>
            <a:ext cx="8595360" cy="36576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859536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EC9E1B29-BB0A-6F4C-B722-8E1615AD5B92}" type="datetime4">
              <a:rPr lang="en-US" smtClean="0"/>
              <a:t>November 8,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900" b="1">
                <a:solidFill>
                  <a:srgbClr val="FFFFFF"/>
                </a:solidFill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2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7C9FC54F-BADF-E049-AC96-4BCC3331ED95}" type="datetime4">
              <a:rPr lang="en-US" smtClean="0"/>
              <a:t>November 8,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900" b="1">
                <a:solidFill>
                  <a:srgbClr val="FFFFFF"/>
                </a:solidFill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2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1828800"/>
          </a:xfrm>
          <a:noFill/>
          <a:ln w="25400">
            <a:noFill/>
          </a:ln>
          <a:effectLst/>
        </p:spPr>
        <p:txBody>
          <a:bodyPr lIns="274320" tIns="274320" rIns="274320" bIns="274320" anchor="ctr">
            <a:noAutofit/>
          </a:bodyPr>
          <a:lstStyle>
            <a:lvl1pPr algn="l">
              <a:defRPr sz="4400" b="1"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0" y="4800600"/>
            <a:ext cx="8595360" cy="457200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7072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Presenter </a:t>
            </a:r>
            <a:r>
              <a:rPr lang="en-US" dirty="0" err="1" smtClean="0"/>
              <a:t>Name(S</a:t>
            </a:r>
            <a:r>
              <a:rPr lang="en-US" dirty="0" smtClean="0"/>
              <a:t>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" y="5257800"/>
            <a:ext cx="8595360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presenter organization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" y="5540477"/>
            <a:ext cx="8595360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presentation event or location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320" y="6400800"/>
            <a:ext cx="825500" cy="2286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November 8, 2016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769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November 8, 2016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859536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9570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November 8, 2016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3"/>
          </p:nvPr>
        </p:nvSpPr>
        <p:spPr>
          <a:xfrm>
            <a:off x="475488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5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November 8, 2016</a:t>
            </a:fld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>
            <a:spLocks noGrp="1"/>
          </p:cNvSpPr>
          <p:nvPr>
            <p:ph sz="half" idx="13"/>
          </p:nvPr>
        </p:nvSpPr>
        <p:spPr>
          <a:xfrm>
            <a:off x="27432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sz="half" idx="14"/>
          </p:nvPr>
        </p:nvSpPr>
        <p:spPr>
          <a:xfrm>
            <a:off x="475488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7408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November 8, 2016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600200"/>
            <a:ext cx="8595360" cy="36576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859536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1300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November 8, 2016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945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8595360" cy="4572000"/>
          </a:xfrm>
        </p:spPr>
        <p:txBody>
          <a:bodyPr lIns="0" tIns="0" rIns="0" bIns="0">
            <a:spAutoFit/>
          </a:bodyPr>
          <a:lstStyle>
            <a:lvl1pPr>
              <a:defRPr sz="2000">
                <a:solidFill>
                  <a:srgbClr val="242424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42424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242424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242424"/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rgbClr val="242424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November 8, 2016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591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November 8, 2016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3"/>
          </p:nvPr>
        </p:nvSpPr>
        <p:spPr>
          <a:xfrm>
            <a:off x="475488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710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274320" y="201168"/>
            <a:ext cx="66294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2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274320" y="1600200"/>
            <a:ext cx="859536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Date Placeholder 8"/>
          <p:cNvSpPr>
            <a:spLocks noGrp="1"/>
          </p:cNvSpPr>
          <p:nvPr userDrawn="1">
            <p:ph type="dt" sz="half" idx="10"/>
          </p:nvPr>
        </p:nvSpPr>
        <p:spPr>
          <a:xfrm>
            <a:off x="6858000" y="6356350"/>
            <a:ext cx="1600200" cy="365125"/>
          </a:xfrm>
        </p:spPr>
        <p:txBody>
          <a:bodyPr lIns="0" tIns="0" rIns="0" bIns="0"/>
          <a:lstStyle>
            <a:lvl1pPr algn="r">
              <a:defRPr sz="900">
                <a:latin typeface="Arial"/>
                <a:cs typeface="Arial"/>
              </a:defRPr>
            </a:lvl1pPr>
          </a:lstStyle>
          <a:p>
            <a:fld id="{986A3075-B438-A046-B8ED-DAC2C54F11BB}" type="datetime4">
              <a:rPr lang="en-US" smtClean="0"/>
              <a:pPr/>
              <a:t>November 8, 2016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 userDrawn="1">
            <p:ph type="ftr" sz="quarter" idx="12"/>
          </p:nvPr>
        </p:nvSpPr>
        <p:spPr/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rgbClr val="707276"/>
                </a:solidFill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November 8, 2016</a:t>
            </a:fld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4"/>
          </p:nvPr>
        </p:nvSpPr>
        <p:spPr>
          <a:xfrm>
            <a:off x="27432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sz="half" idx="15"/>
          </p:nvPr>
        </p:nvSpPr>
        <p:spPr>
          <a:xfrm>
            <a:off x="475488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3765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November 8, 2016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600200"/>
            <a:ext cx="8595360" cy="36576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859536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4637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November 8, 2016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7344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1828800"/>
          </a:xfrm>
          <a:prstGeom prst="rect">
            <a:avLst/>
          </a:prstGeom>
          <a:noFill/>
          <a:ln w="25400">
            <a:noFill/>
          </a:ln>
          <a:effectLst/>
        </p:spPr>
        <p:txBody>
          <a:bodyPr lIns="274320" tIns="274320" rIns="274320" bIns="274320" anchor="ctr">
            <a:no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320" y="6400800"/>
            <a:ext cx="825500" cy="228600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November 8, 2016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0" y="4800600"/>
            <a:ext cx="8595360" cy="457200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Presenter </a:t>
            </a:r>
            <a:r>
              <a:rPr lang="en-US" dirty="0" err="1" smtClean="0"/>
              <a:t>Name(S</a:t>
            </a:r>
            <a:r>
              <a:rPr lang="en-US" dirty="0" smtClean="0"/>
              <a:t>)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" y="5257800"/>
            <a:ext cx="8595360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presenter organization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" y="5540477"/>
            <a:ext cx="8595360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presentation event or location</a:t>
            </a:r>
          </a:p>
        </p:txBody>
      </p:sp>
    </p:spTree>
    <p:extLst>
      <p:ext uri="{BB962C8B-B14F-4D97-AF65-F5344CB8AC3E}">
        <p14:creationId xmlns:p14="http://schemas.microsoft.com/office/powerpoint/2010/main" val="3169911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November 8, 2016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859536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4356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November 8, 2016</a:t>
            </a:fld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sz="half" idx="13"/>
          </p:nvPr>
        </p:nvSpPr>
        <p:spPr>
          <a:xfrm>
            <a:off x="475488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985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November 8, 2016</a:t>
            </a:fld>
            <a:endParaRPr lang="en-US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9" name="Content Placeholder 2"/>
          <p:cNvSpPr>
            <a:spLocks noGrp="1"/>
          </p:cNvSpPr>
          <p:nvPr>
            <p:ph sz="half" idx="13"/>
          </p:nvPr>
        </p:nvSpPr>
        <p:spPr>
          <a:xfrm>
            <a:off x="27432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Content Placeholder 2"/>
          <p:cNvSpPr>
            <a:spLocks noGrp="1"/>
          </p:cNvSpPr>
          <p:nvPr>
            <p:ph sz="half" idx="14"/>
          </p:nvPr>
        </p:nvSpPr>
        <p:spPr>
          <a:xfrm>
            <a:off x="475488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287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November 8, 2016</a:t>
            </a:fld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600200"/>
            <a:ext cx="8595360" cy="36576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859536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9625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November 8, 2016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473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November 8, 2016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859536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93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27432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>
          <a:xfrm>
            <a:off x="6858000" y="6356350"/>
            <a:ext cx="1600200" cy="365125"/>
          </a:xfrm>
        </p:spPr>
        <p:txBody>
          <a:bodyPr lIns="0" tIns="0" rIns="0" bIns="0"/>
          <a:lstStyle>
            <a:lvl1pPr algn="r">
              <a:defRPr sz="900">
                <a:latin typeface="Arial"/>
                <a:cs typeface="Arial"/>
              </a:defRPr>
            </a:lvl1pPr>
          </a:lstStyle>
          <a:p>
            <a:fld id="{F94078E1-36D5-174D-8FFC-59889EFD308B}" type="datetime4">
              <a:rPr lang="en-US" smtClean="0"/>
              <a:pPr/>
              <a:t>November 8,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5488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rgbClr val="707276"/>
                </a:solidFill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2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November 8, 2016</a:t>
            </a:fld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3"/>
          </p:nvPr>
        </p:nvSpPr>
        <p:spPr>
          <a:xfrm>
            <a:off x="27432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4"/>
          </p:nvPr>
        </p:nvSpPr>
        <p:spPr>
          <a:xfrm>
            <a:off x="475488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90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November 8, 2016</a:t>
            </a:fld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3"/>
          </p:nvPr>
        </p:nvSpPr>
        <p:spPr>
          <a:xfrm>
            <a:off x="27432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14"/>
          </p:nvPr>
        </p:nvSpPr>
        <p:spPr>
          <a:xfrm>
            <a:off x="475488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944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November 8, 2016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600200"/>
            <a:ext cx="8595360" cy="36576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859536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00552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November 8, 2016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4007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1828800"/>
          </a:xfrm>
          <a:prstGeom prst="rect">
            <a:avLst/>
          </a:prstGeom>
          <a:noFill/>
          <a:ln w="25400">
            <a:noFill/>
          </a:ln>
          <a:effectLst/>
        </p:spPr>
        <p:txBody>
          <a:bodyPr lIns="274320" tIns="274320" rIns="274320" bIns="274320" anchor="ctr">
            <a:noAutofit/>
          </a:bodyPr>
          <a:lstStyle>
            <a:lvl1pPr algn="l">
              <a:defRPr sz="4400" b="1"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0" y="4800600"/>
            <a:ext cx="8595360" cy="457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7072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Presenter </a:t>
            </a:r>
            <a:r>
              <a:rPr lang="en-US" dirty="0" err="1" smtClean="0"/>
              <a:t>Name(S</a:t>
            </a:r>
            <a:r>
              <a:rPr lang="en-US" dirty="0" smtClean="0"/>
              <a:t>)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" y="5257800"/>
            <a:ext cx="8595360" cy="274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presenter organization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" y="5540477"/>
            <a:ext cx="8595360" cy="274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presentation event or location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320" y="6400800"/>
            <a:ext cx="825500" cy="228600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November 8, 2016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17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November 8, 2016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859536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6425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November 8, 2016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3"/>
          </p:nvPr>
        </p:nvSpPr>
        <p:spPr>
          <a:xfrm>
            <a:off x="475488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38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November 8, 2016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>
            <a:spLocks noGrp="1"/>
          </p:cNvSpPr>
          <p:nvPr>
            <p:ph sz="half" idx="13"/>
          </p:nvPr>
        </p:nvSpPr>
        <p:spPr>
          <a:xfrm>
            <a:off x="27432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4"/>
          </p:nvPr>
        </p:nvSpPr>
        <p:spPr>
          <a:xfrm>
            <a:off x="475488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238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November 8, 2016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600200"/>
            <a:ext cx="8595360" cy="36576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859536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6413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November 8, 2016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076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27432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75488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27432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3"/>
          </p:nvPr>
        </p:nvSpPr>
        <p:spPr>
          <a:xfrm>
            <a:off x="475488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 userDrawn="1">
            <p:ph type="dt" sz="half" idx="10"/>
          </p:nvPr>
        </p:nvSpPr>
        <p:spPr>
          <a:xfrm>
            <a:off x="6858000" y="6356350"/>
            <a:ext cx="1600200" cy="365125"/>
          </a:xfrm>
        </p:spPr>
        <p:txBody>
          <a:bodyPr lIns="0" tIns="0" rIns="0" bIns="0"/>
          <a:lstStyle>
            <a:lvl1pPr algn="r">
              <a:defRPr sz="900">
                <a:latin typeface="Arial"/>
                <a:cs typeface="Arial"/>
              </a:defRPr>
            </a:lvl1pPr>
          </a:lstStyle>
          <a:p>
            <a:fld id="{CBFBE8CF-7B3F-084A-A68D-3CB51534AE1D}" type="datetime4">
              <a:rPr lang="en-US" smtClean="0"/>
              <a:pPr/>
              <a:t>November 8, 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 userDrawn="1">
            <p:ph type="ftr" sz="quarter" idx="11"/>
          </p:nvPr>
        </p:nvSpPr>
        <p:spPr/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rgbClr val="707276"/>
                </a:solidFill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2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 userDrawn="1">
            <p:ph type="pic" idx="1"/>
          </p:nvPr>
        </p:nvSpPr>
        <p:spPr>
          <a:xfrm>
            <a:off x="274320" y="1600200"/>
            <a:ext cx="8595360" cy="36576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274320" y="5486400"/>
            <a:ext cx="859536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>
          <a:xfrm>
            <a:off x="6858000" y="6356350"/>
            <a:ext cx="1600200" cy="365125"/>
          </a:xfrm>
        </p:spPr>
        <p:txBody>
          <a:bodyPr lIns="0" tIns="0" rIns="0" bIns="0"/>
          <a:lstStyle>
            <a:lvl1pPr algn="r">
              <a:defRPr sz="900">
                <a:latin typeface="Arial"/>
                <a:cs typeface="Arial"/>
              </a:defRPr>
            </a:lvl1pPr>
          </a:lstStyle>
          <a:p>
            <a:fld id="{D3C40767-C724-B144-B5E2-42217A78B772}" type="datetime4">
              <a:rPr lang="en-US" smtClean="0"/>
              <a:pPr/>
              <a:t>November 8,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900" b="1">
                <a:solidFill>
                  <a:srgbClr val="707276"/>
                </a:solidFill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2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BD363373-6C73-B64D-B353-B00504264C42}" type="datetime4">
              <a:rPr lang="en-US" smtClean="0"/>
              <a:t>November 8,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900" b="1">
                <a:solidFill>
                  <a:srgbClr val="707276"/>
                </a:solidFill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2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859536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D8E5F392-D2AB-2D47-80D1-E840E5811C5F}" type="datetime4">
              <a:rPr lang="en-US" smtClean="0"/>
              <a:t>November 8, 2016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900" b="1">
                <a:solidFill>
                  <a:srgbClr val="FFFFFF"/>
                </a:solidFill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2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27432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E3E99183-6CD6-4C48-9A9D-51FCA5064174}" type="datetime4">
              <a:rPr lang="en-US" smtClean="0"/>
              <a:t>November 8,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75488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900" b="1">
                <a:solidFill>
                  <a:srgbClr val="FFFFFF"/>
                </a:solidFill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2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FF90D8D6-7E2C-CF4E-8689-7F635B16462F}" type="datetime4">
              <a:rPr lang="en-US" smtClean="0"/>
              <a:t>November 8, 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7432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75488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900" b="1">
                <a:solidFill>
                  <a:srgbClr val="FFFFFF"/>
                </a:solidFill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2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emf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2.jpg"/><Relationship Id="rId14" Type="http://schemas.openxmlformats.org/officeDocument/2006/relationships/image" Target="../media/image13.emf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5.jpg"/><Relationship Id="rId14" Type="http://schemas.openxmlformats.org/officeDocument/2006/relationships/image" Target="../media/image2.emf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theme" Target="../theme/theme4.xml"/><Relationship Id="rId8" Type="http://schemas.openxmlformats.org/officeDocument/2006/relationships/image" Target="../media/image13.emf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pper_PowerPoint_Background_08-19-201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8595360" cy="457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8847B0AD-4045-D246-BDAD-F671F36BE5C4}" type="datetime4">
              <a:rPr lang="en-US" smtClean="0"/>
              <a:pPr/>
              <a:t>November 8,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18623" y="219456"/>
            <a:ext cx="1600200" cy="812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7" r:id="rId5"/>
    <p:sldLayoutId id="2147483654" r:id="rId6"/>
    <p:sldLayoutId id="2147483663" r:id="rId7"/>
    <p:sldLayoutId id="2147483664" r:id="rId8"/>
    <p:sldLayoutId id="2147483665" r:id="rId9"/>
    <p:sldLayoutId id="2147483661" r:id="rId10"/>
    <p:sldLayoutId id="2147483662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2000" kern="1200">
          <a:solidFill>
            <a:schemeClr val="accent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Tx/>
        <a:buBlip>
          <a:blip r:embed="rId16"/>
        </a:buBlip>
        <a:defRPr sz="1800" kern="1200">
          <a:solidFill>
            <a:schemeClr val="accent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1600" kern="1200">
          <a:solidFill>
            <a:schemeClr val="accent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8"/>
        </a:buBlip>
        <a:defRPr sz="1400" kern="1200">
          <a:solidFill>
            <a:schemeClr val="accent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1400" kern="1200">
          <a:solidFill>
            <a:schemeClr val="accent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latinum_PowerPoint_Background_08-19-201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8595360" cy="457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November 8, 2016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24344" y="219456"/>
            <a:ext cx="1600200" cy="8128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04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4" r:id="rId3"/>
    <p:sldLayoutId id="2147483715" r:id="rId4"/>
    <p:sldLayoutId id="2147483716" r:id="rId5"/>
    <p:sldLayoutId id="2147483717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rgbClr val="CC702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2000" kern="1200">
          <a:solidFill>
            <a:schemeClr val="accent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6"/>
        </a:buBlip>
        <a:defRPr sz="1800" kern="1200">
          <a:solidFill>
            <a:schemeClr val="accent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1600" kern="1200">
          <a:solidFill>
            <a:schemeClr val="accent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8"/>
        </a:buBlip>
        <a:defRPr sz="1400" kern="1200">
          <a:solidFill>
            <a:schemeClr val="accent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1400" kern="1200">
          <a:solidFill>
            <a:schemeClr val="accent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ilver_PowerPoint_Background_08-19-201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November 8, 2016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8595360" cy="457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18623" y="219456"/>
            <a:ext cx="16002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1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40" r:id="rId3"/>
    <p:sldLayoutId id="2147483741" r:id="rId4"/>
    <p:sldLayoutId id="2147483742" r:id="rId5"/>
    <p:sldLayoutId id="2147483743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2000" kern="1200">
          <a:solidFill>
            <a:srgbClr val="242424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6"/>
        </a:buBlip>
        <a:defRPr sz="1800" kern="1200">
          <a:solidFill>
            <a:srgbClr val="242424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1600" kern="1200">
          <a:solidFill>
            <a:srgbClr val="242424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8"/>
        </a:buBlip>
        <a:defRPr sz="1400" kern="1200">
          <a:solidFill>
            <a:srgbClr val="242424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1400" kern="1200">
          <a:solidFill>
            <a:srgbClr val="242424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November 8, 2016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8595360" cy="457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4344" y="219456"/>
            <a:ext cx="16002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rgbClr val="CC702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9"/>
        </a:buBlip>
        <a:defRPr sz="2000" kern="1200">
          <a:solidFill>
            <a:srgbClr val="242424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0"/>
        </a:buBlip>
        <a:defRPr sz="1800" kern="1200">
          <a:solidFill>
            <a:srgbClr val="242424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1"/>
        </a:buBlip>
        <a:defRPr sz="1600" kern="1200">
          <a:solidFill>
            <a:srgbClr val="242424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2"/>
        </a:buBlip>
        <a:defRPr sz="1400" kern="1200">
          <a:solidFill>
            <a:srgbClr val="242424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9"/>
        </a:buBlip>
        <a:defRPr sz="1400" kern="1200">
          <a:solidFill>
            <a:srgbClr val="242424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package" Target="../embeddings/Microsoft_Word_Document1.docx"/><Relationship Id="rId8" Type="http://schemas.openxmlformats.org/officeDocument/2006/relationships/image" Target="../media/image2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19.jpg"/><Relationship Id="rId7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F153D-80E4-B848-8B17-696470196FD9}" type="datetime4">
              <a:rPr lang="en-US" smtClean="0"/>
              <a:t>November 8, 2016</a:t>
            </a:fld>
            <a:endParaRPr lang="en-US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4" name="Title 65"/>
          <p:cNvSpPr>
            <a:spLocks noGrp="1"/>
          </p:cNvSpPr>
          <p:nvPr>
            <p:ph type="ctrTitle"/>
          </p:nvPr>
        </p:nvSpPr>
        <p:spPr>
          <a:xfrm>
            <a:off x="0" y="1315167"/>
            <a:ext cx="8839200" cy="2215991"/>
          </a:xfrm>
        </p:spPr>
        <p:txBody>
          <a:bodyPr/>
          <a:lstStyle/>
          <a:p>
            <a:r>
              <a:rPr lang="en-US" sz="3200" dirty="0"/>
              <a:t>Use of Remote Sensing and In-Situ Observations to Develop and Evaluate Improved Representations of Convection </a:t>
            </a:r>
            <a:br>
              <a:rPr lang="en-US" sz="3200" dirty="0"/>
            </a:br>
            <a:r>
              <a:rPr lang="en-US" sz="3200" dirty="0"/>
              <a:t>and Clouds for the ACME Model</a:t>
            </a:r>
          </a:p>
        </p:txBody>
      </p:sp>
      <p:sp>
        <p:nvSpPr>
          <p:cNvPr id="15" name="Subtitle 51"/>
          <p:cNvSpPr>
            <a:spLocks noGrp="1"/>
          </p:cNvSpPr>
          <p:nvPr>
            <p:ph type="subTitle" idx="1"/>
          </p:nvPr>
        </p:nvSpPr>
        <p:spPr>
          <a:xfrm>
            <a:off x="365760" y="3573780"/>
            <a:ext cx="8229600" cy="457200"/>
          </a:xfrm>
        </p:spPr>
        <p:txBody>
          <a:bodyPr/>
          <a:lstStyle/>
          <a:p>
            <a:r>
              <a:rPr lang="en-US" dirty="0" smtClean="0"/>
              <a:t> Steve </a:t>
            </a:r>
            <a:r>
              <a:rPr lang="en-US" dirty="0" err="1" smtClean="0"/>
              <a:t>Ghan</a:t>
            </a:r>
            <a:r>
              <a:rPr lang="en-US" dirty="0" smtClean="0"/>
              <a:t> and Jiwen FAN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Text Placeholder 49"/>
          <p:cNvSpPr>
            <a:spLocks noGrp="1"/>
          </p:cNvSpPr>
          <p:nvPr>
            <p:ph type="body" sz="quarter" idx="14"/>
          </p:nvPr>
        </p:nvSpPr>
        <p:spPr>
          <a:xfrm>
            <a:off x="442913" y="3975100"/>
            <a:ext cx="8229600" cy="228600"/>
          </a:xfrm>
        </p:spPr>
        <p:txBody>
          <a:bodyPr>
            <a:normAutofit/>
          </a:bodyPr>
          <a:lstStyle/>
          <a:p>
            <a:r>
              <a:rPr lang="en-US" dirty="0" smtClean="0"/>
              <a:t>Pacific Northwest National Laboratory</a:t>
            </a:r>
            <a:endParaRPr lang="en-US" dirty="0"/>
          </a:p>
        </p:txBody>
      </p:sp>
      <p:sp>
        <p:nvSpPr>
          <p:cNvPr id="21" name="Text Placeholder 50"/>
          <p:cNvSpPr>
            <a:spLocks noGrp="1"/>
          </p:cNvSpPr>
          <p:nvPr>
            <p:ph type="body" sz="quarter" idx="15"/>
          </p:nvPr>
        </p:nvSpPr>
        <p:spPr>
          <a:xfrm>
            <a:off x="457200" y="4219677"/>
            <a:ext cx="8229600" cy="228600"/>
          </a:xfrm>
        </p:spPr>
        <p:txBody>
          <a:bodyPr>
            <a:normAutofit/>
          </a:bodyPr>
          <a:lstStyle/>
          <a:p>
            <a:r>
              <a:rPr lang="en-US" dirty="0" smtClean="0"/>
              <a:t>Richland, Washington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546600" y="4533900"/>
            <a:ext cx="4483100" cy="1422400"/>
            <a:chOff x="4406900" y="4533900"/>
            <a:chExt cx="4622800" cy="1422400"/>
          </a:xfrm>
        </p:grpSpPr>
        <p:sp>
          <p:nvSpPr>
            <p:cNvPr id="4" name="Rectangle 3"/>
            <p:cNvSpPr/>
            <p:nvPr/>
          </p:nvSpPr>
          <p:spPr>
            <a:xfrm>
              <a:off x="4406900" y="4572000"/>
              <a:ext cx="4622800" cy="13843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84700" y="4533900"/>
              <a:ext cx="4406900" cy="1369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Task leaders</a:t>
              </a:r>
            </a:p>
            <a:p>
              <a:pPr>
                <a:spcBef>
                  <a:spcPts val="600"/>
                </a:spcBef>
              </a:pPr>
              <a:r>
                <a:rPr lang="en-US" dirty="0" smtClean="0">
                  <a:solidFill>
                    <a:schemeClr val="bg1"/>
                  </a:solidFill>
                </a:rPr>
                <a:t>M. </a:t>
              </a:r>
              <a:r>
                <a:rPr lang="en-US" dirty="0" err="1" smtClean="0">
                  <a:solidFill>
                    <a:schemeClr val="bg1"/>
                  </a:solidFill>
                </a:rPr>
                <a:t>Ovchinnikov</a:t>
              </a:r>
              <a:r>
                <a:rPr lang="en-US" dirty="0" smtClean="0">
                  <a:solidFill>
                    <a:schemeClr val="bg1"/>
                  </a:solidFill>
                </a:rPr>
                <a:t>, W. Gustafson, L. </a:t>
              </a:r>
              <a:r>
                <a:rPr lang="en-US" dirty="0" err="1" smtClean="0">
                  <a:solidFill>
                    <a:schemeClr val="bg1"/>
                  </a:solidFill>
                </a:rPr>
                <a:t>Riihimaki</a:t>
              </a:r>
              <a:r>
                <a:rPr lang="en-US" dirty="0" smtClean="0">
                  <a:solidFill>
                    <a:schemeClr val="bg1"/>
                  </a:solidFill>
                </a:rPr>
                <a:t>, P. </a:t>
              </a:r>
              <a:r>
                <a:rPr lang="en-US" dirty="0" err="1" smtClean="0">
                  <a:solidFill>
                    <a:schemeClr val="bg1"/>
                  </a:solidFill>
                </a:rPr>
                <a:t>Rasch</a:t>
              </a:r>
              <a:r>
                <a:rPr lang="en-US" dirty="0" smtClean="0">
                  <a:solidFill>
                    <a:schemeClr val="bg1"/>
                  </a:solidFill>
                </a:rPr>
                <a:t>, E. </a:t>
              </a:r>
              <a:r>
                <a:rPr lang="en-US" dirty="0" err="1" smtClean="0">
                  <a:solidFill>
                    <a:schemeClr val="bg1"/>
                  </a:solidFill>
                </a:rPr>
                <a:t>Roesler</a:t>
              </a:r>
              <a:r>
                <a:rPr lang="en-US" dirty="0" smtClean="0">
                  <a:solidFill>
                    <a:schemeClr val="bg1"/>
                  </a:solidFill>
                </a:rPr>
                <a:t>, S. </a:t>
              </a:r>
              <a:r>
                <a:rPr lang="en-US" dirty="0" err="1" smtClean="0">
                  <a:solidFill>
                    <a:schemeClr val="bg1"/>
                  </a:solidFill>
                </a:rPr>
                <a:t>Giangrande</a:t>
              </a:r>
              <a:r>
                <a:rPr lang="en-US" dirty="0" smtClean="0">
                  <a:solidFill>
                    <a:schemeClr val="bg1"/>
                  </a:solidFill>
                </a:rPr>
                <a:t>, D. Randall, V. Larson, X. Dong, X. Liu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39700" y="368300"/>
            <a:ext cx="695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glow rad="63500">
                    <a:schemeClr val="accent6">
                      <a:lumMod val="60000"/>
                      <a:lumOff val="40000"/>
                      <a:alpha val="75000"/>
                    </a:schemeClr>
                  </a:glow>
                  <a:outerShdw blurRad="63500" dist="76200" dir="2700000" algn="tl" rotWithShape="0">
                    <a:schemeClr val="accent4"/>
                  </a:outerShdw>
                </a:effectLst>
              </a:rPr>
              <a:t>Climate Model Development and Validation (CMDV)</a:t>
            </a:r>
            <a:endParaRPr lang="en-US" sz="2400" dirty="0">
              <a:solidFill>
                <a:schemeClr val="bg1"/>
              </a:solidFill>
              <a:effectLst>
                <a:glow rad="63500">
                  <a:schemeClr val="accent6">
                    <a:lumMod val="60000"/>
                    <a:lumOff val="40000"/>
                    <a:alpha val="75000"/>
                  </a:schemeClr>
                </a:glow>
                <a:outerShdw blurRad="63500" dist="76200" dir="2700000" algn="tl" rotWithShape="0">
                  <a:schemeClr val="accent4"/>
                </a:outerShdw>
              </a:effectLst>
            </a:endParaRPr>
          </a:p>
        </p:txBody>
      </p:sp>
      <p:pic>
        <p:nvPicPr>
          <p:cNvPr id="2" name="Picture 1" descr="CMDV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95" y="4914900"/>
            <a:ext cx="3362610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2"/>
          <p:cNvSpPr>
            <a:spLocks noGrp="1"/>
          </p:cNvSpPr>
          <p:nvPr>
            <p:ph type="title"/>
          </p:nvPr>
        </p:nvSpPr>
        <p:spPr>
          <a:xfrm>
            <a:off x="312420" y="165100"/>
            <a:ext cx="6629400" cy="947611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Evaluation: simulations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13"/>
          <p:cNvSpPr txBox="1">
            <a:spLocks/>
          </p:cNvSpPr>
          <p:nvPr/>
        </p:nvSpPr>
        <p:spPr>
          <a:xfrm>
            <a:off x="444500" y="5791201"/>
            <a:ext cx="81661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Focus on the evaluation of CLUBB, Q3D MMF, new MG2, and SBM.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028128"/>
              </p:ext>
            </p:extLst>
          </p:nvPr>
        </p:nvGraphicFramePr>
        <p:xfrm>
          <a:off x="177800" y="1257300"/>
          <a:ext cx="8683186" cy="448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Document" r:id="rId7" imgW="6108700" imgH="3124200" progId="Word.Document.12">
                  <p:embed/>
                </p:oleObj>
              </mc:Choice>
              <mc:Fallback>
                <p:oleObj name="Document" r:id="rId7" imgW="6108700" imgH="3124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7800" y="1257300"/>
                        <a:ext cx="8683186" cy="448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1308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2"/>
          <p:cNvSpPr>
            <a:spLocks noGrp="1"/>
          </p:cNvSpPr>
          <p:nvPr>
            <p:ph type="title"/>
          </p:nvPr>
        </p:nvSpPr>
        <p:spPr>
          <a:xfrm>
            <a:off x="312420" y="165100"/>
            <a:ext cx="6629400" cy="947611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Evaluation: focused properties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13"/>
          <p:cNvSpPr txBox="1">
            <a:spLocks/>
          </p:cNvSpPr>
          <p:nvPr/>
        </p:nvSpPr>
        <p:spPr>
          <a:xfrm>
            <a:off x="444500" y="1701800"/>
            <a:ext cx="8089900" cy="33978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400" dirty="0" smtClean="0"/>
              <a:t>Low-level jet (LLJ) and cold pools</a:t>
            </a:r>
          </a:p>
          <a:p>
            <a:pPr lvl="0"/>
            <a:r>
              <a:rPr lang="en-US" sz="2400" dirty="0"/>
              <a:t>Diurnal variation of convection over the U.S. Great Plains </a:t>
            </a:r>
            <a:endParaRPr lang="en-US" sz="2400" dirty="0" smtClean="0"/>
          </a:p>
          <a:p>
            <a:pPr lvl="0"/>
            <a:r>
              <a:rPr lang="en-US" sz="2400" dirty="0"/>
              <a:t>Propagation of convection </a:t>
            </a:r>
            <a:endParaRPr lang="en-US" sz="2400" dirty="0" smtClean="0"/>
          </a:p>
          <a:p>
            <a:pPr lvl="0"/>
            <a:r>
              <a:rPr lang="en-US" sz="2400" dirty="0" smtClean="0"/>
              <a:t>Cloud microphysics </a:t>
            </a:r>
          </a:p>
          <a:p>
            <a:pPr lvl="0"/>
            <a:r>
              <a:rPr lang="en-US" sz="2400" dirty="0"/>
              <a:t>MCS structure analysis </a:t>
            </a:r>
            <a:endParaRPr lang="en-US" sz="2400" dirty="0" smtClean="0"/>
          </a:p>
          <a:p>
            <a:pPr lvl="0"/>
            <a:r>
              <a:rPr lang="en-US" sz="2400" dirty="0"/>
              <a:t>Surface </a:t>
            </a:r>
            <a:r>
              <a:rPr lang="en-US" sz="2400" dirty="0" err="1"/>
              <a:t>radiative</a:t>
            </a:r>
            <a:r>
              <a:rPr lang="en-US" sz="2400" dirty="0"/>
              <a:t> fluxes, precipitation, temperature and boundary layer processes </a:t>
            </a:r>
            <a:endParaRPr lang="en-US" sz="2400" dirty="0" smtClean="0"/>
          </a:p>
          <a:p>
            <a:pPr lvl="0"/>
            <a:r>
              <a:rPr lang="en-US" sz="2400" dirty="0"/>
              <a:t>Integrative analysis </a:t>
            </a:r>
            <a:endParaRPr lang="en-US" sz="2400" dirty="0" smtClean="0"/>
          </a:p>
        </p:txBody>
      </p:sp>
      <p:pic>
        <p:nvPicPr>
          <p:cNvPr id="4" name="Picture 3" descr="CMDV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426" y="4470400"/>
            <a:ext cx="4131834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47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Evaluation: observational data</a:t>
            </a:r>
            <a:endParaRPr lang="en-US" dirty="0"/>
          </a:p>
        </p:txBody>
      </p:sp>
      <p:sp>
        <p:nvSpPr>
          <p:cNvPr id="6" name="Content Placeholder 13"/>
          <p:cNvSpPr txBox="1">
            <a:spLocks/>
          </p:cNvSpPr>
          <p:nvPr/>
        </p:nvSpPr>
        <p:spPr>
          <a:xfrm>
            <a:off x="469900" y="1295400"/>
            <a:ext cx="7874000" cy="2237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accent1"/>
                </a:solidFill>
              </a:rPr>
              <a:t>ARM field campaign data</a:t>
            </a:r>
          </a:p>
          <a:p>
            <a:pPr>
              <a:spcBef>
                <a:spcPts val="1224"/>
              </a:spcBef>
              <a:buFont typeface="Arial"/>
              <a:buChar char="•"/>
            </a:pPr>
            <a:r>
              <a:rPr lang="en-US" sz="1800" b="1" dirty="0" smtClean="0"/>
              <a:t>MC3E</a:t>
            </a:r>
            <a:r>
              <a:rPr lang="en-US" sz="1800" b="1" dirty="0" smtClean="0"/>
              <a:t>, PECAN, </a:t>
            </a:r>
            <a:r>
              <a:rPr lang="en-US" sz="1800" b="1" dirty="0" err="1" smtClean="0"/>
              <a:t>GoAmazon</a:t>
            </a:r>
            <a:r>
              <a:rPr lang="en-US" sz="1800" b="1" dirty="0" smtClean="0"/>
              <a:t>, and </a:t>
            </a:r>
            <a:r>
              <a:rPr lang="en-US" sz="1800" b="1" dirty="0"/>
              <a:t>SPARTICUS </a:t>
            </a:r>
            <a:endParaRPr lang="en-US" sz="1800" b="1" dirty="0" smtClean="0"/>
          </a:p>
          <a:p>
            <a:pPr>
              <a:buFont typeface="Arial"/>
              <a:buChar char="•"/>
            </a:pPr>
            <a:r>
              <a:rPr lang="en-US" sz="1800" b="1" dirty="0" smtClean="0"/>
              <a:t>Meteorological properties</a:t>
            </a:r>
            <a:r>
              <a:rPr lang="en-US" sz="1800" dirty="0" smtClean="0"/>
              <a:t>: sounding, </a:t>
            </a:r>
            <a:r>
              <a:rPr lang="en-US" sz="1800" dirty="0" err="1" smtClean="0"/>
              <a:t>radiosonde</a:t>
            </a:r>
            <a:r>
              <a:rPr lang="en-US" sz="1800" dirty="0" smtClean="0"/>
              <a:t>, </a:t>
            </a:r>
            <a:r>
              <a:rPr lang="en-US" sz="1800" dirty="0" err="1" smtClean="0"/>
              <a:t>variational</a:t>
            </a:r>
            <a:r>
              <a:rPr lang="en-US" sz="1800" dirty="0" smtClean="0"/>
              <a:t> analysis, Raman </a:t>
            </a:r>
            <a:r>
              <a:rPr lang="en-US" sz="1800" dirty="0" err="1" smtClean="0"/>
              <a:t>lidar</a:t>
            </a:r>
            <a:r>
              <a:rPr lang="en-US" sz="1800" dirty="0" smtClean="0"/>
              <a:t>, surface met. </a:t>
            </a:r>
          </a:p>
          <a:p>
            <a:pPr>
              <a:buFont typeface="Arial"/>
              <a:buChar char="•"/>
            </a:pPr>
            <a:r>
              <a:rPr lang="en-US" sz="1800" b="1" dirty="0" smtClean="0"/>
              <a:t>Convection and cloud properties: </a:t>
            </a:r>
            <a:r>
              <a:rPr lang="en-US" sz="1800" dirty="0" smtClean="0"/>
              <a:t>(1) </a:t>
            </a:r>
            <a:r>
              <a:rPr lang="en-US" sz="1800" dirty="0"/>
              <a:t>R</a:t>
            </a:r>
            <a:r>
              <a:rPr lang="en-US" sz="1800" dirty="0" smtClean="0"/>
              <a:t>etrievals from various radars and </a:t>
            </a:r>
            <a:r>
              <a:rPr lang="en-US" sz="1800" dirty="0" err="1" smtClean="0"/>
              <a:t>lidars</a:t>
            </a:r>
            <a:r>
              <a:rPr lang="en-US" sz="1800" dirty="0" smtClean="0"/>
              <a:t> including KAZR, MMCR, CSPAR, RWP, </a:t>
            </a:r>
            <a:r>
              <a:rPr lang="en-US" sz="1800" dirty="0" err="1" smtClean="0"/>
              <a:t>etc</a:t>
            </a:r>
            <a:r>
              <a:rPr lang="en-US" sz="1800" dirty="0" smtClean="0"/>
              <a:t>, (2) Aircraft in-situ measurements, (3) </a:t>
            </a:r>
            <a:r>
              <a:rPr lang="en-US" sz="1800" dirty="0" err="1" smtClean="0"/>
              <a:t>Disdrometers</a:t>
            </a:r>
            <a:r>
              <a:rPr lang="en-US" sz="1800" dirty="0" smtClean="0"/>
              <a:t> measurements </a:t>
            </a: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406400" y="3644900"/>
            <a:ext cx="7937500" cy="1406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accent1"/>
                </a:solidFill>
              </a:rPr>
              <a:t>ARM long-term data at the SGP site</a:t>
            </a:r>
          </a:p>
          <a:p>
            <a:pPr>
              <a:spcBef>
                <a:spcPts val="1224"/>
              </a:spcBef>
              <a:buFont typeface="Arial"/>
              <a:buChar char="•"/>
            </a:pPr>
            <a:r>
              <a:rPr lang="en-US" sz="1800" dirty="0"/>
              <a:t>S</a:t>
            </a:r>
            <a:r>
              <a:rPr lang="en-US" sz="1800" dirty="0" smtClean="0"/>
              <a:t>urface met. 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Cloud, convection, precipitation: RWP, </a:t>
            </a:r>
            <a:r>
              <a:rPr lang="en-US" sz="1800" dirty="0" err="1" smtClean="0"/>
              <a:t>disdrometers</a:t>
            </a:r>
            <a:r>
              <a:rPr lang="en-US" sz="1800" dirty="0" smtClean="0"/>
              <a:t>, ARSCL 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Radiation and precipitation:  surface radiometer measurements, rain gauge</a:t>
            </a:r>
          </a:p>
        </p:txBody>
      </p:sp>
      <p:sp>
        <p:nvSpPr>
          <p:cNvPr id="8" name="Content Placeholder 13"/>
          <p:cNvSpPr txBox="1">
            <a:spLocks/>
          </p:cNvSpPr>
          <p:nvPr/>
        </p:nvSpPr>
        <p:spPr>
          <a:xfrm>
            <a:off x="393700" y="5194300"/>
            <a:ext cx="7937500" cy="1625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accent1"/>
                </a:solidFill>
              </a:rPr>
              <a:t>Datasets from other sources</a:t>
            </a:r>
          </a:p>
          <a:p>
            <a:pPr>
              <a:spcBef>
                <a:spcPts val="400"/>
              </a:spcBef>
              <a:buFont typeface="Arial"/>
              <a:buChar char="•"/>
            </a:pPr>
            <a:r>
              <a:rPr lang="en-US" sz="1800" dirty="0" smtClean="0"/>
              <a:t>NOAA NEXRAD</a:t>
            </a:r>
          </a:p>
          <a:p>
            <a:pPr>
              <a:spcBef>
                <a:spcPts val="400"/>
              </a:spcBef>
              <a:buFont typeface="Arial"/>
              <a:buChar char="•"/>
            </a:pPr>
            <a:r>
              <a:rPr lang="en-US" sz="1800" dirty="0" smtClean="0"/>
              <a:t>NASA </a:t>
            </a:r>
            <a:r>
              <a:rPr lang="en-US" sz="1800" dirty="0"/>
              <a:t>GOES, CERES</a:t>
            </a:r>
            <a:r>
              <a:rPr lang="en-US" sz="1800" dirty="0" smtClean="0"/>
              <a:t>, GPCP</a:t>
            </a:r>
            <a:r>
              <a:rPr lang="en-US" sz="1800" dirty="0"/>
              <a:t>, TRMM, GPM </a:t>
            </a:r>
            <a:endParaRPr lang="en-US" sz="1800" dirty="0" smtClean="0"/>
          </a:p>
          <a:p>
            <a:pPr>
              <a:spcBef>
                <a:spcPts val="400"/>
              </a:spcBef>
              <a:buFont typeface="Arial"/>
              <a:buChar char="•"/>
            </a:pPr>
            <a:r>
              <a:rPr lang="en-US" sz="1800" dirty="0" smtClean="0"/>
              <a:t>NLDAS, Oklahoma </a:t>
            </a:r>
            <a:r>
              <a:rPr lang="en-US" sz="1800" dirty="0" err="1" smtClean="0"/>
              <a:t>Mesonet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599510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2"/>
          <p:cNvSpPr>
            <a:spLocks noGrp="1"/>
          </p:cNvSpPr>
          <p:nvPr>
            <p:ph type="title"/>
          </p:nvPr>
        </p:nvSpPr>
        <p:spPr>
          <a:xfrm>
            <a:off x="312420" y="165100"/>
            <a:ext cx="6629400" cy="947611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Evaluation: global </a:t>
            </a:r>
            <a:r>
              <a:rPr lang="en-US" sz="3200" dirty="0">
                <a:solidFill>
                  <a:schemeClr val="bg1"/>
                </a:solidFill>
              </a:rPr>
              <a:t>a</a:t>
            </a:r>
            <a:r>
              <a:rPr lang="en-US" sz="3200" dirty="0" smtClean="0">
                <a:solidFill>
                  <a:schemeClr val="bg1"/>
                </a:solidFill>
              </a:rPr>
              <a:t>ssessment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13"/>
          <p:cNvSpPr txBox="1">
            <a:spLocks/>
          </p:cNvSpPr>
          <p:nvPr/>
        </p:nvSpPr>
        <p:spPr>
          <a:xfrm>
            <a:off x="393700" y="2578100"/>
            <a:ext cx="8089900" cy="3182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200" dirty="0"/>
              <a:t>S</a:t>
            </a:r>
            <a:r>
              <a:rPr lang="en-US" sz="2200" dirty="0" smtClean="0"/>
              <a:t>tandard </a:t>
            </a:r>
            <a:r>
              <a:rPr lang="en-US" sz="2200" dirty="0"/>
              <a:t>ACME </a:t>
            </a:r>
            <a:r>
              <a:rPr lang="en-US" sz="2200" dirty="0" smtClean="0"/>
              <a:t>diagnostics</a:t>
            </a:r>
            <a:endParaRPr lang="en-US" sz="2200" dirty="0"/>
          </a:p>
          <a:p>
            <a:pPr lvl="0"/>
            <a:r>
              <a:rPr lang="en-US" sz="2200" dirty="0"/>
              <a:t>O</a:t>
            </a:r>
            <a:r>
              <a:rPr lang="en-US" sz="2200" dirty="0" smtClean="0"/>
              <a:t>ther </a:t>
            </a:r>
            <a:r>
              <a:rPr lang="en-US" sz="2200" dirty="0"/>
              <a:t>observational datasets (</a:t>
            </a:r>
            <a:r>
              <a:rPr lang="en-US" sz="2200" dirty="0" err="1"/>
              <a:t>e.g</a:t>
            </a:r>
            <a:r>
              <a:rPr lang="en-US" sz="2200" dirty="0"/>
              <a:t>, NASA CERES cloud and radiation products, and TRMM, GPCP and GPM precipitation </a:t>
            </a:r>
            <a:r>
              <a:rPr lang="en-US" sz="2200" dirty="0" smtClean="0"/>
              <a:t>products) for other </a:t>
            </a:r>
            <a:r>
              <a:rPr lang="en-US" sz="2200" dirty="0"/>
              <a:t>climate </a:t>
            </a:r>
            <a:r>
              <a:rPr lang="en-US" sz="2200" dirty="0" smtClean="0"/>
              <a:t>regimes such as tropical oceanic and continental </a:t>
            </a:r>
            <a:r>
              <a:rPr lang="en-US" sz="2200" dirty="0" smtClean="0"/>
              <a:t>convection </a:t>
            </a:r>
            <a:endParaRPr lang="en-US" sz="2200" dirty="0" smtClean="0"/>
          </a:p>
          <a:p>
            <a:pPr lvl="0"/>
            <a:r>
              <a:rPr lang="en-US" sz="2200" dirty="0" smtClean="0"/>
              <a:t>Statistics </a:t>
            </a:r>
            <a:r>
              <a:rPr lang="en-US" sz="2200" dirty="0"/>
              <a:t>of satellite precipitation radar, cloud radar, and </a:t>
            </a:r>
            <a:r>
              <a:rPr lang="en-US" sz="2200" dirty="0" err="1"/>
              <a:t>lidar</a:t>
            </a:r>
            <a:r>
              <a:rPr lang="en-US" sz="2200" dirty="0"/>
              <a:t> observations from TRMM, GPM, </a:t>
            </a:r>
            <a:r>
              <a:rPr lang="en-US" sz="2200" dirty="0" err="1"/>
              <a:t>CloudSat</a:t>
            </a:r>
            <a:r>
              <a:rPr lang="en-US" sz="2200" dirty="0"/>
              <a:t>, and CALIPSO to evaluate MCS structures and other </a:t>
            </a:r>
            <a:r>
              <a:rPr lang="en-US" sz="2200" dirty="0" smtClean="0"/>
              <a:t>global features (e.g., MJO, ITCZ)</a:t>
            </a:r>
          </a:p>
        </p:txBody>
      </p:sp>
      <p:sp>
        <p:nvSpPr>
          <p:cNvPr id="2" name="Rectangle 1"/>
          <p:cNvSpPr/>
          <p:nvPr/>
        </p:nvSpPr>
        <p:spPr>
          <a:xfrm>
            <a:off x="211823" y="1809234"/>
            <a:ext cx="6620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free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running UR 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simulations at 1 and 0.25 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degrees</a:t>
            </a:r>
            <a:endParaRPr lang="en-US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r="1244"/>
          <a:stretch/>
        </p:blipFill>
        <p:spPr>
          <a:xfrm>
            <a:off x="6708502" y="1384300"/>
            <a:ext cx="2435498" cy="15480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08323" y="3384176"/>
            <a:ext cx="735677" cy="5020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021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2"/>
          <p:cNvSpPr>
            <a:spLocks noGrp="1"/>
          </p:cNvSpPr>
          <p:nvPr>
            <p:ph type="title"/>
          </p:nvPr>
        </p:nvSpPr>
        <p:spPr>
          <a:xfrm>
            <a:off x="363220" y="404368"/>
            <a:ext cx="6629400" cy="492443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Impact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Content Placeholder 13"/>
          <p:cNvSpPr txBox="1">
            <a:spLocks/>
          </p:cNvSpPr>
          <p:nvPr/>
        </p:nvSpPr>
        <p:spPr>
          <a:xfrm>
            <a:off x="355600" y="1422400"/>
            <a:ext cx="7785100" cy="2733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 smtClean="0">
              <a:solidFill>
                <a:srgbClr val="A83C0F"/>
              </a:solidFill>
            </a:endParaRPr>
          </a:p>
          <a:p>
            <a:pPr>
              <a:buFont typeface="Arial"/>
              <a:buChar char="•"/>
            </a:pPr>
            <a:r>
              <a:rPr lang="en-US" sz="2400" dirty="0" smtClean="0"/>
              <a:t>Demonstrate a </a:t>
            </a:r>
            <a:r>
              <a:rPr lang="en-US" sz="2400" dirty="0"/>
              <a:t>climate </a:t>
            </a:r>
            <a:r>
              <a:rPr lang="en-US" sz="2400" dirty="0" smtClean="0"/>
              <a:t>model </a:t>
            </a:r>
            <a:r>
              <a:rPr lang="en-US" sz="2400" dirty="0"/>
              <a:t>evaluation framework that uses comprehensive observational datasets </a:t>
            </a:r>
            <a:r>
              <a:rPr lang="en-US" sz="2400" b="1" dirty="0"/>
              <a:t>at different scales</a:t>
            </a:r>
            <a:r>
              <a:rPr lang="en-US" sz="2400" dirty="0"/>
              <a:t> to understand </a:t>
            </a:r>
            <a:r>
              <a:rPr lang="en-US" sz="2400" dirty="0" err="1" smtClean="0"/>
              <a:t>meso</a:t>
            </a:r>
            <a:r>
              <a:rPr lang="en-US" sz="2400" dirty="0" smtClean="0"/>
              <a:t>-scale convective processes </a:t>
            </a:r>
            <a:r>
              <a:rPr lang="en-US" sz="2400" dirty="0"/>
              <a:t>and evaluate representations of those processes in state-of-art climate models</a:t>
            </a:r>
            <a:r>
              <a:rPr lang="en-US" sz="2400" dirty="0" smtClean="0"/>
              <a:t>.</a:t>
            </a:r>
          </a:p>
          <a:p>
            <a:pPr>
              <a:buFont typeface="Arial"/>
              <a:buChar char="•"/>
            </a:pPr>
            <a:r>
              <a:rPr lang="en-US" sz="2400" dirty="0"/>
              <a:t>S</a:t>
            </a:r>
            <a:r>
              <a:rPr lang="en-US" sz="2400" dirty="0" smtClean="0"/>
              <a:t>ignificantly improve </a:t>
            </a:r>
            <a:r>
              <a:rPr lang="en-US" sz="2400" dirty="0" smtClean="0"/>
              <a:t>ACME simulations</a:t>
            </a:r>
            <a:endParaRPr lang="en-US" sz="2400" dirty="0"/>
          </a:p>
        </p:txBody>
      </p:sp>
      <p:pic>
        <p:nvPicPr>
          <p:cNvPr id="4" name="Picture 3" descr="CMDV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802" y="4254500"/>
            <a:ext cx="4505458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38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1_May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996" y="1234442"/>
            <a:ext cx="4664004" cy="3934458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36220" y="0"/>
            <a:ext cx="6629400" cy="868680"/>
          </a:xfrm>
        </p:spPr>
        <p:txBody>
          <a:bodyPr/>
          <a:lstStyle/>
          <a:p>
            <a:r>
              <a:rPr lang="en-US" sz="3200" dirty="0" smtClean="0"/>
              <a:t>Motivation</a:t>
            </a:r>
            <a:endParaRPr lang="en-US" sz="3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Content Placeholder 13"/>
          <p:cNvSpPr txBox="1">
            <a:spLocks/>
          </p:cNvSpPr>
          <p:nvPr/>
        </p:nvSpPr>
        <p:spPr>
          <a:xfrm>
            <a:off x="317500" y="1397000"/>
            <a:ext cx="3797300" cy="4653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latin typeface="Ariel"/>
                <a:cs typeface="Ariel"/>
              </a:rPr>
              <a:t>M</a:t>
            </a:r>
            <a:r>
              <a:rPr lang="en-US" sz="2400" dirty="0" err="1" smtClean="0">
                <a:latin typeface="Ariel"/>
                <a:cs typeface="Ariel"/>
              </a:rPr>
              <a:t>esoscale</a:t>
            </a:r>
            <a:r>
              <a:rPr lang="en-US" sz="2400" dirty="0" smtClean="0">
                <a:latin typeface="Ariel"/>
                <a:cs typeface="Ariel"/>
              </a:rPr>
              <a:t> </a:t>
            </a:r>
            <a:r>
              <a:rPr lang="en-US" sz="2400" dirty="0">
                <a:latin typeface="Ariel"/>
                <a:cs typeface="Ariel"/>
              </a:rPr>
              <a:t>convective systems (MCSs</a:t>
            </a:r>
            <a:r>
              <a:rPr lang="en-US" sz="2400" dirty="0" smtClean="0">
                <a:latin typeface="Ariel"/>
                <a:cs typeface="Ariel"/>
              </a:rPr>
              <a:t>)</a:t>
            </a:r>
            <a:r>
              <a:rPr lang="en-US" sz="2400" dirty="0">
                <a:latin typeface="Ariel"/>
                <a:cs typeface="Ariel"/>
              </a:rPr>
              <a:t> </a:t>
            </a:r>
            <a:r>
              <a:rPr lang="en-US" sz="2400" dirty="0" smtClean="0">
                <a:latin typeface="Ariel"/>
                <a:cs typeface="Ariel"/>
              </a:rPr>
              <a:t>play important roles in the </a:t>
            </a:r>
            <a:r>
              <a:rPr lang="en-US" sz="2400" dirty="0" smtClean="0">
                <a:latin typeface="Ariel"/>
                <a:cs typeface="Ariel"/>
              </a:rPr>
              <a:t>energy </a:t>
            </a:r>
            <a:r>
              <a:rPr lang="en-US" sz="2400" dirty="0" smtClean="0">
                <a:latin typeface="Ariel"/>
                <a:cs typeface="Ariel"/>
              </a:rPr>
              <a:t>and water cycles</a:t>
            </a:r>
            <a:r>
              <a:rPr lang="en-US" sz="2400" dirty="0" smtClean="0">
                <a:latin typeface="Ariel"/>
                <a:cs typeface="Ariel"/>
              </a:rPr>
              <a:t>.</a:t>
            </a:r>
          </a:p>
          <a:p>
            <a:r>
              <a:rPr lang="en-US" sz="2400" dirty="0" smtClean="0">
                <a:latin typeface="Ariel"/>
                <a:cs typeface="Ariel"/>
              </a:rPr>
              <a:t>GCMs do not </a:t>
            </a:r>
            <a:r>
              <a:rPr lang="en-US" sz="2400" dirty="0">
                <a:latin typeface="Ariel"/>
                <a:cs typeface="Ariel"/>
              </a:rPr>
              <a:t>capture MCS </a:t>
            </a:r>
            <a:r>
              <a:rPr lang="en-US" sz="2400" dirty="0" smtClean="0"/>
              <a:t>features</a:t>
            </a:r>
            <a:r>
              <a:rPr lang="en-US" sz="2400" dirty="0"/>
              <a:t>.</a:t>
            </a:r>
            <a:endParaRPr lang="en-US" sz="2400" dirty="0" smtClean="0"/>
          </a:p>
          <a:p>
            <a:r>
              <a:rPr lang="en-US" sz="2400" dirty="0"/>
              <a:t>The Great Plains of the U.S. provide an excellent venue for studying continental </a:t>
            </a:r>
            <a:r>
              <a:rPr lang="en-US" sz="2400" dirty="0" smtClean="0"/>
              <a:t>propagating </a:t>
            </a:r>
            <a:r>
              <a:rPr lang="en-US" sz="2400" dirty="0"/>
              <a:t>MCSs. </a:t>
            </a:r>
            <a:endParaRPr lang="en-US" sz="2400" dirty="0">
              <a:latin typeface="Ariel"/>
              <a:cs typeface="Ariel"/>
            </a:endParaRPr>
          </a:p>
          <a:p>
            <a:endParaRPr lang="en-US" sz="2400" dirty="0">
              <a:latin typeface="Ariel"/>
              <a:cs typeface="Arie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36220" y="0"/>
            <a:ext cx="6629400" cy="868680"/>
          </a:xfrm>
        </p:spPr>
        <p:txBody>
          <a:bodyPr/>
          <a:lstStyle/>
          <a:p>
            <a:r>
              <a:rPr lang="en-US" sz="3200" dirty="0" smtClean="0"/>
              <a:t>Hypotheses </a:t>
            </a:r>
            <a:endParaRPr lang="en-US" sz="3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66700" y="1536700"/>
            <a:ext cx="8648700" cy="3471720"/>
          </a:xfrm>
        </p:spPr>
        <p:txBody>
          <a:bodyPr/>
          <a:lstStyle/>
          <a:p>
            <a:r>
              <a:rPr lang="en-US" sz="2400" dirty="0"/>
              <a:t>GCM simulations including horizontal advection of key sub-grid properties of convective cloud systems </a:t>
            </a:r>
            <a:r>
              <a:rPr lang="en-US" sz="2400" dirty="0" smtClean="0"/>
              <a:t>will simulate MCS propagation better</a:t>
            </a:r>
            <a:endParaRPr lang="en-US" sz="2400" dirty="0" smtClean="0"/>
          </a:p>
          <a:p>
            <a:r>
              <a:rPr lang="en-US" sz="2400" dirty="0"/>
              <a:t>MCS features, precipitation PDF and extremes, cloud phase, cloud radiative forcing, and aerosol-cloud interactions </a:t>
            </a:r>
            <a:r>
              <a:rPr lang="en-US" sz="2400" dirty="0" smtClean="0"/>
              <a:t>will </a:t>
            </a:r>
            <a:r>
              <a:rPr lang="en-US" sz="2400" dirty="0"/>
              <a:t>be simulated much better with </a:t>
            </a:r>
            <a:r>
              <a:rPr lang="en-US" sz="2400" dirty="0" smtClean="0"/>
              <a:t>an </a:t>
            </a:r>
            <a:r>
              <a:rPr lang="en-US" sz="2400" dirty="0" smtClean="0"/>
              <a:t>improved </a:t>
            </a:r>
            <a:r>
              <a:rPr lang="en-US" sz="2400" dirty="0"/>
              <a:t>treatment of ice </a:t>
            </a:r>
            <a:r>
              <a:rPr lang="en-US" sz="2400" dirty="0" smtClean="0"/>
              <a:t>nucleation and variable width of hydrometeor size distribution</a:t>
            </a:r>
            <a:endParaRPr lang="en-US" sz="2400" dirty="0" smtClean="0"/>
          </a:p>
          <a:p>
            <a:r>
              <a:rPr lang="en-US" sz="2400" dirty="0" smtClean="0"/>
              <a:t>Parameterizations tested over </a:t>
            </a:r>
            <a:r>
              <a:rPr lang="en-US" sz="2400" dirty="0"/>
              <a:t>the central U.S. </a:t>
            </a:r>
            <a:r>
              <a:rPr lang="en-US" sz="2400" dirty="0" smtClean="0"/>
              <a:t>and Amazon will </a:t>
            </a:r>
            <a:r>
              <a:rPr lang="en-US" sz="2400" dirty="0" smtClean="0"/>
              <a:t>simulate clouds </a:t>
            </a:r>
            <a:r>
              <a:rPr lang="en-US" sz="2400" dirty="0" smtClean="0"/>
              <a:t>better </a:t>
            </a:r>
            <a:r>
              <a:rPr lang="en-US" sz="2400" dirty="0"/>
              <a:t>elsewhere  </a:t>
            </a:r>
            <a:endParaRPr lang="en-US" sz="2400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8474-CAA3-8E40-B408-6A24227704F1}" type="datetime4">
              <a:rPr lang="en-US" smtClean="0"/>
              <a:t>November 8, 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99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36220" y="0"/>
            <a:ext cx="6629400" cy="868680"/>
          </a:xfrm>
        </p:spPr>
        <p:txBody>
          <a:bodyPr/>
          <a:lstStyle/>
          <a:p>
            <a:r>
              <a:rPr lang="en-US" sz="3200" dirty="0" smtClean="0"/>
              <a:t>Objectives and deliverables </a:t>
            </a:r>
            <a:endParaRPr lang="en-US" sz="3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44500" y="1689100"/>
            <a:ext cx="8483600" cy="861774"/>
          </a:xfrm>
        </p:spPr>
        <p:txBody>
          <a:bodyPr/>
          <a:lstStyle/>
          <a:p>
            <a:r>
              <a:rPr lang="en-US" sz="2800" b="1" dirty="0" smtClean="0">
                <a:solidFill>
                  <a:srgbClr val="A83C0F"/>
                </a:solidFill>
                <a:latin typeface="Ariel"/>
                <a:cs typeface="Ariel"/>
              </a:rPr>
              <a:t>Goal: </a:t>
            </a:r>
            <a:r>
              <a:rPr lang="en-US" sz="2800" dirty="0" smtClean="0">
                <a:latin typeface="Ariel"/>
                <a:cs typeface="Ariel"/>
              </a:rPr>
              <a:t>Improve </a:t>
            </a:r>
            <a:r>
              <a:rPr lang="en-US" sz="2800" dirty="0">
                <a:latin typeface="Ariel"/>
                <a:cs typeface="Ariel"/>
              </a:rPr>
              <a:t>understanding </a:t>
            </a:r>
            <a:r>
              <a:rPr lang="en-US" sz="2800" dirty="0" smtClean="0">
                <a:latin typeface="Ariel"/>
                <a:cs typeface="Ariel"/>
              </a:rPr>
              <a:t>and simulations of MCS </a:t>
            </a:r>
            <a:r>
              <a:rPr lang="en-US" sz="2800" dirty="0">
                <a:latin typeface="Ariel"/>
                <a:cs typeface="Ariel"/>
              </a:rPr>
              <a:t>features in large-scale models</a:t>
            </a:r>
            <a:endParaRPr lang="en-US" sz="2400" dirty="0">
              <a:latin typeface="Ariel"/>
              <a:cs typeface="Ariel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8474-CAA3-8E40-B408-6A24227704F1}" type="datetime4">
              <a:rPr lang="en-US" smtClean="0"/>
              <a:t>November 8, 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13"/>
          <p:cNvSpPr txBox="1">
            <a:spLocks/>
          </p:cNvSpPr>
          <p:nvPr/>
        </p:nvSpPr>
        <p:spPr>
          <a:xfrm>
            <a:off x="457200" y="3543300"/>
            <a:ext cx="8585200" cy="1735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A83C0F"/>
                </a:solidFill>
                <a:latin typeface="Ariel"/>
                <a:cs typeface="Ariel"/>
              </a:rPr>
              <a:t>D</a:t>
            </a:r>
            <a:r>
              <a:rPr lang="en-US" sz="2800" b="1" dirty="0" smtClean="0">
                <a:solidFill>
                  <a:srgbClr val="A83C0F"/>
                </a:solidFill>
                <a:latin typeface="Ariel"/>
                <a:cs typeface="Ariel"/>
              </a:rPr>
              <a:t>eliverables:</a:t>
            </a:r>
            <a:r>
              <a:rPr lang="en-US" sz="2800" b="1" dirty="0">
                <a:solidFill>
                  <a:srgbClr val="A83C0F"/>
                </a:solidFill>
                <a:latin typeface="Ariel"/>
                <a:cs typeface="Ariel"/>
              </a:rPr>
              <a:t> </a:t>
            </a:r>
            <a:r>
              <a:rPr lang="en-US" sz="2800" dirty="0" smtClean="0"/>
              <a:t>C</a:t>
            </a:r>
            <a:r>
              <a:rPr lang="en-US" sz="2800" dirty="0" smtClean="0"/>
              <a:t>onvection </a:t>
            </a:r>
            <a:r>
              <a:rPr lang="en-US" sz="2800" dirty="0"/>
              <a:t>and cloud microphysics parameterizations for </a:t>
            </a:r>
            <a:r>
              <a:rPr lang="en-US" sz="2800" dirty="0" smtClean="0"/>
              <a:t>GCMs that yield better simulations </a:t>
            </a:r>
            <a:r>
              <a:rPr lang="en-US" sz="2800" dirty="0"/>
              <a:t>of </a:t>
            </a:r>
            <a:r>
              <a:rPr lang="en-US" sz="2800" dirty="0" err="1"/>
              <a:t>meso</a:t>
            </a:r>
            <a:r>
              <a:rPr lang="en-US" sz="2800" dirty="0"/>
              <a:t>-scale </a:t>
            </a:r>
            <a:r>
              <a:rPr lang="en-US" sz="2800" dirty="0" smtClean="0"/>
              <a:t>phenomena</a:t>
            </a:r>
            <a:endParaRPr lang="en-US" sz="2800" dirty="0" smtClean="0"/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>
              <a:latin typeface="Ariel"/>
              <a:cs typeface="Ariel"/>
            </a:endParaRPr>
          </a:p>
        </p:txBody>
      </p:sp>
    </p:spTree>
    <p:extLst>
      <p:ext uri="{BB962C8B-B14F-4D97-AF65-F5344CB8AC3E}">
        <p14:creationId xmlns:p14="http://schemas.microsoft.com/office/powerpoint/2010/main" val="1553873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2"/>
          <p:cNvSpPr>
            <a:spLocks noGrp="1"/>
          </p:cNvSpPr>
          <p:nvPr>
            <p:ph type="title"/>
          </p:nvPr>
        </p:nvSpPr>
        <p:spPr>
          <a:xfrm>
            <a:off x="287020" y="290068"/>
            <a:ext cx="6629400" cy="492443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Strategy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Content Placeholder 13"/>
          <p:cNvSpPr txBox="1">
            <a:spLocks/>
          </p:cNvSpPr>
          <p:nvPr/>
        </p:nvSpPr>
        <p:spPr>
          <a:xfrm>
            <a:off x="5880100" y="1536700"/>
            <a:ext cx="3263900" cy="3988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800" dirty="0"/>
              <a:t>Use </a:t>
            </a:r>
            <a:r>
              <a:rPr lang="en-US" sz="1800" dirty="0" smtClean="0"/>
              <a:t>observations </a:t>
            </a:r>
            <a:r>
              <a:rPr lang="en-US" sz="1800" dirty="0"/>
              <a:t>and cloud-resolving and large eddy simulations </a:t>
            </a:r>
            <a:r>
              <a:rPr lang="en-US" sz="1800" dirty="0" smtClean="0"/>
              <a:t>to develop </a:t>
            </a:r>
            <a:r>
              <a:rPr lang="en-US" sz="1800" dirty="0"/>
              <a:t>and </a:t>
            </a:r>
            <a:r>
              <a:rPr lang="en-US" sz="1800" dirty="0" smtClean="0"/>
              <a:t>evaluate cloud parameterizations.</a:t>
            </a:r>
          </a:p>
          <a:p>
            <a:pPr lvl="0"/>
            <a:r>
              <a:rPr lang="en-US" sz="1800" dirty="0" smtClean="0"/>
              <a:t>Evaluate </a:t>
            </a:r>
            <a:r>
              <a:rPr lang="en-US" sz="1800" dirty="0"/>
              <a:t>parameterizations </a:t>
            </a:r>
            <a:r>
              <a:rPr lang="en-US" sz="1800" dirty="0" smtClean="0"/>
              <a:t>using ACME with a regionally</a:t>
            </a:r>
            <a:r>
              <a:rPr lang="en-US" sz="1800" dirty="0"/>
              <a:t>-refined grid centered over the ARM SGP site. </a:t>
            </a:r>
            <a:endParaRPr lang="en-US" sz="1800" dirty="0" smtClean="0"/>
          </a:p>
          <a:p>
            <a:pPr lvl="0"/>
            <a:r>
              <a:rPr lang="en-US" sz="1800" dirty="0" smtClean="0"/>
              <a:t>Use additional </a:t>
            </a:r>
            <a:r>
              <a:rPr lang="en-US" sz="1800" dirty="0"/>
              <a:t>global observational data </a:t>
            </a:r>
            <a:r>
              <a:rPr lang="en-US" sz="1800" dirty="0" smtClean="0"/>
              <a:t>to </a:t>
            </a:r>
            <a:r>
              <a:rPr lang="en-US" sz="1800" dirty="0"/>
              <a:t>evaluate </a:t>
            </a:r>
            <a:r>
              <a:rPr lang="en-US" sz="1800" dirty="0" smtClean="0"/>
              <a:t>ACME uniform-grid simulations.</a:t>
            </a:r>
            <a:endParaRPr lang="en-US" sz="1800" dirty="0"/>
          </a:p>
        </p:txBody>
      </p:sp>
      <p:pic>
        <p:nvPicPr>
          <p:cNvPr id="12" name="Picture 11"/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1451610"/>
            <a:ext cx="5829300" cy="366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2"/>
          <p:cNvSpPr>
            <a:spLocks noGrp="1"/>
          </p:cNvSpPr>
          <p:nvPr>
            <p:ph type="title"/>
          </p:nvPr>
        </p:nvSpPr>
        <p:spPr>
          <a:xfrm>
            <a:off x="312420" y="165100"/>
            <a:ext cx="6629400" cy="947611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Development of convection </a:t>
            </a:r>
            <a:r>
              <a:rPr lang="en-US" sz="3200" dirty="0" smtClean="0"/>
              <a:t>parameterizations 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11500" y="1651000"/>
            <a:ext cx="2108200" cy="14859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</a:rPr>
              <a:t>Convection </a:t>
            </a:r>
            <a:r>
              <a:rPr lang="en-US" sz="2000" b="1" dirty="0">
                <a:solidFill>
                  <a:schemeClr val="accent2"/>
                </a:solidFill>
              </a:rPr>
              <a:t>parameterizations </a:t>
            </a:r>
          </a:p>
        </p:txBody>
      </p:sp>
      <p:sp>
        <p:nvSpPr>
          <p:cNvPr id="3" name="Oval 2"/>
          <p:cNvSpPr/>
          <p:nvPr/>
        </p:nvSpPr>
        <p:spPr>
          <a:xfrm>
            <a:off x="965200" y="4025900"/>
            <a:ext cx="2603500" cy="1943100"/>
          </a:xfrm>
          <a:prstGeom prst="ellipse">
            <a:avLst/>
          </a:prstGeom>
          <a:solidFill>
            <a:srgbClr val="707276"/>
          </a:solidFill>
          <a:ln>
            <a:solidFill>
              <a:srgbClr val="7072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smtClean="0"/>
              <a:t>CLUBB-SILHS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5003800" y="4000500"/>
            <a:ext cx="2565400" cy="2032000"/>
          </a:xfrm>
          <a:prstGeom prst="ellipse">
            <a:avLst/>
          </a:prstGeom>
          <a:solidFill>
            <a:srgbClr val="707276"/>
          </a:solidFill>
          <a:ln>
            <a:solidFill>
              <a:srgbClr val="7072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Q3D-MMF</a:t>
            </a:r>
            <a:endParaRPr lang="en-US" sz="28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768600" y="3238500"/>
            <a:ext cx="723900" cy="825500"/>
          </a:xfrm>
          <a:prstGeom prst="straightConnector1">
            <a:avLst/>
          </a:prstGeom>
          <a:ln w="63500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902200" y="3149600"/>
            <a:ext cx="800100" cy="901700"/>
          </a:xfrm>
          <a:prstGeom prst="straightConnector1">
            <a:avLst/>
          </a:prstGeom>
          <a:ln w="63500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861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2"/>
          <p:cNvSpPr>
            <a:spLocks noGrp="1"/>
          </p:cNvSpPr>
          <p:nvPr>
            <p:ph type="title"/>
          </p:nvPr>
        </p:nvSpPr>
        <p:spPr>
          <a:xfrm>
            <a:off x="312420" y="165100"/>
            <a:ext cx="6629400" cy="947611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Development of cloud microphysics parameterizations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87700" y="1333500"/>
            <a:ext cx="2108200" cy="14859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</a:rPr>
              <a:t>Cloud microphysics </a:t>
            </a:r>
            <a:r>
              <a:rPr lang="en-US" sz="2000" b="1" dirty="0">
                <a:solidFill>
                  <a:schemeClr val="accent2"/>
                </a:solidFill>
              </a:rPr>
              <a:t>parameterizations </a:t>
            </a:r>
          </a:p>
        </p:txBody>
      </p:sp>
      <p:sp>
        <p:nvSpPr>
          <p:cNvPr id="3" name="Oval 2"/>
          <p:cNvSpPr/>
          <p:nvPr/>
        </p:nvSpPr>
        <p:spPr>
          <a:xfrm>
            <a:off x="444500" y="3937000"/>
            <a:ext cx="2336800" cy="1841500"/>
          </a:xfrm>
          <a:prstGeom prst="ellipse">
            <a:avLst/>
          </a:prstGeom>
          <a:solidFill>
            <a:srgbClr val="707276"/>
          </a:solidFill>
          <a:ln>
            <a:solidFill>
              <a:srgbClr val="7072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Bulk  scheme 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6223000" y="3822700"/>
            <a:ext cx="2286000" cy="1816100"/>
          </a:xfrm>
          <a:prstGeom prst="ellipse">
            <a:avLst/>
          </a:prstGeom>
          <a:solidFill>
            <a:srgbClr val="707276"/>
          </a:solidFill>
          <a:ln>
            <a:solidFill>
              <a:srgbClr val="7072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Spectral-bin </a:t>
            </a:r>
            <a:r>
              <a:rPr lang="en-US" sz="2400" dirty="0" smtClean="0"/>
              <a:t>model </a:t>
            </a:r>
            <a:r>
              <a:rPr lang="en-US" sz="2400" dirty="0" smtClean="0"/>
              <a:t>(SBM)</a:t>
            </a:r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968500" y="2882900"/>
            <a:ext cx="1206500" cy="1041400"/>
          </a:xfrm>
          <a:prstGeom prst="straightConnector1">
            <a:avLst/>
          </a:prstGeom>
          <a:ln w="63500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295900" y="2882900"/>
            <a:ext cx="1524000" cy="977900"/>
          </a:xfrm>
          <a:prstGeom prst="straightConnector1">
            <a:avLst/>
          </a:prstGeom>
          <a:ln w="63500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378200" y="3962400"/>
            <a:ext cx="2273300" cy="1663700"/>
          </a:xfrm>
          <a:prstGeom prst="ellipse">
            <a:avLst/>
          </a:prstGeom>
          <a:solidFill>
            <a:srgbClr val="707276"/>
          </a:solidFill>
          <a:ln>
            <a:solidFill>
              <a:srgbClr val="7072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Ice nucleation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343400" y="2844800"/>
            <a:ext cx="50800" cy="1066800"/>
          </a:xfrm>
          <a:prstGeom prst="straightConnector1">
            <a:avLst/>
          </a:prstGeom>
          <a:ln w="63500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Left Arrow 3"/>
          <p:cNvSpPr/>
          <p:nvPr/>
        </p:nvSpPr>
        <p:spPr>
          <a:xfrm>
            <a:off x="2819400" y="4724400"/>
            <a:ext cx="520700" cy="2159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702300" y="4737100"/>
            <a:ext cx="508000" cy="2667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52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2"/>
          <p:cNvSpPr>
            <a:spLocks noGrp="1"/>
          </p:cNvSpPr>
          <p:nvPr>
            <p:ph type="title"/>
          </p:nvPr>
        </p:nvSpPr>
        <p:spPr>
          <a:xfrm>
            <a:off x="312420" y="165100"/>
            <a:ext cx="6629400" cy="947611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Foundational work for evaluation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501900" y="1727200"/>
            <a:ext cx="3035300" cy="1993900"/>
          </a:xfrm>
          <a:prstGeom prst="ellipse">
            <a:avLst/>
          </a:prstGeom>
          <a:solidFill>
            <a:srgbClr val="707276"/>
          </a:solidFill>
          <a:ln>
            <a:solidFill>
              <a:srgbClr val="7072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Observations from ARM IOPs (MC3E and PECAN), NOAA </a:t>
            </a:r>
            <a:r>
              <a:rPr lang="en-US" sz="2000" dirty="0" smtClean="0"/>
              <a:t>NEXRAD</a:t>
            </a:r>
            <a:r>
              <a:rPr lang="en-US" sz="2000" dirty="0" smtClean="0"/>
              <a:t>, and satellites </a:t>
            </a:r>
            <a:endParaRPr lang="en-US" sz="2000" dirty="0"/>
          </a:p>
        </p:txBody>
      </p:sp>
      <p:sp>
        <p:nvSpPr>
          <p:cNvPr id="20" name="Oval 19"/>
          <p:cNvSpPr/>
          <p:nvPr/>
        </p:nvSpPr>
        <p:spPr>
          <a:xfrm>
            <a:off x="2565400" y="4495800"/>
            <a:ext cx="3060700" cy="1778000"/>
          </a:xfrm>
          <a:prstGeom prst="ellipse">
            <a:avLst/>
          </a:prstGeom>
          <a:solidFill>
            <a:srgbClr val="707276"/>
          </a:solidFill>
          <a:ln>
            <a:solidFill>
              <a:srgbClr val="7072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LES and LAM simulations</a:t>
            </a: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101600" y="3225800"/>
            <a:ext cx="1993900" cy="13081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Foundational work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324600" y="3111500"/>
            <a:ext cx="1739900" cy="11049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Instrument </a:t>
            </a:r>
            <a:r>
              <a:rPr lang="en-US" dirty="0"/>
              <a:t>simulators and </a:t>
            </a:r>
            <a:r>
              <a:rPr lang="en-US" dirty="0" smtClean="0"/>
              <a:t>samplers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6413500" y="4826000"/>
            <a:ext cx="1625600" cy="12954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LES/LAM diagnostics 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248400" y="1625600"/>
            <a:ext cx="1739900" cy="10795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Develop new </a:t>
            </a:r>
            <a:r>
              <a:rPr lang="en-US" dirty="0" smtClean="0"/>
              <a:t>retrieved products</a:t>
            </a:r>
            <a:endParaRPr lang="en-US" dirty="0"/>
          </a:p>
        </p:txBody>
      </p:sp>
      <p:sp>
        <p:nvSpPr>
          <p:cNvPr id="31" name="Left Bracket 30"/>
          <p:cNvSpPr/>
          <p:nvPr/>
        </p:nvSpPr>
        <p:spPr>
          <a:xfrm>
            <a:off x="2133600" y="2616200"/>
            <a:ext cx="355600" cy="2743200"/>
          </a:xfrm>
          <a:prstGeom prst="leftBracket">
            <a:avLst/>
          </a:prstGeom>
          <a:ln w="44450"/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stCxn id="30" idx="1"/>
          </p:cNvCxnSpPr>
          <p:nvPr/>
        </p:nvCxnSpPr>
        <p:spPr>
          <a:xfrm flipH="1">
            <a:off x="5334000" y="2165350"/>
            <a:ext cx="914400" cy="1905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5346700" y="3263900"/>
            <a:ext cx="876300" cy="21590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5410200" y="4140200"/>
            <a:ext cx="876300" cy="57150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0" idx="6"/>
          </p:cNvCxnSpPr>
          <p:nvPr/>
        </p:nvCxnSpPr>
        <p:spPr>
          <a:xfrm flipH="1">
            <a:off x="5626100" y="5365750"/>
            <a:ext cx="698500" cy="1905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070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2"/>
          <p:cNvSpPr>
            <a:spLocks noGrp="1"/>
          </p:cNvSpPr>
          <p:nvPr>
            <p:ph type="title"/>
          </p:nvPr>
        </p:nvSpPr>
        <p:spPr>
          <a:xfrm>
            <a:off x="312420" y="165100"/>
            <a:ext cx="6629400" cy="947611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Evaluation: configuration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13"/>
          <p:cNvSpPr txBox="1">
            <a:spLocks/>
          </p:cNvSpPr>
          <p:nvPr/>
        </p:nvSpPr>
        <p:spPr>
          <a:xfrm>
            <a:off x="292100" y="1511300"/>
            <a:ext cx="4445000" cy="5035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400" dirty="0" smtClean="0"/>
              <a:t>ACME regionally-refined (RR) simulations </a:t>
            </a:r>
          </a:p>
          <a:p>
            <a:pPr lvl="1"/>
            <a:r>
              <a:rPr lang="en-US" dirty="0" smtClean="0"/>
              <a:t>From 1 degree down to 1/4, 1/8, and 1/16 degrees</a:t>
            </a:r>
          </a:p>
          <a:p>
            <a:pPr marL="0" lvl="0" indent="0">
              <a:buNone/>
            </a:pPr>
            <a:endParaRPr lang="en-US" sz="1800" dirty="0" smtClean="0"/>
          </a:p>
          <a:p>
            <a:pPr lvl="0"/>
            <a:r>
              <a:rPr lang="en-US" sz="2400" dirty="0" smtClean="0"/>
              <a:t>ACME uniform-resolution (UR) </a:t>
            </a:r>
            <a:r>
              <a:rPr lang="en-US" sz="2400" dirty="0"/>
              <a:t>simulations </a:t>
            </a:r>
            <a:r>
              <a:rPr lang="en-US" sz="2400" dirty="0" smtClean="0"/>
              <a:t>at 1 and 0.25 degrees</a:t>
            </a:r>
          </a:p>
          <a:p>
            <a:pPr marL="0" lvl="0" indent="0">
              <a:buNone/>
            </a:pPr>
            <a:endParaRPr lang="en-US" sz="2400" dirty="0" smtClean="0"/>
          </a:p>
          <a:p>
            <a:pPr lvl="0"/>
            <a:r>
              <a:rPr lang="en-US" sz="2400" dirty="0"/>
              <a:t>Q3D </a:t>
            </a:r>
            <a:r>
              <a:rPr lang="en-US" sz="2400" dirty="0" smtClean="0"/>
              <a:t>MMF simulations</a:t>
            </a:r>
          </a:p>
          <a:p>
            <a:pPr lvl="1"/>
            <a:r>
              <a:rPr lang="en-US" sz="2200" dirty="0" smtClean="0"/>
              <a:t>1-mom cloud microphysics</a:t>
            </a:r>
          </a:p>
          <a:p>
            <a:pPr lvl="1"/>
            <a:r>
              <a:rPr lang="en-US" sz="2200" dirty="0" smtClean="0"/>
              <a:t>2-mom cloud microphysics</a:t>
            </a:r>
          </a:p>
          <a:p>
            <a:pPr lvl="1"/>
            <a:r>
              <a:rPr lang="en-US" sz="2200" dirty="0" smtClean="0"/>
              <a:t>Spectral cloud microphysics </a:t>
            </a:r>
          </a:p>
        </p:txBody>
      </p:sp>
      <p:pic>
        <p:nvPicPr>
          <p:cNvPr id="4" name="Picture 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700" y="1454467"/>
            <a:ext cx="4038600" cy="2584133"/>
          </a:xfrm>
          <a:prstGeom prst="rect">
            <a:avLst/>
          </a:prstGeom>
        </p:spPr>
      </p:pic>
      <p:pic>
        <p:nvPicPr>
          <p:cNvPr id="5" name="Picture 4" descr="CMDVlog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00" y="5112844"/>
            <a:ext cx="3020060" cy="174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62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NNL_Powerpoint_Template">
  <a:themeElements>
    <a:clrScheme name="PNNL Brand Theme 2">
      <a:dk1>
        <a:srgbClr val="707276"/>
      </a:dk1>
      <a:lt1>
        <a:srgbClr val="FFFFFF"/>
      </a:lt1>
      <a:dk2>
        <a:srgbClr val="D57500"/>
      </a:dk2>
      <a:lt2>
        <a:srgbClr val="B2B3B5"/>
      </a:lt2>
      <a:accent1>
        <a:srgbClr val="A83C0F"/>
      </a:accent1>
      <a:accent2>
        <a:srgbClr val="242424"/>
      </a:accent2>
      <a:accent3>
        <a:srgbClr val="F1AB00"/>
      </a:accent3>
      <a:accent4>
        <a:srgbClr val="007229"/>
      </a:accent4>
      <a:accent5>
        <a:srgbClr val="C10435"/>
      </a:accent5>
      <a:accent6>
        <a:srgbClr val="007FAC"/>
      </a:accent6>
      <a:hlink>
        <a:srgbClr val="003698"/>
      </a:hlink>
      <a:folHlink>
        <a:srgbClr val="8A075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NNL Platinum Theme">
  <a:themeElements>
    <a:clrScheme name="PNNL v1">
      <a:dk1>
        <a:srgbClr val="707276"/>
      </a:dk1>
      <a:lt1>
        <a:srgbClr val="FFFFFF"/>
      </a:lt1>
      <a:dk2>
        <a:srgbClr val="D57500"/>
      </a:dk2>
      <a:lt2>
        <a:srgbClr val="B2B3B5"/>
      </a:lt2>
      <a:accent1>
        <a:srgbClr val="A83C0F"/>
      </a:accent1>
      <a:accent2>
        <a:srgbClr val="242424"/>
      </a:accent2>
      <a:accent3>
        <a:srgbClr val="F1AB00"/>
      </a:accent3>
      <a:accent4>
        <a:srgbClr val="007229"/>
      </a:accent4>
      <a:accent5>
        <a:srgbClr val="C10435"/>
      </a:accent5>
      <a:accent6>
        <a:srgbClr val="007FAC"/>
      </a:accent6>
      <a:hlink>
        <a:srgbClr val="003698"/>
      </a:hlink>
      <a:folHlink>
        <a:srgbClr val="8A075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NNL Silver Theme">
  <a:themeElements>
    <a:clrScheme name="PNNL v1">
      <a:dk1>
        <a:srgbClr val="707276"/>
      </a:dk1>
      <a:lt1>
        <a:srgbClr val="FFFFFF"/>
      </a:lt1>
      <a:dk2>
        <a:srgbClr val="D57500"/>
      </a:dk2>
      <a:lt2>
        <a:srgbClr val="B2B3B5"/>
      </a:lt2>
      <a:accent1>
        <a:srgbClr val="A83C0F"/>
      </a:accent1>
      <a:accent2>
        <a:srgbClr val="242424"/>
      </a:accent2>
      <a:accent3>
        <a:srgbClr val="F1AB00"/>
      </a:accent3>
      <a:accent4>
        <a:srgbClr val="007229"/>
      </a:accent4>
      <a:accent5>
        <a:srgbClr val="C10435"/>
      </a:accent5>
      <a:accent6>
        <a:srgbClr val="007FAC"/>
      </a:accent6>
      <a:hlink>
        <a:srgbClr val="003698"/>
      </a:hlink>
      <a:folHlink>
        <a:srgbClr val="8A075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NNL White Theme">
  <a:themeElements>
    <a:clrScheme name="PNNL v1">
      <a:dk1>
        <a:srgbClr val="707276"/>
      </a:dk1>
      <a:lt1>
        <a:srgbClr val="FFFFFF"/>
      </a:lt1>
      <a:dk2>
        <a:srgbClr val="D57500"/>
      </a:dk2>
      <a:lt2>
        <a:srgbClr val="B2B3B5"/>
      </a:lt2>
      <a:accent1>
        <a:srgbClr val="A83C0F"/>
      </a:accent1>
      <a:accent2>
        <a:srgbClr val="242424"/>
      </a:accent2>
      <a:accent3>
        <a:srgbClr val="F1AB00"/>
      </a:accent3>
      <a:accent4>
        <a:srgbClr val="007229"/>
      </a:accent4>
      <a:accent5>
        <a:srgbClr val="C10435"/>
      </a:accent5>
      <a:accent6>
        <a:srgbClr val="007FAC"/>
      </a:accent6>
      <a:hlink>
        <a:srgbClr val="003698"/>
      </a:hlink>
      <a:folHlink>
        <a:srgbClr val="8A075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9F2011-32CF-4C7C-8065-4905615DDB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9877FF-A48D-4A25-8738-442FD07AD4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92EF5D1-8BDA-4F5A-B542-E68EB322F5B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PNNL_Powerpoint_Template.potx</Template>
  <TotalTime>22734</TotalTime>
  <Words>726</Words>
  <Application>Microsoft Macintosh PowerPoint</Application>
  <PresentationFormat>On-screen Show (4:3)</PresentationFormat>
  <Paragraphs>89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PNNL_Powerpoint_Template</vt:lpstr>
      <vt:lpstr>PNNL Platinum Theme</vt:lpstr>
      <vt:lpstr>PNNL Silver Theme</vt:lpstr>
      <vt:lpstr>PNNL White Theme</vt:lpstr>
      <vt:lpstr>Document</vt:lpstr>
      <vt:lpstr>Use of Remote Sensing and In-Situ Observations to Develop and Evaluate Improved Representations of Convection  and Clouds for the ACME Model</vt:lpstr>
      <vt:lpstr>Motivation</vt:lpstr>
      <vt:lpstr>Hypotheses </vt:lpstr>
      <vt:lpstr>Objectives and deliverables </vt:lpstr>
      <vt:lpstr>Strategy</vt:lpstr>
      <vt:lpstr>Development of convection parameterizations   </vt:lpstr>
      <vt:lpstr>Development of cloud microphysics parameterizations</vt:lpstr>
      <vt:lpstr>Foundational work for evaluation</vt:lpstr>
      <vt:lpstr>Evaluation: configuration</vt:lpstr>
      <vt:lpstr>Evaluation: simulations</vt:lpstr>
      <vt:lpstr>Evaluation: focused properties</vt:lpstr>
      <vt:lpstr>Evaluation: observational data</vt:lpstr>
      <vt:lpstr>Evaluation: global assessment</vt:lpstr>
      <vt:lpstr>Impact</vt:lpstr>
    </vt:vector>
  </TitlesOfParts>
  <Company>Pacific Northwest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DeGraaf</dc:creator>
  <cp:lastModifiedBy>Ghan , Steven J</cp:lastModifiedBy>
  <cp:revision>416</cp:revision>
  <cp:lastPrinted>2016-09-14T06:44:51Z</cp:lastPrinted>
  <dcterms:created xsi:type="dcterms:W3CDTF">2011-07-01T00:09:34Z</dcterms:created>
  <dcterms:modified xsi:type="dcterms:W3CDTF">2016-11-09T15:46:48Z</dcterms:modified>
</cp:coreProperties>
</file>