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59" r:id="rId2"/>
    <p:sldId id="435" r:id="rId3"/>
    <p:sldId id="448" r:id="rId4"/>
    <p:sldId id="445" r:id="rId5"/>
    <p:sldId id="453" r:id="rId6"/>
    <p:sldId id="446" r:id="rId7"/>
    <p:sldId id="440" r:id="rId8"/>
    <p:sldId id="450" r:id="rId9"/>
    <p:sldId id="451" r:id="rId10"/>
    <p:sldId id="45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ph, Renu" initials="J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806548"/>
    <a:srgbClr val="FFFFFF"/>
    <a:srgbClr val="000000"/>
    <a:srgbClr val="827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00" autoAdjust="0"/>
    <p:restoredTop sz="89968" autoAdjust="0"/>
  </p:normalViewPr>
  <p:slideViewPr>
    <p:cSldViewPr>
      <p:cViewPr varScale="1">
        <p:scale>
          <a:sx n="97" d="100"/>
          <a:sy n="97" d="100"/>
        </p:scale>
        <p:origin x="672"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1" d="100"/>
          <a:sy n="71" d="100"/>
        </p:scale>
        <p:origin x="-19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7BC510-34BA-4E09-9618-F80A27368726}" type="datetimeFigureOut">
              <a:rPr lang="en-US" smtClean="0"/>
              <a:pPr/>
              <a:t>6/5/17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624CA6-C559-4822-BAAC-A8EDDA8FA442}" type="slidenum">
              <a:rPr lang="en-US" smtClean="0"/>
              <a:pPr/>
              <a:t>‹#›</a:t>
            </a:fld>
            <a:endParaRPr lang="en-US"/>
          </a:p>
        </p:txBody>
      </p:sp>
    </p:spTree>
    <p:extLst>
      <p:ext uri="{BB962C8B-B14F-4D97-AF65-F5344CB8AC3E}">
        <p14:creationId xmlns:p14="http://schemas.microsoft.com/office/powerpoint/2010/main" val="2283840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568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smtClean="0"/>
              <a:t>Notes</a:t>
            </a:r>
            <a:r>
              <a:rPr lang="en-US" baseline="0" dirty="0" smtClean="0"/>
              <a:t> from DOE Budget</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smtClean="0"/>
          </a:p>
          <a:p>
            <a:r>
              <a:rPr lang="en-US" sz="1200" kern="1200" dirty="0" smtClean="0">
                <a:solidFill>
                  <a:schemeClr val="tx1"/>
                </a:solidFill>
                <a:effectLst/>
                <a:latin typeface="+mn-lt"/>
                <a:ea typeface="+mn-ea"/>
                <a:cs typeface="+mn-cs"/>
              </a:rPr>
              <a:t>Page 136 Evolution of RGCM </a:t>
            </a:r>
            <a:r>
              <a:rPr lang="en-US" sz="1200" kern="1200" dirty="0" smtClean="0">
                <a:solidFill>
                  <a:schemeClr val="tx1"/>
                </a:solidFill>
                <a:effectLst/>
                <a:latin typeface="+mn-lt"/>
                <a:ea typeface="+mn-ea"/>
                <a:cs typeface="+mn-cs"/>
                <a:sym typeface="Wingdings" charset="2"/>
              </a:rPr>
              <a:t></a:t>
            </a:r>
            <a:r>
              <a:rPr lang="en-US" sz="1200" kern="1200" dirty="0" smtClean="0">
                <a:solidFill>
                  <a:schemeClr val="tx1"/>
                </a:solidFill>
                <a:effectLst/>
                <a:latin typeface="+mn-lt"/>
                <a:ea typeface="+mn-ea"/>
                <a:cs typeface="+mn-cs"/>
              </a:rPr>
              <a:t> RGMA</a:t>
            </a:r>
          </a:p>
          <a:p>
            <a:r>
              <a:rPr lang="en-US" sz="1200" kern="1200" dirty="0" smtClean="0">
                <a:solidFill>
                  <a:schemeClr val="tx1"/>
                </a:solidFill>
                <a:effectLst/>
                <a:latin typeface="+mn-lt"/>
                <a:ea typeface="+mn-ea"/>
                <a:cs typeface="+mn-cs"/>
              </a:rPr>
              <a:t>Core research in model </a:t>
            </a:r>
            <a:r>
              <a:rPr lang="en-US" sz="1200" kern="1200" dirty="0" err="1" smtClean="0">
                <a:solidFill>
                  <a:schemeClr val="tx1"/>
                </a:solidFill>
                <a:effectLst/>
                <a:latin typeface="+mn-lt"/>
                <a:ea typeface="+mn-ea"/>
                <a:cs typeface="+mn-cs"/>
              </a:rPr>
              <a:t>intercomparison</a:t>
            </a:r>
            <a:r>
              <a:rPr lang="en-US" sz="1200" kern="1200" dirty="0" smtClean="0">
                <a:solidFill>
                  <a:schemeClr val="tx1"/>
                </a:solidFill>
                <a:effectLst/>
                <a:latin typeface="+mn-lt"/>
                <a:ea typeface="+mn-ea"/>
                <a:cs typeface="+mn-cs"/>
              </a:rPr>
              <a:t> and diagnostics will continue. Research will continue to explore how modes of variability affect spatial and temporal patterns of weather and extreme events, including the roles of atmospheric rivers and droughts. The incorporation of uncertainty and performance benchmarks will increasingly become part of research efforts </a:t>
            </a:r>
          </a:p>
          <a:p>
            <a:r>
              <a:rPr lang="en-US" sz="1200" kern="1200" dirty="0" smtClean="0">
                <a:solidFill>
                  <a:schemeClr val="tx1"/>
                </a:solidFill>
                <a:effectLst/>
                <a:latin typeface="+mn-lt"/>
                <a:ea typeface="+mn-ea"/>
                <a:cs typeface="+mn-cs"/>
              </a:rPr>
              <a:t>Higher resolution models, including the new E3SM v1 model to be released in FY 2018, will allow a new level of scientific study involving high resolution process interactions and interdependencies. Models focus on new science on sea ice variability and biogeochemistry coupling with atmospheric and dynamical forcing. Research is eliminated for integrated modeling of impacts, adaptation, and vulnerability as well as for coupled climate-human system interdependencies of the energy-water nexus.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smtClean="0"/>
          </a:p>
          <a:p>
            <a:endParaRPr lang="en-US" dirty="0"/>
          </a:p>
        </p:txBody>
      </p:sp>
    </p:spTree>
    <p:extLst>
      <p:ext uri="{BB962C8B-B14F-4D97-AF65-F5344CB8AC3E}">
        <p14:creationId xmlns:p14="http://schemas.microsoft.com/office/powerpoint/2010/main" val="4154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Talking</a:t>
            </a:r>
            <a:r>
              <a:rPr lang="en-US" baseline="0" dirty="0" smtClean="0"/>
              <a:t> points:</a:t>
            </a:r>
          </a:p>
          <a:p>
            <a:pPr marL="342900" indent="-342900">
              <a:buAutoNum type="arabicParenR"/>
            </a:pPr>
            <a:r>
              <a:rPr lang="en-US" baseline="0" dirty="0" smtClean="0"/>
              <a:t>Developed a new aerosol tagging by source regions, species (BC, POM, sulfate/sulfur), and/or emission sectors to study aerosols and their impact in the Arctic</a:t>
            </a:r>
          </a:p>
          <a:p>
            <a:pPr marL="342900" indent="-342900">
              <a:buAutoNum type="arabicParenR"/>
            </a:pPr>
            <a:r>
              <a:rPr lang="en-US" baseline="0" dirty="0" smtClean="0"/>
              <a:t>Apply the water source tagging to study poleward moisture transport and impact on precipitation and AIS/</a:t>
            </a:r>
            <a:r>
              <a:rPr lang="en-US" baseline="0" dirty="0" err="1" smtClean="0"/>
              <a:t>GrIS</a:t>
            </a:r>
            <a:r>
              <a:rPr lang="en-US" baseline="0" dirty="0" smtClean="0"/>
              <a:t> surface mass balance</a:t>
            </a:r>
          </a:p>
          <a:p>
            <a:pPr marL="342900" indent="-342900">
              <a:buAutoNum type="arabicParenR"/>
            </a:pPr>
            <a:r>
              <a:rPr lang="en-US" baseline="0" dirty="0" smtClean="0"/>
              <a:t>Give an example of a recent focus on source attribution of Arctic water vapor trend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4F5324A-0D9B-9A43-AE72-6DBF24439625}" type="slidenum">
              <a:rPr lang="en-US" smtClean="0"/>
              <a:pPr/>
              <a:t>5</a:t>
            </a:fld>
            <a:endParaRPr lang="en-US"/>
          </a:p>
        </p:txBody>
      </p:sp>
    </p:spTree>
    <p:extLst>
      <p:ext uri="{BB962C8B-B14F-4D97-AF65-F5344CB8AC3E}">
        <p14:creationId xmlns:p14="http://schemas.microsoft.com/office/powerpoint/2010/main" val="28075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66160"/>
            <a:ext cx="7772400" cy="1005840"/>
          </a:xfrm>
          <a:prstGeom prst="rect">
            <a:avLst/>
          </a:prstGeom>
        </p:spPr>
        <p:txBody>
          <a:bodyPr vert="horz" lIns="91440" tIns="45720" rIns="91440" bIns="45720" rtlCol="0" anchor="t" anchorCtr="0">
            <a:normAutofit/>
          </a:bodyPr>
          <a:lstStyle>
            <a:lvl1pPr algn="ctr">
              <a:defRPr lang="en-US" baseline="0">
                <a:solidFill>
                  <a:schemeClr val="bg1"/>
                </a:solidFill>
                <a:latin typeface="+mj-lt"/>
                <a:cs typeface="+mj-cs"/>
              </a:defRPr>
            </a:lvl1pPr>
          </a:lstStyle>
          <a:p>
            <a:pPr marL="0" lvl="0" algn="ctr"/>
            <a:r>
              <a:rPr lang="en-US" smtClean="0"/>
              <a:t>Click to edit Master title style</a:t>
            </a:r>
            <a:endParaRPr lang="en-US" dirty="0"/>
          </a:p>
        </p:txBody>
      </p:sp>
      <p:sp>
        <p:nvSpPr>
          <p:cNvPr id="3" name="Subtitle 2"/>
          <p:cNvSpPr>
            <a:spLocks noGrp="1"/>
          </p:cNvSpPr>
          <p:nvPr>
            <p:ph type="subTitle" idx="1"/>
          </p:nvPr>
        </p:nvSpPr>
        <p:spPr>
          <a:xfrm>
            <a:off x="1371600" y="4114800"/>
            <a:ext cx="6400800" cy="990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8"/>
          <p:cNvSpPr>
            <a:spLocks noGrp="1"/>
          </p:cNvSpPr>
          <p:nvPr>
            <p:ph type="body" sz="quarter" idx="10" hasCustomPrompt="1"/>
          </p:nvPr>
        </p:nvSpPr>
        <p:spPr>
          <a:xfrm>
            <a:off x="3328418" y="5102163"/>
            <a:ext cx="2479849" cy="523875"/>
          </a:xfrm>
          <a:prstGeom prst="rect">
            <a:avLst/>
          </a:prstGeom>
        </p:spPr>
        <p:txBody>
          <a:bodyPr lIns="0" rIns="0">
            <a:normAutofit/>
          </a:bodyPr>
          <a:lstStyle>
            <a:lvl1pPr marL="0" indent="0" algn="ctr">
              <a:buFontTx/>
              <a:buNone/>
              <a:defRPr sz="2400" baseline="0">
                <a:solidFill>
                  <a:schemeClr val="bg1"/>
                </a:solidFill>
              </a:defRPr>
            </a:lvl1pPr>
          </a:lstStyle>
          <a:p>
            <a:pPr lvl="0"/>
            <a:r>
              <a:rPr lang="en-US" dirty="0" smtClean="0"/>
              <a:t>Click to add date</a:t>
            </a:r>
            <a:endParaRPr lang="en-US" dirty="0"/>
          </a:p>
        </p:txBody>
      </p:sp>
    </p:spTree>
    <p:extLst>
      <p:ext uri="{BB962C8B-B14F-4D97-AF65-F5344CB8AC3E}">
        <p14:creationId xmlns:p14="http://schemas.microsoft.com/office/powerpoint/2010/main" val="325552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66160"/>
            <a:ext cx="7772400" cy="1005840"/>
          </a:xfrm>
          <a:prstGeom prst="rect">
            <a:avLst/>
          </a:prstGeom>
        </p:spPr>
        <p:txBody>
          <a:bodyPr vert="horz" lIns="91440" tIns="45720" rIns="91440" bIns="45720" rtlCol="0" anchor="t" anchorCtr="0">
            <a:normAutofit/>
          </a:bodyPr>
          <a:lstStyle>
            <a:lvl1pPr algn="ctr">
              <a:defRPr lang="en-US" baseline="0">
                <a:solidFill>
                  <a:srgbClr val="000000"/>
                </a:solidFill>
                <a:latin typeface="+mj-lt"/>
                <a:cs typeface="+mj-cs"/>
              </a:defRPr>
            </a:lvl1pPr>
          </a:lstStyle>
          <a:p>
            <a:pPr marL="0" lvl="0" algn="ctr"/>
            <a:r>
              <a:rPr lang="en-US" smtClean="0"/>
              <a:t>Click to edit Master title style</a:t>
            </a:r>
            <a:endParaRPr lang="en-US" dirty="0"/>
          </a:p>
        </p:txBody>
      </p:sp>
      <p:sp>
        <p:nvSpPr>
          <p:cNvPr id="3" name="Subtitle 2"/>
          <p:cNvSpPr>
            <a:spLocks noGrp="1"/>
          </p:cNvSpPr>
          <p:nvPr>
            <p:ph type="subTitle" idx="1"/>
          </p:nvPr>
        </p:nvSpPr>
        <p:spPr>
          <a:xfrm>
            <a:off x="1371600" y="4114800"/>
            <a:ext cx="6400800" cy="990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ext Placeholder 8"/>
          <p:cNvSpPr>
            <a:spLocks noGrp="1"/>
          </p:cNvSpPr>
          <p:nvPr>
            <p:ph type="body" sz="quarter" idx="10" hasCustomPrompt="1"/>
          </p:nvPr>
        </p:nvSpPr>
        <p:spPr>
          <a:xfrm>
            <a:off x="3328418" y="5102163"/>
            <a:ext cx="2479849" cy="523875"/>
          </a:xfrm>
          <a:prstGeom prst="rect">
            <a:avLst/>
          </a:prstGeom>
        </p:spPr>
        <p:txBody>
          <a:bodyPr lIns="0" rIns="0">
            <a:normAutofit/>
          </a:bodyPr>
          <a:lstStyle>
            <a:lvl1pPr marL="0" indent="0" algn="ctr">
              <a:buFontTx/>
              <a:buNone/>
              <a:defRPr sz="2400" baseline="0">
                <a:solidFill>
                  <a:srgbClr val="000000"/>
                </a:solidFill>
              </a:defRPr>
            </a:lvl1pPr>
          </a:lstStyle>
          <a:p>
            <a:pPr lvl="0"/>
            <a:r>
              <a:rPr lang="en-US" dirty="0" smtClean="0"/>
              <a:t>Click to add date</a:t>
            </a:r>
            <a:endParaRPr lang="en-US" dirty="0"/>
          </a:p>
        </p:txBody>
      </p:sp>
    </p:spTree>
    <p:extLst>
      <p:ext uri="{BB962C8B-B14F-4D97-AF65-F5344CB8AC3E}">
        <p14:creationId xmlns:p14="http://schemas.microsoft.com/office/powerpoint/2010/main" val="12133159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lvl1pPr marL="346075" marR="0"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a:lvl1pPr>
            <a:lvl2pPr marL="741363" marR="0" indent="-284163"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kumimoji="0" lang="en-US" sz="2200" b="0" i="0" u="none" strike="noStrike" kern="1200" cap="none" spc="0" normalizeH="0" baseline="0">
                <a:ln>
                  <a:noFill/>
                </a:ln>
                <a:solidFill>
                  <a:prstClr val="black"/>
                </a:solidFill>
                <a:effectLst/>
                <a:uLnTx/>
                <a:uFillTx/>
                <a:latin typeface="Arial"/>
                <a:ea typeface="+mn-ea"/>
                <a:cs typeface="+mn-cs"/>
              </a:defRPr>
            </a:lvl2pPr>
            <a:lvl3pPr marL="1147763" marR="0" indent="-233363" algn="l" defTabSz="914400" rtl="0" eaLnBrk="1" fontAlgn="auto" latinLnBrk="0" hangingPunct="1">
              <a:lnSpc>
                <a:spcPct val="100000"/>
              </a:lnSpc>
              <a:spcBef>
                <a:spcPts val="576"/>
              </a:spcBef>
              <a:spcAft>
                <a:spcPts val="0"/>
              </a:spcAft>
              <a:buClr>
                <a:srgbClr val="F4B834"/>
              </a:buClr>
              <a:buSzTx/>
              <a:buFont typeface="Arial" pitchFamily="34" charset="0"/>
              <a:buChar char="–"/>
              <a:tabLst/>
              <a:defRPr sz="1800"/>
            </a:lvl3pPr>
            <a:lvl4pPr marL="1482725" marR="0" indent="-222250"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1600"/>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1400"/>
            </a:lvl5pPr>
          </a:lstStyle>
          <a:p>
            <a:pPr marL="346075" marR="0" lvl="0"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Arial" pitchFamily="34" charset="0"/>
              </a:rPr>
              <a:t>Click to edit Master text styles</a:t>
            </a:r>
          </a:p>
          <a:p>
            <a:pPr marL="346075" marR="0" lvl="1"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Arial" pitchFamily="34" charset="0"/>
              </a:rPr>
              <a:t>Second level</a:t>
            </a:r>
          </a:p>
          <a:p>
            <a:pPr marL="346075" marR="0" lvl="2"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Arial" pitchFamily="34" charset="0"/>
              </a:rPr>
              <a:t>Third level</a:t>
            </a:r>
          </a:p>
          <a:p>
            <a:pPr marL="346075" marR="0" lvl="3"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Arial" pitchFamily="34" charset="0"/>
              </a:rPr>
              <a:t>Fourth level</a:t>
            </a:r>
          </a:p>
          <a:p>
            <a:pPr marL="346075" marR="0" lvl="4"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Arial" pitchFamily="34" charset="0"/>
              </a:rPr>
              <a:t>Fifth level</a:t>
            </a:r>
            <a:endParaRPr kumimoji="0" lang="en-US" sz="2000" b="0" i="0" u="none" strike="noStrike" kern="1200" cap="none" spc="0" normalizeH="0" baseline="0" noProof="0" dirty="0" smtClean="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8996291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28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8517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157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548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9" name="Rectangle 8"/>
          <p:cNvSpPr/>
          <p:nvPr userDrawn="1"/>
        </p:nvSpPr>
        <p:spPr>
          <a:xfrm>
            <a:off x="0" y="1225296"/>
            <a:ext cx="9144000" cy="56327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noFill/>
              </a:ln>
              <a:solidFill>
                <a:schemeClr val="bg1"/>
              </a:solidFill>
            </a:endParaRPr>
          </a:p>
        </p:txBody>
      </p:sp>
      <p:sp>
        <p:nvSpPr>
          <p:cNvPr id="12" name="Title 1"/>
          <p:cNvSpPr>
            <a:spLocks noGrp="1"/>
          </p:cNvSpPr>
          <p:nvPr>
            <p:ph type="title"/>
          </p:nvPr>
        </p:nvSpPr>
        <p:spPr>
          <a:xfrm>
            <a:off x="205793" y="201168"/>
            <a:ext cx="7202776" cy="868680"/>
          </a:xfrm>
          <a:prstGeom prst="rect">
            <a:avLst/>
          </a:prstGeom>
        </p:spPr>
        <p:txBody>
          <a:bodyPr lIns="0" tIns="0" rIns="0" bIns="0" anchor="b" anchorCtr="0">
            <a:noAutofit/>
          </a:bodyPr>
          <a:lstStyle>
            <a:lvl1pPr algn="l">
              <a:defRPr sz="2101" b="1">
                <a:solidFill>
                  <a:srgbClr val="D57500"/>
                </a:solidFill>
                <a:latin typeface="Arial"/>
                <a:cs typeface="Arial"/>
              </a:defRPr>
            </a:lvl1pPr>
          </a:lstStyle>
          <a:p>
            <a:r>
              <a:rPr lang="en-US" dirty="0" smtClean="0"/>
              <a:t>Click to edit Master title style</a:t>
            </a:r>
            <a:endParaRPr lang="en-US" dirty="0"/>
          </a:p>
        </p:txBody>
      </p:sp>
      <p:sp>
        <p:nvSpPr>
          <p:cNvPr id="13" name="Content Placeholder 2"/>
          <p:cNvSpPr>
            <a:spLocks noGrp="1"/>
          </p:cNvSpPr>
          <p:nvPr>
            <p:ph idx="1"/>
          </p:nvPr>
        </p:nvSpPr>
        <p:spPr>
          <a:xfrm>
            <a:off x="205794" y="1600199"/>
            <a:ext cx="8732508" cy="4572000"/>
          </a:xfrm>
          <a:prstGeom prst="rect">
            <a:avLst/>
          </a:prstGeom>
        </p:spPr>
        <p:txBody>
          <a:bodyPr wrap="square" lIns="0" tIns="0" rIns="0" bIns="0">
            <a:noAutofit/>
          </a:bodyPr>
          <a:lstStyle>
            <a:lvl1pPr marL="257244" indent="-257244">
              <a:buSzPct val="100000"/>
              <a:buFontTx/>
              <a:buBlip>
                <a:blip r:embed="rId2"/>
              </a:buBlip>
              <a:defRPr sz="1500">
                <a:latin typeface="Arial"/>
                <a:cs typeface="Arial"/>
              </a:defRPr>
            </a:lvl1pPr>
            <a:lvl2pPr marL="557361" indent="-214370">
              <a:buSzPct val="100000"/>
              <a:buFontTx/>
              <a:buBlip>
                <a:blip r:embed="rId3"/>
              </a:buBlip>
              <a:defRPr sz="1350">
                <a:latin typeface="Arial"/>
                <a:cs typeface="Arial"/>
              </a:defRPr>
            </a:lvl2pPr>
            <a:lvl3pPr marL="857479" indent="-171496">
              <a:buSzPct val="100000"/>
              <a:buFontTx/>
              <a:buBlip>
                <a:blip r:embed="rId4"/>
              </a:buBlip>
              <a:defRPr sz="1200">
                <a:latin typeface="Arial"/>
                <a:cs typeface="Arial"/>
              </a:defRPr>
            </a:lvl3pPr>
            <a:lvl4pPr marL="1200470" indent="-171496">
              <a:buSzPct val="100000"/>
              <a:buFontTx/>
              <a:buBlip>
                <a:blip r:embed="rId5"/>
              </a:buBlip>
              <a:defRPr sz="1050">
                <a:latin typeface="Arial"/>
                <a:cs typeface="Arial"/>
              </a:defRPr>
            </a:lvl4pPr>
            <a:lvl5pPr marL="1543461" indent="-171496">
              <a:buSzPct val="100000"/>
              <a:buFontTx/>
              <a:buBlip>
                <a:blip r:embed="rId2"/>
              </a:buBlip>
              <a:defRPr sz="1050">
                <a:latin typeface="Arial"/>
                <a:cs typeface="Arial"/>
              </a:defRPr>
            </a:lvl5pPr>
            <a:lvl6pPr marL="1714957" indent="0">
              <a:buNone/>
              <a:defRPr/>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Date Placeholder 3"/>
          <p:cNvSpPr>
            <a:spLocks noGrp="1"/>
          </p:cNvSpPr>
          <p:nvPr>
            <p:ph type="dt" sz="half" idx="2"/>
          </p:nvPr>
        </p:nvSpPr>
        <p:spPr>
          <a:xfrm>
            <a:off x="7428596" y="6356351"/>
            <a:ext cx="1200463" cy="365125"/>
          </a:xfrm>
          <a:prstGeom prst="rect">
            <a:avLst/>
          </a:prstGeom>
        </p:spPr>
        <p:txBody>
          <a:bodyPr wrap="none" lIns="0" tIns="0" rIns="0" bIns="0" anchor="ctr" anchorCtr="0"/>
          <a:lstStyle>
            <a:lvl1pPr algn="r">
              <a:defRPr sz="675">
                <a:solidFill>
                  <a:srgbClr val="707276"/>
                </a:solidFill>
                <a:latin typeface="Arial"/>
                <a:cs typeface="Arial"/>
              </a:defRPr>
            </a:lvl1pPr>
          </a:lstStyle>
          <a:p>
            <a:fld id="{2968F0E1-7F3B-9143-ABF4-576BF984EE9D}" type="datetime4">
              <a:rPr lang="en-US" smtClean="0"/>
              <a:pPr/>
              <a:t>June 5, 2017</a:t>
            </a:fld>
            <a:endParaRPr lang="en-US" dirty="0"/>
          </a:p>
        </p:txBody>
      </p:sp>
      <p:sp>
        <p:nvSpPr>
          <p:cNvPr id="15" name="Footer Placeholder 4"/>
          <p:cNvSpPr>
            <a:spLocks noGrp="1"/>
          </p:cNvSpPr>
          <p:nvPr>
            <p:ph type="ftr" sz="quarter" idx="3"/>
          </p:nvPr>
        </p:nvSpPr>
        <p:spPr>
          <a:xfrm>
            <a:off x="3197419" y="6356351"/>
            <a:ext cx="2743915" cy="365125"/>
          </a:xfrm>
          <a:prstGeom prst="rect">
            <a:avLst/>
          </a:prstGeom>
        </p:spPr>
        <p:txBody>
          <a:bodyPr lIns="0" tIns="0" rIns="0" bIns="0" anchor="ctr" anchorCtr="1"/>
          <a:lstStyle>
            <a:lvl1pPr algn="ctr">
              <a:defRPr sz="675">
                <a:solidFill>
                  <a:srgbClr val="707276"/>
                </a:solidFill>
                <a:latin typeface="Arial"/>
                <a:cs typeface="Arial"/>
              </a:defRPr>
            </a:lvl1pPr>
          </a:lstStyle>
          <a:p>
            <a:endParaRPr lang="en-US" dirty="0"/>
          </a:p>
        </p:txBody>
      </p:sp>
      <p:sp>
        <p:nvSpPr>
          <p:cNvPr id="16" name="Slide Number Placeholder 5"/>
          <p:cNvSpPr>
            <a:spLocks noGrp="1"/>
          </p:cNvSpPr>
          <p:nvPr>
            <p:ph type="sldNum" sz="quarter" idx="4"/>
          </p:nvPr>
        </p:nvSpPr>
        <p:spPr>
          <a:xfrm>
            <a:off x="8841713" y="6356351"/>
            <a:ext cx="226373" cy="365125"/>
          </a:xfrm>
          <a:prstGeom prst="rect">
            <a:avLst/>
          </a:prstGeom>
        </p:spPr>
        <p:txBody>
          <a:bodyPr lIns="0" tIns="0" rIns="0" bIns="0" anchor="ctr" anchorCtr="0"/>
          <a:lstStyle>
            <a:lvl1pPr algn="l">
              <a:defRPr sz="675" b="1">
                <a:solidFill>
                  <a:srgbClr val="707276"/>
                </a:solidFill>
                <a:latin typeface="Arial"/>
                <a:cs typeface="Arial"/>
              </a:defRPr>
            </a:lvl1pPr>
          </a:lstStyle>
          <a:p>
            <a:fld id="{03722D57-58D6-9447-A6D5-A97F6C35A8FB}" type="slidenum">
              <a:rPr lang="en-US" smtClean="0"/>
              <a:pPr/>
              <a:t>‹#›</a:t>
            </a:fld>
            <a:endParaRPr lang="en-US" dirty="0"/>
          </a:p>
        </p:txBody>
      </p:sp>
      <p:cxnSp>
        <p:nvCxnSpPr>
          <p:cNvPr id="17" name="Straight Connector 16"/>
          <p:cNvCxnSpPr/>
          <p:nvPr userDrawn="1"/>
        </p:nvCxnSpPr>
        <p:spPr>
          <a:xfrm>
            <a:off x="8737128" y="6454975"/>
            <a:ext cx="0" cy="182880"/>
          </a:xfrm>
          <a:prstGeom prst="line">
            <a:avLst/>
          </a:prstGeom>
          <a:ln w="12700">
            <a:solidFill>
              <a:srgbClr val="70727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71167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540336"/>
            <a:ext cx="9144000" cy="5777328"/>
          </a:xfrm>
          <a:prstGeom prst="rect">
            <a:avLst/>
          </a:prstGeom>
        </p:spPr>
      </p:pic>
      <p:sp>
        <p:nvSpPr>
          <p:cNvPr id="6" name="Rectangle 5"/>
          <p:cNvSpPr/>
          <p:nvPr userDrawn="1"/>
        </p:nvSpPr>
        <p:spPr>
          <a:xfrm>
            <a:off x="0" y="0"/>
            <a:ext cx="9144000" cy="6858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1296803"/>
      </p:ext>
    </p:extLst>
  </p:cSld>
  <p:clrMap bg1="lt1" tx1="dk1" bg2="lt2" tx2="dk2" accent1="accent1" accent2="accent2" accent3="accent3" accent4="accent4" accent5="accent5" accent6="accent6" hlink="hlink" folHlink="folHlink"/>
  <p:sldLayoutIdLst>
    <p:sldLayoutId id="2147483666" r:id="rId1"/>
    <p:sldLayoutId id="2147483649" r:id="rId2"/>
    <p:sldLayoutId id="2147483650" r:id="rId3"/>
    <p:sldLayoutId id="2147483651" r:id="rId4"/>
    <p:sldLayoutId id="2147483654" r:id="rId5"/>
    <p:sldLayoutId id="2147483655" r:id="rId6"/>
    <p:sldLayoutId id="2147483667" r:id="rId7"/>
  </p:sldLayoutIdLst>
  <p:timing>
    <p:tnLst>
      <p:par>
        <p:cTn id="1" dur="indefinite" restart="never" nodeType="tmRoot"/>
      </p:par>
    </p:tnLst>
  </p:timing>
  <p:txStyles>
    <p:title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346075" marR="0" indent="-346075" algn="l" defTabSz="914400" rtl="0" eaLnBrk="1" fontAlgn="auto" latinLnBrk="0" hangingPunct="1">
        <a:lnSpc>
          <a:spcPct val="100000"/>
        </a:lnSpc>
        <a:spcBef>
          <a:spcPts val="900"/>
        </a:spcBef>
        <a:spcAft>
          <a:spcPts val="0"/>
        </a:spcAft>
        <a:buClr>
          <a:srgbClr val="F4B834"/>
        </a:buClr>
        <a:buSzTx/>
        <a:buFont typeface="Wingdings" pitchFamily="2" charset="2"/>
        <a:buChar char="§"/>
        <a:tabLst/>
        <a:defRPr kumimoji="0" lang="en-US" sz="2800" b="0" i="0" u="none" strike="noStrike" kern="1200" cap="none" spc="0" normalizeH="0" baseline="0" noProof="0" smtClean="0">
          <a:ln>
            <a:noFill/>
          </a:ln>
          <a:solidFill>
            <a:prstClr val="black"/>
          </a:solidFill>
          <a:effectLst/>
          <a:uLnTx/>
          <a:uFillTx/>
          <a:latin typeface="+mn-lt"/>
          <a:ea typeface="+mn-ea"/>
          <a:cs typeface="Arial" pitchFamily="34" charset="0"/>
        </a:defRPr>
      </a:lvl1pPr>
      <a:lvl2pPr marL="741363" marR="0" indent="-284163"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2200" kern="1200">
          <a:solidFill>
            <a:schemeClr val="tx1"/>
          </a:solidFill>
          <a:latin typeface="Arial" pitchFamily="34" charset="0"/>
          <a:ea typeface="+mn-ea"/>
          <a:cs typeface="Arial" pitchFamily="34" charset="0"/>
        </a:defRPr>
      </a:lvl2pPr>
      <a:lvl3pPr marL="1147763" marR="0" indent="-233363" algn="l" defTabSz="914400" rtl="0" eaLnBrk="1" fontAlgn="auto" latinLnBrk="0" hangingPunct="1">
        <a:lnSpc>
          <a:spcPct val="100000"/>
        </a:lnSpc>
        <a:spcBef>
          <a:spcPts val="576"/>
        </a:spcBef>
        <a:spcAft>
          <a:spcPts val="0"/>
        </a:spcAft>
        <a:buClr>
          <a:srgbClr val="F4B834"/>
        </a:buClr>
        <a:buSzTx/>
        <a:buFont typeface="Arial" pitchFamily="34" charset="0"/>
        <a:buChar char="–"/>
        <a:tabLst/>
        <a:defRPr sz="2000" kern="1200">
          <a:solidFill>
            <a:schemeClr val="tx1"/>
          </a:solidFill>
          <a:latin typeface="+mn-lt"/>
          <a:ea typeface="+mn-ea"/>
          <a:cs typeface="+mn-cs"/>
        </a:defRPr>
      </a:lvl3pPr>
      <a:lvl4pPr marL="1482725" marR="0" indent="-222250"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1800" kern="1200">
          <a:solidFill>
            <a:schemeClr val="tx1"/>
          </a:solidFill>
          <a:latin typeface="+mn-lt"/>
          <a:ea typeface="+mn-ea"/>
          <a:cs typeface="+mn-cs"/>
        </a:defRPr>
      </a:lvl4pPr>
      <a:lvl5pPr marL="1830388" marR="0" indent="-225425" algn="l" defTabSz="914400" rtl="0" eaLnBrk="1" fontAlgn="auto" latinLnBrk="0" hangingPunct="1">
        <a:lnSpc>
          <a:spcPct val="100000"/>
        </a:lnSpc>
        <a:spcBef>
          <a:spcPct val="20000"/>
        </a:spcBef>
        <a:spcAft>
          <a:spcPts val="0"/>
        </a:spcAft>
        <a:buClr>
          <a:srgbClr val="F4B834"/>
        </a:buClr>
        <a:buSzTx/>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emf"/></Relationships>
</file>

<file path=ppt/slides/_rels/slide5.xml.rels><?xml version="1.0" encoding="UTF-8" standalone="yes"?>
<Relationships xmlns="http://schemas.openxmlformats.org/package/2006/relationships"><Relationship Id="rId11" Type="http://schemas.openxmlformats.org/officeDocument/2006/relationships/image" Target="../media/image18.tiff"/><Relationship Id="rId12"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0.tiff"/><Relationship Id="rId4" Type="http://schemas.openxmlformats.org/officeDocument/2006/relationships/image" Target="../media/image11.tiff"/><Relationship Id="rId5" Type="http://schemas.openxmlformats.org/officeDocument/2006/relationships/image" Target="../media/image12.tiff"/><Relationship Id="rId6" Type="http://schemas.openxmlformats.org/officeDocument/2006/relationships/image" Target="../media/image13.tiff"/><Relationship Id="rId7" Type="http://schemas.openxmlformats.org/officeDocument/2006/relationships/image" Target="../media/image14.tiff"/><Relationship Id="rId8" Type="http://schemas.openxmlformats.org/officeDocument/2006/relationships/image" Target="../media/image15.tiff"/><Relationship Id="rId9" Type="http://schemas.openxmlformats.org/officeDocument/2006/relationships/image" Target="../media/image16.tiff"/><Relationship Id="rId10" Type="http://schemas.openxmlformats.org/officeDocument/2006/relationships/image" Target="../media/image17.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336"/>
            <a:ext cx="9144000" cy="5777328"/>
          </a:xfrm>
          <a:prstGeom prst="rect">
            <a:avLst/>
          </a:prstGeom>
        </p:spPr>
      </p:pic>
      <p:sp>
        <p:nvSpPr>
          <p:cNvPr id="13" name="Rectangle 12"/>
          <p:cNvSpPr/>
          <p:nvPr/>
        </p:nvSpPr>
        <p:spPr>
          <a:xfrm>
            <a:off x="0" y="6172200"/>
            <a:ext cx="5562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601" y="5715000"/>
            <a:ext cx="2489199"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5715000"/>
            <a:ext cx="214312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descr="http://science.energy.gov/~/media/_/images/about/resources/logos/jpg/high-res/RGB_Color-Seal_Green-Mark_SC_Horizonta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2800" y="6272216"/>
            <a:ext cx="2590800" cy="43338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609600" y="4755776"/>
            <a:ext cx="7772400" cy="952288"/>
          </a:xfrm>
          <a:prstGeom prst="rect">
            <a:avLst/>
          </a:prstGeom>
        </p:spPr>
        <p:txBody>
          <a:bodyPr vert="horz" lIns="91440" tIns="45720" rIns="91440" bIns="45720" rtlCol="0" anchor="t" anchorCtr="0">
            <a:normAutofit fontScale="77500" lnSpcReduction="20000"/>
          </a:bodyPr>
          <a:lstStyle>
            <a:lvl1pPr algn="ctr" defTabSz="914400" rtl="0" eaLnBrk="1" latinLnBrk="0" hangingPunct="1">
              <a:spcBef>
                <a:spcPct val="0"/>
              </a:spcBef>
              <a:buNone/>
              <a:defRPr lang="en-US" sz="3200" b="1" kern="1200" baseline="0">
                <a:solidFill>
                  <a:srgbClr val="000000"/>
                </a:solidFill>
                <a:latin typeface="+mj-lt"/>
                <a:ea typeface="+mj-ea"/>
                <a:cs typeface="+mj-cs"/>
              </a:defRPr>
            </a:lvl1pPr>
          </a:lstStyle>
          <a:p>
            <a:r>
              <a:rPr lang="en-US" sz="4600" b="0" dirty="0" smtClean="0">
                <a:solidFill>
                  <a:schemeClr val="tx1"/>
                </a:solidFill>
              </a:rPr>
              <a:t>HiLAT/RASM </a:t>
            </a:r>
            <a:r>
              <a:rPr lang="en-US" sz="4600" b="0" dirty="0">
                <a:solidFill>
                  <a:schemeClr val="tx1"/>
                </a:solidFill>
              </a:rPr>
              <a:t>Arctic-Focused </a:t>
            </a:r>
            <a:r>
              <a:rPr lang="en-US" sz="4600" b="0" dirty="0" smtClean="0">
                <a:solidFill>
                  <a:schemeClr val="tx1"/>
                </a:solidFill>
              </a:rPr>
              <a:t>Science </a:t>
            </a:r>
          </a:p>
        </p:txBody>
      </p:sp>
    </p:spTree>
    <p:extLst>
      <p:ext uri="{BB962C8B-B14F-4D97-AF65-F5344CB8AC3E}">
        <p14:creationId xmlns:p14="http://schemas.microsoft.com/office/powerpoint/2010/main" val="629186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Opportunities for collaboration</a:t>
            </a:r>
            <a:endParaRPr lang="en-US" b="0" dirty="0"/>
          </a:p>
        </p:txBody>
      </p:sp>
      <p:sp>
        <p:nvSpPr>
          <p:cNvPr id="3" name="Content Placeholder 2"/>
          <p:cNvSpPr>
            <a:spLocks noGrp="1"/>
          </p:cNvSpPr>
          <p:nvPr>
            <p:ph idx="1"/>
          </p:nvPr>
        </p:nvSpPr>
        <p:spPr>
          <a:xfrm>
            <a:off x="152400" y="1143000"/>
            <a:ext cx="8839200" cy="4525963"/>
          </a:xfrm>
        </p:spPr>
        <p:txBody>
          <a:bodyPr/>
          <a:lstStyle/>
          <a:p>
            <a:r>
              <a:rPr lang="en-US" dirty="0" err="1" smtClean="0"/>
              <a:t>HiLAT</a:t>
            </a:r>
            <a:r>
              <a:rPr lang="en-US" dirty="0" smtClean="0"/>
              <a:t> expects to use ACME V1 for some science.</a:t>
            </a:r>
          </a:p>
          <a:p>
            <a:pPr lvl="1"/>
            <a:r>
              <a:rPr lang="en-US" dirty="0"/>
              <a:t>S</a:t>
            </a:r>
            <a:r>
              <a:rPr lang="en-US" dirty="0" smtClean="0"/>
              <a:t>ome activities will require high resolution</a:t>
            </a:r>
          </a:p>
          <a:p>
            <a:pPr lvl="1"/>
            <a:r>
              <a:rPr lang="en-US" dirty="0" smtClean="0"/>
              <a:t>It makes sense to use a regionally refined configuration</a:t>
            </a:r>
          </a:p>
          <a:p>
            <a:r>
              <a:rPr lang="en-US" dirty="0" smtClean="0"/>
              <a:t>If </a:t>
            </a:r>
            <a:r>
              <a:rPr lang="en-US" dirty="0" err="1" smtClean="0"/>
              <a:t>HiLAT</a:t>
            </a:r>
            <a:r>
              <a:rPr lang="en-US" dirty="0" smtClean="0"/>
              <a:t> has access to prototypes of V2 it could</a:t>
            </a:r>
          </a:p>
          <a:p>
            <a:pPr lvl="1"/>
            <a:r>
              <a:rPr lang="en-US" dirty="0" smtClean="0"/>
              <a:t>Identify deficiencies relevant to high latitude ES features</a:t>
            </a:r>
          </a:p>
          <a:p>
            <a:pPr lvl="1"/>
            <a:r>
              <a:rPr lang="en-US" smtClean="0"/>
              <a:t>Identify tuning changes </a:t>
            </a:r>
            <a:r>
              <a:rPr lang="en-US" dirty="0" smtClean="0"/>
              <a:t>that might address some deficiencies</a:t>
            </a:r>
          </a:p>
          <a:p>
            <a:pPr lvl="1"/>
            <a:r>
              <a:rPr lang="en-US" dirty="0" smtClean="0"/>
              <a:t>Identify opportunities for improvement (e.g. a missing process, or alternative formulation for a process)</a:t>
            </a:r>
          </a:p>
          <a:p>
            <a:pPr lvl="1"/>
            <a:r>
              <a:rPr lang="en-US" dirty="0" smtClean="0"/>
              <a:t>These </a:t>
            </a:r>
            <a:r>
              <a:rPr lang="en-US" i="1" dirty="0" smtClean="0"/>
              <a:t>insights</a:t>
            </a:r>
            <a:r>
              <a:rPr lang="en-US" dirty="0" smtClean="0"/>
              <a:t> might be useful for ACME V3</a:t>
            </a:r>
            <a:endParaRPr lang="en-US" dirty="0"/>
          </a:p>
        </p:txBody>
      </p:sp>
    </p:spTree>
    <p:extLst>
      <p:ext uri="{BB962C8B-B14F-4D97-AF65-F5344CB8AC3E}">
        <p14:creationId xmlns:p14="http://schemas.microsoft.com/office/powerpoint/2010/main" val="755770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533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defRPr/>
            </a:pPr>
            <a:r>
              <a:rPr lang="en-US" b="0" dirty="0">
                <a:solidFill>
                  <a:srgbClr val="C00000"/>
                </a:solidFill>
              </a:rPr>
              <a:t>Hi</a:t>
            </a:r>
            <a:r>
              <a:rPr lang="en-US" b="0" dirty="0"/>
              <a:t>gh-</a:t>
            </a:r>
            <a:r>
              <a:rPr lang="en-US" b="0" dirty="0">
                <a:solidFill>
                  <a:srgbClr val="C00000"/>
                </a:solidFill>
              </a:rPr>
              <a:t>L</a:t>
            </a:r>
            <a:r>
              <a:rPr lang="en-US" b="0" dirty="0"/>
              <a:t>at</a:t>
            </a:r>
            <a:r>
              <a:rPr lang="en-US" b="0" dirty="0">
                <a:solidFill>
                  <a:prstClr val="black"/>
                </a:solidFill>
              </a:rPr>
              <a:t>itude </a:t>
            </a:r>
            <a:r>
              <a:rPr lang="en-US" b="0" dirty="0">
                <a:solidFill>
                  <a:srgbClr val="C00000"/>
                </a:solidFill>
              </a:rPr>
              <a:t>A</a:t>
            </a:r>
            <a:r>
              <a:rPr lang="en-US" b="0" dirty="0">
                <a:solidFill>
                  <a:prstClr val="black"/>
                </a:solidFill>
              </a:rPr>
              <a:t>pplication and </a:t>
            </a:r>
            <a:r>
              <a:rPr lang="en-US" b="0" dirty="0">
                <a:solidFill>
                  <a:srgbClr val="C00000"/>
                </a:solidFill>
              </a:rPr>
              <a:t>T</a:t>
            </a:r>
            <a:r>
              <a:rPr lang="en-US" b="0" dirty="0">
                <a:solidFill>
                  <a:prstClr val="black"/>
                </a:solidFill>
              </a:rPr>
              <a:t>esting of Global and Regional Climate Models</a:t>
            </a:r>
          </a:p>
        </p:txBody>
      </p:sp>
      <p:sp>
        <p:nvSpPr>
          <p:cNvPr id="3" name="Content Placeholder 2"/>
          <p:cNvSpPr>
            <a:spLocks noGrp="1"/>
          </p:cNvSpPr>
          <p:nvPr>
            <p:ph idx="1"/>
          </p:nvPr>
        </p:nvSpPr>
        <p:spPr>
          <a:xfrm>
            <a:off x="457200" y="1550988"/>
            <a:ext cx="8229600" cy="5002212"/>
          </a:xfrm>
        </p:spPr>
        <p:txBody>
          <a:bodyPr/>
          <a:lstStyle/>
          <a:p>
            <a:pPr>
              <a:spcBef>
                <a:spcPts val="400"/>
              </a:spcBef>
              <a:defRPr/>
            </a:pPr>
            <a:r>
              <a:rPr sz="2000" dirty="0" smtClean="0">
                <a:solidFill>
                  <a:prstClr val="black"/>
                </a:solidFill>
              </a:rPr>
              <a:t>DOE Science Focus Area (SFA)</a:t>
            </a:r>
            <a:r>
              <a:rPr lang="en-US" sz="2000" dirty="0" smtClean="0">
                <a:solidFill>
                  <a:prstClr val="black"/>
                </a:solidFill>
              </a:rPr>
              <a:t> under RGCM (begun June 2015)</a:t>
            </a:r>
            <a:endParaRPr sz="2000" dirty="0" smtClean="0">
              <a:solidFill>
                <a:prstClr val="black"/>
              </a:solidFill>
            </a:endParaRPr>
          </a:p>
          <a:p>
            <a:pPr>
              <a:spcBef>
                <a:spcPts val="400"/>
              </a:spcBef>
              <a:defRPr/>
            </a:pPr>
            <a:r>
              <a:rPr sz="2000" dirty="0" smtClean="0">
                <a:solidFill>
                  <a:prstClr val="black"/>
                </a:solidFill>
              </a:rPr>
              <a:t>Joint between LANL and PNN</a:t>
            </a:r>
            <a:r>
              <a:rPr lang="en-US" sz="2000" dirty="0" smtClean="0">
                <a:solidFill>
                  <a:prstClr val="black"/>
                </a:solidFill>
              </a:rPr>
              <a:t>L</a:t>
            </a:r>
            <a:endParaRPr sz="2000" dirty="0" smtClean="0">
              <a:solidFill>
                <a:prstClr val="black"/>
              </a:solidFill>
            </a:endParaRPr>
          </a:p>
          <a:p>
            <a:pPr>
              <a:spcBef>
                <a:spcPts val="400"/>
              </a:spcBef>
              <a:defRPr/>
            </a:pPr>
            <a:r>
              <a:rPr lang="en-US" sz="2000" dirty="0" smtClean="0"/>
              <a:t>Renewal proposal due in March 2018, </a:t>
            </a:r>
            <a:r>
              <a:rPr lang="en-US" sz="2000" dirty="0" smtClean="0">
                <a:solidFill>
                  <a:prstClr val="black"/>
                </a:solidFill>
              </a:rPr>
              <a:t>Jointly with RASM</a:t>
            </a:r>
            <a:endParaRPr sz="2000" dirty="0">
              <a:solidFill>
                <a:prstClr val="black"/>
              </a:solidFill>
            </a:endParaRPr>
          </a:p>
          <a:p>
            <a:pPr>
              <a:defRPr/>
            </a:pPr>
            <a:endParaRPr dirty="0" smtClean="0">
              <a:solidFill>
                <a:prstClr val="black"/>
              </a:solidFill>
            </a:endParaRPr>
          </a:p>
        </p:txBody>
      </p:sp>
      <p:grpSp>
        <p:nvGrpSpPr>
          <p:cNvPr id="4" name="Group 3"/>
          <p:cNvGrpSpPr/>
          <p:nvPr/>
        </p:nvGrpSpPr>
        <p:grpSpPr>
          <a:xfrm>
            <a:off x="1143000" y="36961"/>
            <a:ext cx="7270750" cy="6821039"/>
            <a:chOff x="958850" y="-953639"/>
            <a:chExt cx="7270750" cy="6821039"/>
          </a:xfrm>
        </p:grpSpPr>
        <p:sp>
          <p:nvSpPr>
            <p:cNvPr id="5" name="Rectangle 4"/>
            <p:cNvSpPr/>
            <p:nvPr/>
          </p:nvSpPr>
          <p:spPr>
            <a:xfrm>
              <a:off x="958850" y="1905000"/>
              <a:ext cx="7270750" cy="39624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Box 5"/>
            <p:cNvSpPr txBox="1">
              <a:spLocks noChangeArrowheads="1"/>
            </p:cNvSpPr>
            <p:nvPr/>
          </p:nvSpPr>
          <p:spPr bwMode="auto">
            <a:xfrm>
              <a:off x="3108325" y="-953639"/>
              <a:ext cx="3413125" cy="523220"/>
            </a:xfrm>
            <a:prstGeom prst="rect">
              <a:avLst/>
            </a:prstGeom>
            <a:no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US" altLang="en-US" sz="2800" dirty="0"/>
                <a:t>HiLAT SFA</a:t>
              </a:r>
            </a:p>
          </p:txBody>
        </p:sp>
        <p:sp>
          <p:nvSpPr>
            <p:cNvPr id="7" name="TextBox 6"/>
            <p:cNvSpPr txBox="1"/>
            <p:nvPr/>
          </p:nvSpPr>
          <p:spPr>
            <a:xfrm>
              <a:off x="3444875" y="2038350"/>
              <a:ext cx="1957388" cy="3684588"/>
            </a:xfrm>
            <a:prstGeom prst="rect">
              <a:avLst/>
            </a:prstGeom>
            <a:noFill/>
            <a:ln>
              <a:noFill/>
            </a:ln>
          </p:spPr>
          <p:txBody>
            <a:bodyPr wrap="none">
              <a:spAutoFit/>
            </a:bodyPr>
            <a:lstStyle/>
            <a:p>
              <a:pPr eaLnBrk="1" fontAlgn="auto" hangingPunct="1">
                <a:spcBef>
                  <a:spcPts val="0"/>
                </a:spcBef>
                <a:spcAft>
                  <a:spcPts val="300"/>
                </a:spcAft>
                <a:defRPr/>
              </a:pPr>
              <a:r>
                <a:rPr lang="en-US" sz="1600" b="1" dirty="0">
                  <a:latin typeface="+mn-lt"/>
                </a:rPr>
                <a:t>LANL</a:t>
              </a:r>
            </a:p>
            <a:p>
              <a:pPr eaLnBrk="1" fontAlgn="auto" hangingPunct="1">
                <a:spcBef>
                  <a:spcPts val="0"/>
                </a:spcBef>
                <a:spcAft>
                  <a:spcPts val="300"/>
                </a:spcAft>
                <a:defRPr/>
              </a:pPr>
              <a:r>
                <a:rPr lang="en-US" sz="1200" b="1" dirty="0">
                  <a:solidFill>
                    <a:schemeClr val="accent3">
                      <a:lumMod val="75000"/>
                    </a:schemeClr>
                  </a:solidFill>
                  <a:latin typeface="+mn-lt"/>
                </a:rPr>
                <a:t>Wilbert Weijer (PI)</a:t>
              </a:r>
            </a:p>
            <a:p>
              <a:pPr eaLnBrk="1" fontAlgn="auto" hangingPunct="1">
                <a:spcBef>
                  <a:spcPts val="0"/>
                </a:spcBef>
                <a:spcAft>
                  <a:spcPts val="300"/>
                </a:spcAft>
                <a:defRPr sz="1400">
                  <a:solidFill>
                    <a:srgbClr val="1F497D"/>
                  </a:solidFill>
                </a:defRPr>
              </a:pPr>
              <a:r>
                <a:rPr lang="en-US" sz="1200" dirty="0">
                  <a:solidFill>
                    <a:schemeClr val="accent3">
                      <a:lumMod val="75000"/>
                    </a:schemeClr>
                  </a:solidFill>
                  <a:latin typeface="+mn-lt"/>
                </a:rPr>
                <a:t>Matthew Hecht</a:t>
              </a:r>
            </a:p>
            <a:p>
              <a:pPr eaLnBrk="1" fontAlgn="auto" hangingPunct="1">
                <a:spcBef>
                  <a:spcPts val="0"/>
                </a:spcBef>
                <a:spcAft>
                  <a:spcPts val="300"/>
                </a:spcAft>
                <a:defRPr sz="1400">
                  <a:solidFill>
                    <a:srgbClr val="1F497D"/>
                  </a:solidFill>
                </a:defRPr>
              </a:pPr>
              <a:r>
                <a:rPr lang="en-US" sz="1200" dirty="0">
                  <a:solidFill>
                    <a:schemeClr val="accent3">
                      <a:lumMod val="75000"/>
                    </a:schemeClr>
                  </a:solidFill>
                  <a:latin typeface="+mn-lt"/>
                </a:rPr>
                <a:t>Milena Veneziani</a:t>
              </a:r>
            </a:p>
            <a:p>
              <a:pPr eaLnBrk="1" fontAlgn="auto" hangingPunct="1">
                <a:spcBef>
                  <a:spcPts val="0"/>
                </a:spcBef>
                <a:spcAft>
                  <a:spcPts val="300"/>
                </a:spcAft>
                <a:defRPr sz="1400">
                  <a:solidFill>
                    <a:srgbClr val="1F497D"/>
                  </a:solidFill>
                </a:defRPr>
              </a:pPr>
              <a:r>
                <a:rPr lang="en-US" sz="1200" dirty="0">
                  <a:solidFill>
                    <a:schemeClr val="accent3">
                      <a:lumMod val="75000"/>
                    </a:schemeClr>
                  </a:solidFill>
                  <a:latin typeface="+mn-lt"/>
                </a:rPr>
                <a:t>Joseph Schoonover (PD)</a:t>
              </a:r>
            </a:p>
            <a:p>
              <a:pPr eaLnBrk="1" fontAlgn="auto" hangingPunct="1">
                <a:spcBef>
                  <a:spcPts val="0"/>
                </a:spcBef>
                <a:spcAft>
                  <a:spcPts val="300"/>
                </a:spcAft>
                <a:defRPr sz="1400">
                  <a:solidFill>
                    <a:srgbClr val="1F497D"/>
                  </a:solidFill>
                </a:defRPr>
              </a:pPr>
              <a:r>
                <a:rPr lang="en-US" sz="1200" dirty="0">
                  <a:solidFill>
                    <a:schemeClr val="accent3">
                      <a:lumMod val="75000"/>
                    </a:schemeClr>
                  </a:solidFill>
                  <a:latin typeface="+mn-lt"/>
                </a:rPr>
                <a:t>Jiaxu Zhang (PD)</a:t>
              </a:r>
            </a:p>
            <a:p>
              <a:pPr eaLnBrk="1" fontAlgn="auto" hangingPunct="1">
                <a:spcBef>
                  <a:spcPts val="0"/>
                </a:spcBef>
                <a:spcAft>
                  <a:spcPts val="300"/>
                </a:spcAft>
                <a:defRPr sz="1400">
                  <a:solidFill>
                    <a:srgbClr val="00B050"/>
                  </a:solidFill>
                </a:defRPr>
              </a:pPr>
              <a:r>
                <a:rPr lang="pt-BR" sz="1200" dirty="0">
                  <a:solidFill>
                    <a:srgbClr val="C00000"/>
                  </a:solidFill>
                  <a:latin typeface="+mn-lt"/>
                </a:rPr>
                <a:t>Elizabeth Hunke</a:t>
              </a:r>
            </a:p>
            <a:p>
              <a:pPr eaLnBrk="1" fontAlgn="auto" hangingPunct="1">
                <a:spcBef>
                  <a:spcPts val="0"/>
                </a:spcBef>
                <a:spcAft>
                  <a:spcPts val="300"/>
                </a:spcAft>
                <a:defRPr sz="1400">
                  <a:solidFill>
                    <a:srgbClr val="00B050"/>
                  </a:solidFill>
                </a:defRPr>
              </a:pPr>
              <a:r>
                <a:rPr lang="pt-BR" sz="1200" dirty="0">
                  <a:solidFill>
                    <a:srgbClr val="C00000"/>
                  </a:solidFill>
                  <a:latin typeface="+mn-lt"/>
                </a:rPr>
                <a:t>Jorge Urrego-Blanco (PD)</a:t>
              </a:r>
            </a:p>
            <a:p>
              <a:pPr eaLnBrk="1" fontAlgn="auto" hangingPunct="1">
                <a:spcBef>
                  <a:spcPts val="0"/>
                </a:spcBef>
                <a:spcAft>
                  <a:spcPts val="300"/>
                </a:spcAft>
                <a:defRPr sz="1400">
                  <a:solidFill>
                    <a:srgbClr val="FFC000"/>
                  </a:solidFill>
                </a:defRPr>
              </a:pPr>
              <a:r>
                <a:rPr lang="en-US" sz="1200" dirty="0">
                  <a:solidFill>
                    <a:schemeClr val="accent6"/>
                  </a:solidFill>
                  <a:latin typeface="+mn-lt"/>
                </a:rPr>
                <a:t>Scott Elliott</a:t>
              </a:r>
            </a:p>
            <a:p>
              <a:pPr eaLnBrk="1" fontAlgn="auto" hangingPunct="1">
                <a:spcBef>
                  <a:spcPts val="0"/>
                </a:spcBef>
                <a:spcAft>
                  <a:spcPts val="300"/>
                </a:spcAft>
                <a:defRPr sz="1400">
                  <a:solidFill>
                    <a:srgbClr val="FFC000"/>
                  </a:solidFill>
                </a:defRPr>
              </a:pPr>
              <a:r>
                <a:rPr lang="en-US" sz="1200" dirty="0">
                  <a:solidFill>
                    <a:schemeClr val="accent6"/>
                  </a:solidFill>
                  <a:latin typeface="+mn-lt"/>
                </a:rPr>
                <a:t>Nicole Jeffery</a:t>
              </a:r>
            </a:p>
            <a:p>
              <a:pPr eaLnBrk="1" fontAlgn="auto" hangingPunct="1">
                <a:spcBef>
                  <a:spcPts val="0"/>
                </a:spcBef>
                <a:spcAft>
                  <a:spcPts val="300"/>
                </a:spcAft>
                <a:defRPr sz="1400">
                  <a:solidFill>
                    <a:srgbClr val="FFC000"/>
                  </a:solidFill>
                </a:defRPr>
              </a:pPr>
              <a:r>
                <a:rPr lang="en-US" sz="1200" dirty="0">
                  <a:solidFill>
                    <a:schemeClr val="accent6"/>
                  </a:solidFill>
                  <a:latin typeface="+mn-lt"/>
                </a:rPr>
                <a:t>Shanlin Wang</a:t>
              </a:r>
            </a:p>
            <a:p>
              <a:pPr eaLnBrk="1" fontAlgn="auto" hangingPunct="1">
                <a:spcBef>
                  <a:spcPts val="0"/>
                </a:spcBef>
                <a:spcAft>
                  <a:spcPts val="300"/>
                </a:spcAft>
                <a:defRPr sz="1400">
                  <a:solidFill>
                    <a:srgbClr val="7030A0"/>
                  </a:solidFill>
                </a:defRPr>
              </a:pPr>
              <a:r>
                <a:rPr lang="en-US" sz="1200" dirty="0">
                  <a:solidFill>
                    <a:srgbClr val="0070C0"/>
                  </a:solidFill>
                  <a:latin typeface="+mn-lt"/>
                </a:rPr>
                <a:t>Jeremy Fyke</a:t>
              </a:r>
            </a:p>
            <a:p>
              <a:pPr eaLnBrk="1" fontAlgn="auto" hangingPunct="1">
                <a:spcBef>
                  <a:spcPts val="0"/>
                </a:spcBef>
                <a:spcAft>
                  <a:spcPts val="300"/>
                </a:spcAft>
                <a:defRPr sz="1400">
                  <a:solidFill>
                    <a:srgbClr val="00B0F0"/>
                  </a:solidFill>
                </a:defRPr>
              </a:pPr>
              <a:r>
                <a:rPr lang="en-US" sz="1200" dirty="0">
                  <a:solidFill>
                    <a:srgbClr val="7030A0"/>
                  </a:solidFill>
                  <a:latin typeface="+mn-lt"/>
                </a:rPr>
                <a:t>Nathan Urban</a:t>
              </a:r>
            </a:p>
            <a:p>
              <a:pPr eaLnBrk="1" fontAlgn="auto" hangingPunct="1">
                <a:spcBef>
                  <a:spcPts val="0"/>
                </a:spcBef>
                <a:spcAft>
                  <a:spcPts val="300"/>
                </a:spcAft>
                <a:defRPr sz="1400">
                  <a:solidFill>
                    <a:srgbClr val="00B0F0"/>
                  </a:solidFill>
                </a:defRPr>
              </a:pPr>
              <a:r>
                <a:rPr lang="en-US" sz="1200" dirty="0">
                  <a:solidFill>
                    <a:srgbClr val="7030A0"/>
                  </a:solidFill>
                  <a:latin typeface="+mn-lt"/>
                </a:rPr>
                <a:t>Darin Comeau (PD)</a:t>
              </a:r>
            </a:p>
            <a:p>
              <a:pPr eaLnBrk="1" fontAlgn="auto" hangingPunct="1">
                <a:spcBef>
                  <a:spcPts val="0"/>
                </a:spcBef>
                <a:spcAft>
                  <a:spcPts val="300"/>
                </a:spcAft>
                <a:defRPr sz="1400">
                  <a:solidFill>
                    <a:srgbClr val="984807"/>
                  </a:solidFill>
                </a:defRPr>
              </a:pPr>
              <a:r>
                <a:rPr lang="en-US" sz="1200" dirty="0">
                  <a:solidFill>
                    <a:schemeClr val="accent6">
                      <a:lumMod val="50000"/>
                    </a:schemeClr>
                  </a:solidFill>
                  <a:latin typeface="+mn-lt"/>
                </a:rPr>
                <a:t>Joel Rowland</a:t>
              </a:r>
            </a:p>
            <a:p>
              <a:pPr eaLnBrk="1" fontAlgn="auto" hangingPunct="1">
                <a:spcBef>
                  <a:spcPts val="0"/>
                </a:spcBef>
                <a:spcAft>
                  <a:spcPts val="300"/>
                </a:spcAft>
                <a:defRPr sz="1400">
                  <a:solidFill>
                    <a:srgbClr val="984807"/>
                  </a:solidFill>
                </a:defRPr>
              </a:pPr>
              <a:r>
                <a:rPr lang="en-US" sz="1200" dirty="0">
                  <a:solidFill>
                    <a:schemeClr val="accent6">
                      <a:lumMod val="50000"/>
                    </a:schemeClr>
                  </a:solidFill>
                  <a:latin typeface="+mn-lt"/>
                </a:rPr>
                <a:t>Anastasia Piliouras (PD)</a:t>
              </a:r>
            </a:p>
          </p:txBody>
        </p:sp>
        <p:sp>
          <p:nvSpPr>
            <p:cNvPr id="8" name="TextBox 7"/>
            <p:cNvSpPr txBox="1">
              <a:spLocks noChangeArrowheads="1"/>
            </p:cNvSpPr>
            <p:nvPr/>
          </p:nvSpPr>
          <p:spPr bwMode="auto">
            <a:xfrm>
              <a:off x="1209675" y="2051050"/>
              <a:ext cx="1494320" cy="1454244"/>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Aft>
                  <a:spcPts val="300"/>
                </a:spcAft>
              </a:pPr>
              <a:r>
                <a:rPr lang="en-US" altLang="en-US" sz="1600" b="1" dirty="0"/>
                <a:t>PNNL</a:t>
              </a:r>
            </a:p>
            <a:p>
              <a:pPr eaLnBrk="1" hangingPunct="1">
                <a:spcAft>
                  <a:spcPts val="300"/>
                </a:spcAft>
              </a:pPr>
              <a:r>
                <a:rPr lang="en-US" altLang="en-US" sz="1200" b="1" dirty="0">
                  <a:solidFill>
                    <a:srgbClr val="FF0000"/>
                  </a:solidFill>
                </a:rPr>
                <a:t>Phil Rasch (co-PI)</a:t>
              </a:r>
            </a:p>
            <a:p>
              <a:pPr eaLnBrk="1" hangingPunct="1">
                <a:spcAft>
                  <a:spcPts val="300"/>
                </a:spcAft>
              </a:pPr>
              <a:r>
                <a:rPr lang="en-US" altLang="en-US" sz="1200" dirty="0">
                  <a:solidFill>
                    <a:srgbClr val="FF0000"/>
                  </a:solidFill>
                </a:rPr>
                <a:t>Susannah Burrows</a:t>
              </a:r>
            </a:p>
            <a:p>
              <a:pPr eaLnBrk="1" hangingPunct="1">
                <a:spcAft>
                  <a:spcPts val="300"/>
                </a:spcAft>
              </a:pPr>
              <a:r>
                <a:rPr lang="en-US" altLang="en-US" sz="1200" dirty="0">
                  <a:solidFill>
                    <a:srgbClr val="FF0000"/>
                  </a:solidFill>
                </a:rPr>
                <a:t>Hailong Wang</a:t>
              </a:r>
            </a:p>
            <a:p>
              <a:pPr eaLnBrk="1" hangingPunct="1">
                <a:spcAft>
                  <a:spcPts val="300"/>
                </a:spcAft>
              </a:pPr>
              <a:r>
                <a:rPr lang="en-US" altLang="en-US" sz="1200" dirty="0">
                  <a:solidFill>
                    <a:srgbClr val="FF0000"/>
                  </a:solidFill>
                </a:rPr>
                <a:t>Ben Kravitz</a:t>
              </a:r>
            </a:p>
            <a:p>
              <a:pPr eaLnBrk="1" hangingPunct="1">
                <a:spcAft>
                  <a:spcPts val="300"/>
                </a:spcAft>
              </a:pPr>
              <a:r>
                <a:rPr lang="en-US" altLang="en-US" sz="1200" dirty="0" err="1" smtClean="0">
                  <a:solidFill>
                    <a:srgbClr val="FF0000"/>
                  </a:solidFill>
                </a:rPr>
                <a:t>Hansi</a:t>
              </a:r>
              <a:r>
                <a:rPr lang="en-US" altLang="en-US" sz="1200" dirty="0" smtClean="0">
                  <a:solidFill>
                    <a:srgbClr val="FF0000"/>
                  </a:solidFill>
                </a:rPr>
                <a:t> Singh** </a:t>
              </a:r>
              <a:r>
                <a:rPr lang="en-US" altLang="en-US" sz="1200" dirty="0">
                  <a:solidFill>
                    <a:srgbClr val="FF0000"/>
                  </a:solidFill>
                </a:rPr>
                <a:t>(PD)</a:t>
              </a:r>
            </a:p>
          </p:txBody>
        </p:sp>
        <p:sp>
          <p:nvSpPr>
            <p:cNvPr id="9" name="TextBox 8"/>
            <p:cNvSpPr txBox="1"/>
            <p:nvPr/>
          </p:nvSpPr>
          <p:spPr>
            <a:xfrm>
              <a:off x="5548313" y="2039938"/>
              <a:ext cx="2528887" cy="1008062"/>
            </a:xfrm>
            <a:prstGeom prst="rect">
              <a:avLst/>
            </a:prstGeom>
            <a:noFill/>
          </p:spPr>
          <p:txBody>
            <a:bodyPr>
              <a:spAutoFit/>
            </a:bodyPr>
            <a:lstStyle/>
            <a:p>
              <a:pPr eaLnBrk="1" fontAlgn="auto" hangingPunct="1">
                <a:spcBef>
                  <a:spcPts val="0"/>
                </a:spcBef>
                <a:spcAft>
                  <a:spcPts val="300"/>
                </a:spcAft>
                <a:defRPr/>
              </a:pPr>
              <a:r>
                <a:rPr lang="en-US" sz="1600" b="1" dirty="0">
                  <a:latin typeface="+mn-lt"/>
                </a:rPr>
                <a:t>Funded Collaborators</a:t>
              </a:r>
            </a:p>
            <a:p>
              <a:pPr eaLnBrk="1" fontAlgn="auto" hangingPunct="1">
                <a:spcBef>
                  <a:spcPts val="0"/>
                </a:spcBef>
                <a:spcAft>
                  <a:spcPts val="300"/>
                </a:spcAft>
                <a:defRPr sz="1400">
                  <a:solidFill>
                    <a:srgbClr val="C00000"/>
                  </a:solidFill>
                </a:defRPr>
              </a:pPr>
              <a:r>
                <a:rPr lang="en-US" sz="1200" dirty="0" err="1">
                  <a:solidFill>
                    <a:schemeClr val="accent3">
                      <a:lumMod val="75000"/>
                    </a:schemeClr>
                  </a:solidFill>
                  <a:latin typeface="+mn-lt"/>
                </a:rPr>
                <a:t>Gokhan</a:t>
              </a:r>
              <a:r>
                <a:rPr lang="en-US" sz="1200" dirty="0">
                  <a:solidFill>
                    <a:schemeClr val="accent3">
                      <a:lumMod val="75000"/>
                    </a:schemeClr>
                  </a:solidFill>
                  <a:latin typeface="+mn-lt"/>
                </a:rPr>
                <a:t> </a:t>
              </a:r>
              <a:r>
                <a:rPr lang="en-US" sz="1200" dirty="0" err="1">
                  <a:solidFill>
                    <a:schemeClr val="accent3">
                      <a:lumMod val="75000"/>
                    </a:schemeClr>
                  </a:solidFill>
                  <a:latin typeface="+mn-lt"/>
                </a:rPr>
                <a:t>Danabasoglu</a:t>
              </a:r>
              <a:r>
                <a:rPr lang="en-US" sz="1200" dirty="0">
                  <a:solidFill>
                    <a:schemeClr val="accent3">
                      <a:lumMod val="75000"/>
                    </a:schemeClr>
                  </a:solidFill>
                  <a:latin typeface="+mn-lt"/>
                </a:rPr>
                <a:t> (NCAR)</a:t>
              </a:r>
            </a:p>
            <a:p>
              <a:pPr eaLnBrk="1" fontAlgn="auto" hangingPunct="1">
                <a:spcBef>
                  <a:spcPts val="0"/>
                </a:spcBef>
                <a:spcAft>
                  <a:spcPts val="300"/>
                </a:spcAft>
                <a:defRPr sz="1400">
                  <a:solidFill>
                    <a:srgbClr val="C00000"/>
                  </a:solidFill>
                </a:defRPr>
              </a:pPr>
              <a:r>
                <a:rPr lang="en-US" sz="1200" dirty="0">
                  <a:solidFill>
                    <a:schemeClr val="accent3">
                      <a:lumMod val="75000"/>
                    </a:schemeClr>
                  </a:solidFill>
                  <a:latin typeface="+mn-lt"/>
                </a:rPr>
                <a:t>Who Kim (NCAR)</a:t>
              </a:r>
            </a:p>
            <a:p>
              <a:pPr eaLnBrk="1" fontAlgn="auto" hangingPunct="1">
                <a:spcBef>
                  <a:spcPts val="0"/>
                </a:spcBef>
                <a:spcAft>
                  <a:spcPts val="300"/>
                </a:spcAft>
                <a:defRPr sz="1400">
                  <a:solidFill>
                    <a:srgbClr val="C00000"/>
                  </a:solidFill>
                </a:defRPr>
              </a:pPr>
              <a:r>
                <a:rPr lang="en-US" sz="1200" dirty="0">
                  <a:solidFill>
                    <a:schemeClr val="accent6"/>
                  </a:solidFill>
                  <a:latin typeface="+mn-lt"/>
                </a:rPr>
                <a:t>Georgina Gibson (UAF)</a:t>
              </a:r>
            </a:p>
          </p:txBody>
        </p:sp>
        <p:sp>
          <p:nvSpPr>
            <p:cNvPr id="10" name="TextBox 9"/>
            <p:cNvSpPr txBox="1"/>
            <p:nvPr/>
          </p:nvSpPr>
          <p:spPr>
            <a:xfrm>
              <a:off x="1143000" y="3814763"/>
              <a:ext cx="1965325" cy="1900237"/>
            </a:xfrm>
            <a:prstGeom prst="rect">
              <a:avLst/>
            </a:prstGeom>
            <a:noFill/>
            <a:ln w="19050">
              <a:solidFill>
                <a:schemeClr val="accent1"/>
              </a:solidFill>
            </a:ln>
          </p:spPr>
          <p:txBody>
            <a:bodyPr>
              <a:spAutoFit/>
            </a:bodyPr>
            <a:lstStyle/>
            <a:p>
              <a:pPr eaLnBrk="1" fontAlgn="auto" hangingPunct="1">
                <a:spcBef>
                  <a:spcPts val="0"/>
                </a:spcBef>
                <a:spcAft>
                  <a:spcPts val="300"/>
                </a:spcAft>
                <a:defRPr/>
              </a:pPr>
              <a:r>
                <a:rPr lang="en-US" sz="1600" dirty="0">
                  <a:latin typeface="+mn-lt"/>
                </a:rPr>
                <a:t>Capabilities</a:t>
              </a:r>
            </a:p>
            <a:p>
              <a:pPr eaLnBrk="1" fontAlgn="auto" hangingPunct="1">
                <a:spcBef>
                  <a:spcPts val="0"/>
                </a:spcBef>
                <a:spcAft>
                  <a:spcPts val="300"/>
                </a:spcAft>
                <a:defRPr/>
              </a:pPr>
              <a:r>
                <a:rPr lang="en-US" sz="1200" dirty="0">
                  <a:solidFill>
                    <a:srgbClr val="FF0000"/>
                  </a:solidFill>
                  <a:latin typeface="+mn-lt"/>
                </a:rPr>
                <a:t>Atmosphere</a:t>
              </a:r>
            </a:p>
            <a:p>
              <a:pPr eaLnBrk="1" fontAlgn="auto" hangingPunct="1">
                <a:spcBef>
                  <a:spcPts val="0"/>
                </a:spcBef>
                <a:spcAft>
                  <a:spcPts val="300"/>
                </a:spcAft>
                <a:defRPr/>
              </a:pPr>
              <a:r>
                <a:rPr lang="en-US" sz="1200" dirty="0">
                  <a:solidFill>
                    <a:schemeClr val="accent3">
                      <a:lumMod val="75000"/>
                    </a:schemeClr>
                  </a:solidFill>
                  <a:latin typeface="+mn-lt"/>
                </a:rPr>
                <a:t>Ocean</a:t>
              </a:r>
            </a:p>
            <a:p>
              <a:pPr eaLnBrk="1" fontAlgn="auto" hangingPunct="1">
                <a:spcBef>
                  <a:spcPts val="0"/>
                </a:spcBef>
                <a:spcAft>
                  <a:spcPts val="300"/>
                </a:spcAft>
                <a:defRPr/>
              </a:pPr>
              <a:r>
                <a:rPr lang="en-US" sz="1200" dirty="0">
                  <a:solidFill>
                    <a:srgbClr val="C00000"/>
                  </a:solidFill>
                  <a:latin typeface="+mn-lt"/>
                </a:rPr>
                <a:t>Sea Ice</a:t>
              </a:r>
            </a:p>
            <a:p>
              <a:pPr eaLnBrk="1" fontAlgn="auto" hangingPunct="1">
                <a:spcBef>
                  <a:spcPts val="0"/>
                </a:spcBef>
                <a:spcAft>
                  <a:spcPts val="300"/>
                </a:spcAft>
                <a:defRPr/>
              </a:pPr>
              <a:r>
                <a:rPr lang="en-US" sz="1200" dirty="0">
                  <a:solidFill>
                    <a:schemeClr val="accent6"/>
                  </a:solidFill>
                  <a:latin typeface="+mn-lt"/>
                </a:rPr>
                <a:t>Marine Biogeochemistry</a:t>
              </a:r>
            </a:p>
            <a:p>
              <a:pPr eaLnBrk="1" fontAlgn="auto" hangingPunct="1">
                <a:spcBef>
                  <a:spcPts val="0"/>
                </a:spcBef>
                <a:spcAft>
                  <a:spcPts val="300"/>
                </a:spcAft>
                <a:defRPr/>
              </a:pPr>
              <a:r>
                <a:rPr lang="en-US" sz="1200" dirty="0">
                  <a:solidFill>
                    <a:srgbClr val="0070C0"/>
                  </a:solidFill>
                  <a:latin typeface="+mn-lt"/>
                </a:rPr>
                <a:t>Land Ice</a:t>
              </a:r>
            </a:p>
            <a:p>
              <a:pPr eaLnBrk="1" fontAlgn="auto" hangingPunct="1">
                <a:spcBef>
                  <a:spcPts val="0"/>
                </a:spcBef>
                <a:spcAft>
                  <a:spcPts val="300"/>
                </a:spcAft>
                <a:defRPr/>
              </a:pPr>
              <a:r>
                <a:rPr lang="en-US" sz="1200" dirty="0">
                  <a:solidFill>
                    <a:srgbClr val="7030A0"/>
                  </a:solidFill>
                  <a:latin typeface="+mn-lt"/>
                </a:rPr>
                <a:t>UQ</a:t>
              </a:r>
            </a:p>
            <a:p>
              <a:pPr eaLnBrk="1" fontAlgn="auto" hangingPunct="1">
                <a:spcBef>
                  <a:spcPts val="0"/>
                </a:spcBef>
                <a:spcAft>
                  <a:spcPts val="300"/>
                </a:spcAft>
                <a:defRPr/>
              </a:pPr>
              <a:r>
                <a:rPr lang="en-US" sz="1200" dirty="0">
                  <a:solidFill>
                    <a:schemeClr val="accent6">
                      <a:lumMod val="50000"/>
                    </a:schemeClr>
                  </a:solidFill>
                  <a:latin typeface="+mn-lt"/>
                </a:rPr>
                <a:t>Terrestrial Hydrology</a:t>
              </a:r>
            </a:p>
          </p:txBody>
        </p:sp>
        <p:sp>
          <p:nvSpPr>
            <p:cNvPr id="11" name="TextBox 10"/>
            <p:cNvSpPr txBox="1"/>
            <p:nvPr/>
          </p:nvSpPr>
          <p:spPr>
            <a:xfrm>
              <a:off x="5535613" y="3171825"/>
              <a:ext cx="2528887" cy="2569934"/>
            </a:xfrm>
            <a:prstGeom prst="rect">
              <a:avLst/>
            </a:prstGeom>
            <a:noFill/>
          </p:spPr>
          <p:txBody>
            <a:bodyPr>
              <a:spAutoFit/>
            </a:bodyPr>
            <a:lstStyle/>
            <a:p>
              <a:pPr eaLnBrk="1" fontAlgn="auto" hangingPunct="1">
                <a:spcBef>
                  <a:spcPts val="0"/>
                </a:spcBef>
                <a:spcAft>
                  <a:spcPts val="300"/>
                </a:spcAft>
                <a:defRPr/>
              </a:pPr>
              <a:r>
                <a:rPr lang="en-US" sz="1600" b="1" dirty="0">
                  <a:latin typeface="+mn-lt"/>
                </a:rPr>
                <a:t>Unfunded Collaborators</a:t>
              </a:r>
            </a:p>
            <a:p>
              <a:pPr eaLnBrk="1" fontAlgn="auto" hangingPunct="1">
                <a:spcBef>
                  <a:spcPts val="0"/>
                </a:spcBef>
                <a:spcAft>
                  <a:spcPts val="300"/>
                </a:spcAft>
                <a:defRPr sz="1400">
                  <a:solidFill>
                    <a:srgbClr val="C00000"/>
                  </a:solidFill>
                </a:defRPr>
              </a:pPr>
              <a:r>
                <a:rPr lang="en-US" sz="1200" dirty="0">
                  <a:solidFill>
                    <a:schemeClr val="accent3">
                      <a:lumMod val="75000"/>
                    </a:schemeClr>
                  </a:solidFill>
                  <a:latin typeface="+mn-lt"/>
                </a:rPr>
                <a:t>Wei Cheng (UW)</a:t>
              </a:r>
            </a:p>
            <a:p>
              <a:pPr eaLnBrk="1" fontAlgn="auto" hangingPunct="1">
                <a:spcBef>
                  <a:spcPts val="0"/>
                </a:spcBef>
                <a:spcAft>
                  <a:spcPts val="300"/>
                </a:spcAft>
                <a:defRPr sz="1400">
                  <a:solidFill>
                    <a:srgbClr val="C00000"/>
                  </a:solidFill>
                </a:defRPr>
              </a:pPr>
              <a:r>
                <a:rPr lang="en-US" sz="1200" dirty="0">
                  <a:solidFill>
                    <a:srgbClr val="0070C0"/>
                  </a:solidFill>
                  <a:latin typeface="+mn-lt"/>
                </a:rPr>
                <a:t>Bill Lipscomb (NCAR</a:t>
              </a:r>
              <a:r>
                <a:rPr lang="en-US" sz="1200" dirty="0" smtClean="0">
                  <a:solidFill>
                    <a:srgbClr val="0070C0"/>
                  </a:solidFill>
                  <a:latin typeface="+mn-lt"/>
                </a:rPr>
                <a:t>)</a:t>
              </a:r>
            </a:p>
            <a:p>
              <a:pPr>
                <a:spcAft>
                  <a:spcPts val="300"/>
                </a:spcAft>
                <a:defRPr sz="1400">
                  <a:solidFill>
                    <a:srgbClr val="C00000"/>
                  </a:solidFill>
                </a:defRPr>
              </a:pPr>
              <a:r>
                <a:rPr lang="en-US" altLang="en-US" sz="1200" dirty="0" err="1">
                  <a:solidFill>
                    <a:srgbClr val="FF0000"/>
                  </a:solidFill>
                </a:rPr>
                <a:t>Catrin</a:t>
              </a:r>
              <a:r>
                <a:rPr lang="en-US" altLang="en-US" sz="1200" dirty="0">
                  <a:solidFill>
                    <a:srgbClr val="FF0000"/>
                  </a:solidFill>
                </a:rPr>
                <a:t> </a:t>
              </a:r>
              <a:r>
                <a:rPr lang="en-US" altLang="en-US" sz="1200" dirty="0" smtClean="0">
                  <a:solidFill>
                    <a:srgbClr val="FF0000"/>
                  </a:solidFill>
                </a:rPr>
                <a:t>Mills* </a:t>
              </a:r>
              <a:r>
                <a:rPr lang="en-US" altLang="en-US" sz="1200" dirty="0">
                  <a:solidFill>
                    <a:srgbClr val="FF0000"/>
                  </a:solidFill>
                </a:rPr>
                <a:t>(PD)</a:t>
              </a:r>
            </a:p>
            <a:p>
              <a:pPr eaLnBrk="1" fontAlgn="auto" hangingPunct="1">
                <a:spcBef>
                  <a:spcPts val="0"/>
                </a:spcBef>
                <a:spcAft>
                  <a:spcPts val="300"/>
                </a:spcAft>
                <a:defRPr sz="1400">
                  <a:solidFill>
                    <a:srgbClr val="C00000"/>
                  </a:solidFill>
                </a:defRPr>
              </a:pPr>
              <a:r>
                <a:rPr lang="en-US" sz="1200" dirty="0" err="1" smtClean="0">
                  <a:solidFill>
                    <a:srgbClr val="FF0000"/>
                  </a:solidFill>
                </a:rPr>
                <a:t>Jinho</a:t>
              </a:r>
              <a:r>
                <a:rPr lang="en-US" sz="1200" dirty="0" smtClean="0">
                  <a:solidFill>
                    <a:srgbClr val="FF0000"/>
                  </a:solidFill>
                </a:rPr>
                <a:t> Yoon* (GIST</a:t>
              </a:r>
              <a:r>
                <a:rPr lang="en-US" sz="1200" dirty="0" smtClean="0">
                  <a:solidFill>
                    <a:srgbClr val="FF0000"/>
                  </a:solidFill>
                </a:rPr>
                <a:t>)</a:t>
              </a:r>
            </a:p>
            <a:p>
              <a:pPr eaLnBrk="1" fontAlgn="auto" hangingPunct="1">
                <a:spcBef>
                  <a:spcPts val="0"/>
                </a:spcBef>
                <a:spcAft>
                  <a:spcPts val="300"/>
                </a:spcAft>
                <a:defRPr sz="1400">
                  <a:solidFill>
                    <a:srgbClr val="C00000"/>
                  </a:solidFill>
                </a:defRPr>
              </a:pPr>
              <a:r>
                <a:rPr lang="en-US" sz="1200" dirty="0" smtClean="0">
                  <a:solidFill>
                    <a:srgbClr val="FF0000"/>
                  </a:solidFill>
                </a:rPr>
                <a:t>C. </a:t>
              </a:r>
              <a:r>
                <a:rPr lang="en-US" sz="1200" dirty="0" err="1" smtClean="0">
                  <a:solidFill>
                    <a:srgbClr val="FF0000"/>
                  </a:solidFill>
                </a:rPr>
                <a:t>Zender</a:t>
              </a:r>
              <a:r>
                <a:rPr lang="en-US" sz="1200" dirty="0" smtClean="0">
                  <a:solidFill>
                    <a:srgbClr val="FF0000"/>
                  </a:solidFill>
                </a:rPr>
                <a:t> (UCI)</a:t>
              </a:r>
            </a:p>
            <a:p>
              <a:pPr eaLnBrk="1" fontAlgn="auto" hangingPunct="1">
                <a:spcBef>
                  <a:spcPts val="0"/>
                </a:spcBef>
                <a:spcAft>
                  <a:spcPts val="300"/>
                </a:spcAft>
                <a:defRPr sz="1400">
                  <a:solidFill>
                    <a:srgbClr val="C00000"/>
                  </a:solidFill>
                </a:defRPr>
              </a:pPr>
              <a:r>
                <a:rPr lang="en-US" sz="1200" dirty="0" smtClean="0">
                  <a:solidFill>
                    <a:srgbClr val="FF0000"/>
                  </a:solidFill>
                </a:rPr>
                <a:t>S. Smith (PNNL, NASA)</a:t>
              </a:r>
              <a:endParaRPr lang="en-US" sz="1200" dirty="0" smtClean="0">
                <a:solidFill>
                  <a:srgbClr val="FF0000"/>
                </a:solidFill>
              </a:endParaRPr>
            </a:p>
            <a:p>
              <a:pPr eaLnBrk="1" fontAlgn="auto" hangingPunct="1">
                <a:spcBef>
                  <a:spcPts val="0"/>
                </a:spcBef>
                <a:spcAft>
                  <a:spcPts val="300"/>
                </a:spcAft>
                <a:defRPr sz="1400">
                  <a:solidFill>
                    <a:srgbClr val="C00000"/>
                  </a:solidFill>
                </a:defRPr>
              </a:pPr>
              <a:endParaRPr lang="en-US" sz="1200" dirty="0">
                <a:solidFill>
                  <a:srgbClr val="FF0000"/>
                </a:solidFill>
              </a:endParaRPr>
            </a:p>
            <a:p>
              <a:pPr eaLnBrk="1" fontAlgn="auto" hangingPunct="1">
                <a:spcBef>
                  <a:spcPts val="0"/>
                </a:spcBef>
                <a:spcAft>
                  <a:spcPts val="300"/>
                </a:spcAft>
                <a:defRPr sz="1400">
                  <a:solidFill>
                    <a:srgbClr val="C00000"/>
                  </a:solidFill>
                </a:defRPr>
              </a:pPr>
              <a:r>
                <a:rPr lang="en-US" sz="1200" dirty="0" smtClean="0">
                  <a:solidFill>
                    <a:srgbClr val="FF0000"/>
                  </a:solidFill>
                </a:rPr>
                <a:t>*formerly at PNNL</a:t>
              </a:r>
            </a:p>
            <a:p>
              <a:pPr eaLnBrk="1" fontAlgn="auto" hangingPunct="1">
                <a:spcBef>
                  <a:spcPts val="0"/>
                </a:spcBef>
                <a:spcAft>
                  <a:spcPts val="300"/>
                </a:spcAft>
                <a:defRPr sz="1400">
                  <a:solidFill>
                    <a:srgbClr val="C00000"/>
                  </a:solidFill>
                </a:defRPr>
              </a:pPr>
              <a:r>
                <a:rPr lang="en-US" sz="1200" dirty="0" smtClean="0">
                  <a:solidFill>
                    <a:srgbClr val="FF0000"/>
                  </a:solidFill>
                </a:rPr>
                <a:t>*supported as a PNNL Pauling</a:t>
              </a:r>
            </a:p>
            <a:p>
              <a:pPr eaLnBrk="1" fontAlgn="auto" hangingPunct="1">
                <a:spcBef>
                  <a:spcPts val="0"/>
                </a:spcBef>
                <a:spcAft>
                  <a:spcPts val="300"/>
                </a:spcAft>
                <a:defRPr sz="1400">
                  <a:solidFill>
                    <a:srgbClr val="C00000"/>
                  </a:solidFill>
                </a:defRPr>
              </a:pPr>
              <a:r>
                <a:rPr lang="en-US" sz="1200" dirty="0" smtClean="0">
                  <a:solidFill>
                    <a:srgbClr val="FF0000"/>
                  </a:solidFill>
                </a:rPr>
                <a:t>  Fellow</a:t>
              </a:r>
              <a:endParaRPr lang="en-US" sz="1200" dirty="0">
                <a:solidFill>
                  <a:srgbClr val="FF0000"/>
                </a:solidFill>
              </a:endParaRPr>
            </a:p>
          </p:txBody>
        </p:sp>
      </p:grpSp>
    </p:spTree>
    <p:extLst>
      <p:ext uri="{BB962C8B-B14F-4D97-AF65-F5344CB8AC3E}">
        <p14:creationId xmlns:p14="http://schemas.microsoft.com/office/powerpoint/2010/main" val="1226682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en-US" b="0" dirty="0" smtClean="0"/>
              <a:t>RGCM High Latitude Science Themes (Grand Challenges)</a:t>
            </a:r>
            <a:endParaRPr lang="en-US" b="0" dirty="0"/>
          </a:p>
        </p:txBody>
      </p:sp>
      <p:sp>
        <p:nvSpPr>
          <p:cNvPr id="3" name="Content Placeholder 2"/>
          <p:cNvSpPr>
            <a:spLocks noGrp="1"/>
          </p:cNvSpPr>
          <p:nvPr>
            <p:ph idx="1"/>
          </p:nvPr>
        </p:nvSpPr>
        <p:spPr>
          <a:xfrm>
            <a:off x="457200" y="1295400"/>
            <a:ext cx="8458200" cy="5773270"/>
          </a:xfrm>
        </p:spPr>
        <p:txBody>
          <a:bodyPr>
            <a:normAutofit lnSpcReduction="10000"/>
          </a:bodyPr>
          <a:lstStyle/>
          <a:p>
            <a:r>
              <a:rPr lang="en-US" dirty="0"/>
              <a:t>R</a:t>
            </a:r>
            <a:r>
              <a:rPr lang="en-US" dirty="0" smtClean="0"/>
              <a:t>oles of regional processes and feedbacks on the high-latitude Earth System (variability and trends)</a:t>
            </a:r>
          </a:p>
          <a:p>
            <a:pPr lvl="1"/>
            <a:r>
              <a:rPr lang="en-US" dirty="0">
                <a:solidFill>
                  <a:schemeClr val="bg1">
                    <a:lumMod val="50000"/>
                  </a:schemeClr>
                </a:solidFill>
              </a:rPr>
              <a:t>interactions </a:t>
            </a:r>
            <a:r>
              <a:rPr lang="en-US" dirty="0" smtClean="0">
                <a:solidFill>
                  <a:schemeClr val="bg1">
                    <a:lumMod val="50000"/>
                  </a:schemeClr>
                </a:solidFill>
              </a:rPr>
              <a:t>btw </a:t>
            </a:r>
            <a:r>
              <a:rPr lang="en-US" dirty="0">
                <a:solidFill>
                  <a:schemeClr val="bg1">
                    <a:lumMod val="50000"/>
                  </a:schemeClr>
                </a:solidFill>
              </a:rPr>
              <a:t>cryosphere, ocean, land and atmosphere </a:t>
            </a:r>
            <a:endParaRPr lang="en-US" dirty="0" smtClean="0">
              <a:solidFill>
                <a:schemeClr val="bg1">
                  <a:lumMod val="50000"/>
                </a:schemeClr>
              </a:solidFill>
            </a:endParaRPr>
          </a:p>
          <a:p>
            <a:pPr lvl="1"/>
            <a:r>
              <a:rPr lang="en-US" dirty="0" smtClean="0">
                <a:solidFill>
                  <a:schemeClr val="bg1">
                    <a:lumMod val="50000"/>
                  </a:schemeClr>
                </a:solidFill>
              </a:rPr>
              <a:t>Terrestrial and Marine Ecosystems</a:t>
            </a:r>
          </a:p>
          <a:p>
            <a:pPr lvl="1"/>
            <a:r>
              <a:rPr lang="en-US" dirty="0" smtClean="0">
                <a:solidFill>
                  <a:schemeClr val="bg1">
                    <a:lumMod val="50000"/>
                  </a:schemeClr>
                </a:solidFill>
              </a:rPr>
              <a:t>Component responses to environmental change</a:t>
            </a:r>
          </a:p>
          <a:p>
            <a:r>
              <a:rPr lang="en-US" dirty="0" smtClean="0"/>
              <a:t>Coupling between Low and High Latitudes</a:t>
            </a:r>
            <a:endParaRPr lang="en-US" dirty="0"/>
          </a:p>
          <a:p>
            <a:pPr lvl="1"/>
            <a:r>
              <a:rPr lang="en-US" dirty="0" smtClean="0">
                <a:solidFill>
                  <a:schemeClr val="bg1">
                    <a:lumMod val="50000"/>
                  </a:schemeClr>
                </a:solidFill>
              </a:rPr>
              <a:t>High latitude changes impact mid-latitude weather</a:t>
            </a:r>
          </a:p>
          <a:p>
            <a:pPr lvl="1"/>
            <a:r>
              <a:rPr lang="en-US" dirty="0" smtClean="0">
                <a:solidFill>
                  <a:schemeClr val="bg1">
                    <a:lumMod val="50000"/>
                  </a:schemeClr>
                </a:solidFill>
              </a:rPr>
              <a:t>MOC impacts on the Earth system (e.g. shifts in ITCZ)</a:t>
            </a:r>
          </a:p>
          <a:p>
            <a:pPr lvl="1"/>
            <a:r>
              <a:rPr lang="en-US" dirty="0" smtClean="0">
                <a:solidFill>
                  <a:schemeClr val="bg1">
                    <a:lumMod val="50000"/>
                  </a:schemeClr>
                </a:solidFill>
              </a:rPr>
              <a:t>Mid / Low </a:t>
            </a:r>
            <a:r>
              <a:rPr lang="en-US" dirty="0">
                <a:solidFill>
                  <a:schemeClr val="bg1">
                    <a:lumMod val="50000"/>
                  </a:schemeClr>
                </a:solidFill>
              </a:rPr>
              <a:t>l</a:t>
            </a:r>
            <a:r>
              <a:rPr lang="en-US" dirty="0" smtClean="0">
                <a:solidFill>
                  <a:schemeClr val="bg1">
                    <a:lumMod val="50000"/>
                  </a:schemeClr>
                </a:solidFill>
              </a:rPr>
              <a:t>atitude </a:t>
            </a:r>
            <a:r>
              <a:rPr lang="en-US" dirty="0">
                <a:solidFill>
                  <a:schemeClr val="bg1">
                    <a:lumMod val="50000"/>
                  </a:schemeClr>
                </a:solidFill>
              </a:rPr>
              <a:t>t</a:t>
            </a:r>
            <a:r>
              <a:rPr lang="en-US" dirty="0" smtClean="0">
                <a:solidFill>
                  <a:schemeClr val="bg1">
                    <a:lumMod val="50000"/>
                  </a:schemeClr>
                </a:solidFill>
              </a:rPr>
              <a:t>ransports influencing High Latitudes</a:t>
            </a:r>
          </a:p>
          <a:p>
            <a:r>
              <a:rPr lang="en-US" dirty="0" smtClean="0"/>
              <a:t>How do interactions between Land-Ice, Ocean, and </a:t>
            </a:r>
            <a:r>
              <a:rPr lang="en-US" dirty="0" err="1" smtClean="0"/>
              <a:t>Atm</a:t>
            </a:r>
            <a:r>
              <a:rPr lang="en-US" dirty="0" smtClean="0"/>
              <a:t> affect SLR?	</a:t>
            </a:r>
          </a:p>
          <a:p>
            <a:r>
              <a:rPr lang="en-US" dirty="0" smtClean="0"/>
              <a:t>How does high latitude environment change </a:t>
            </a:r>
            <a:r>
              <a:rPr lang="en-US" smtClean="0"/>
              <a:t>affect </a:t>
            </a:r>
            <a:r>
              <a:rPr lang="en-US" smtClean="0"/>
              <a:t>Carbon </a:t>
            </a:r>
            <a:r>
              <a:rPr lang="en-US" smtClean="0"/>
              <a:t>and </a:t>
            </a:r>
            <a:r>
              <a:rPr lang="en-US" smtClean="0"/>
              <a:t>Methane budgets in the ES?</a:t>
            </a:r>
            <a:endParaRPr lang="en-US" dirty="0"/>
          </a:p>
        </p:txBody>
      </p:sp>
    </p:spTree>
    <p:extLst>
      <p:ext uri="{BB962C8B-B14F-4D97-AF65-F5344CB8AC3E}">
        <p14:creationId xmlns:p14="http://schemas.microsoft.com/office/powerpoint/2010/main" val="231479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639762"/>
          </a:xfrm>
        </p:spPr>
        <p:txBody>
          <a:bodyPr/>
          <a:lstStyle/>
          <a:p>
            <a:r>
              <a:rPr lang="en-US" sz="2800" b="0" dirty="0" smtClean="0"/>
              <a:t>Themes for next phase of </a:t>
            </a:r>
            <a:r>
              <a:rPr lang="en-US" sz="2800" b="0" dirty="0" err="1" smtClean="0"/>
              <a:t>HiLAT</a:t>
            </a:r>
            <a:r>
              <a:rPr lang="en-US" sz="2800" b="0" dirty="0" smtClean="0"/>
              <a:t> (physics emphasis)</a:t>
            </a:r>
            <a:endParaRPr lang="en-US" sz="2800" b="0" dirty="0"/>
          </a:p>
        </p:txBody>
      </p:sp>
      <p:sp>
        <p:nvSpPr>
          <p:cNvPr id="3" name="Content Placeholder 2"/>
          <p:cNvSpPr>
            <a:spLocks noGrp="1"/>
          </p:cNvSpPr>
          <p:nvPr>
            <p:ph idx="1"/>
          </p:nvPr>
        </p:nvSpPr>
        <p:spPr>
          <a:xfrm>
            <a:off x="457200" y="914400"/>
            <a:ext cx="8229600" cy="5257800"/>
          </a:xfrm>
        </p:spPr>
        <p:txBody>
          <a:bodyPr>
            <a:normAutofit/>
          </a:bodyPr>
          <a:lstStyle/>
          <a:p>
            <a:r>
              <a:rPr lang="en-US" sz="2000" dirty="0" smtClean="0"/>
              <a:t>What are the mechanisms responsible for thermodynamic and water changes in high latitude? What are connections with Arctic Sea Ice change? What are the consequences to the rest of the planet?</a:t>
            </a:r>
          </a:p>
        </p:txBody>
      </p:sp>
      <p:sp>
        <p:nvSpPr>
          <p:cNvPr id="4" name="Text Box 6"/>
          <p:cNvSpPr txBox="1">
            <a:spLocks noChangeArrowheads="1"/>
          </p:cNvSpPr>
          <p:nvPr/>
        </p:nvSpPr>
        <p:spPr bwMode="auto">
          <a:xfrm>
            <a:off x="152400" y="6400800"/>
            <a:ext cx="8763000" cy="40011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None/>
            </a:pPr>
            <a:r>
              <a:rPr lang="en-US" sz="1000" dirty="0" smtClean="0"/>
              <a:t>Wang, S-Y </a:t>
            </a:r>
            <a:r>
              <a:rPr lang="en-US" sz="1000" dirty="0"/>
              <a:t>Simon, </a:t>
            </a:r>
            <a:r>
              <a:rPr lang="en-US" sz="1000" dirty="0" smtClean="0"/>
              <a:t>Y-H </a:t>
            </a:r>
            <a:r>
              <a:rPr lang="en-US" sz="1000" dirty="0"/>
              <a:t>Lin, </a:t>
            </a:r>
            <a:r>
              <a:rPr lang="en-US" sz="1000" dirty="0" smtClean="0"/>
              <a:t>M-Y </a:t>
            </a:r>
            <a:r>
              <a:rPr lang="en-US" sz="1000" dirty="0"/>
              <a:t>Lee, </a:t>
            </a:r>
            <a:r>
              <a:rPr lang="en-US" sz="1000" dirty="0" smtClean="0"/>
              <a:t>J-H </a:t>
            </a:r>
            <a:r>
              <a:rPr lang="en-US" sz="1000" dirty="0"/>
              <a:t>Yoon, </a:t>
            </a:r>
            <a:r>
              <a:rPr lang="en-US" sz="1000" dirty="0" smtClean="0"/>
              <a:t>JDD </a:t>
            </a:r>
            <a:r>
              <a:rPr lang="en-US" sz="1000" dirty="0"/>
              <a:t>Meyer, and </a:t>
            </a:r>
            <a:r>
              <a:rPr lang="en-US" sz="1000" dirty="0" smtClean="0"/>
              <a:t>PJ </a:t>
            </a:r>
            <a:r>
              <a:rPr lang="en-US" sz="1000" dirty="0"/>
              <a:t>Rasch. “Accelerated Increase in the Arctic Tropospheric Warming Events Surpassing Stratospheric Warming Events during Winter.” </a:t>
            </a:r>
            <a:r>
              <a:rPr lang="en-US" sz="1000" i="1" dirty="0"/>
              <a:t>Geophysical Research Letters</a:t>
            </a:r>
            <a:r>
              <a:rPr lang="en-US" sz="1000" dirty="0"/>
              <a:t> </a:t>
            </a:r>
            <a:r>
              <a:rPr lang="en-US" sz="1000" dirty="0" smtClean="0"/>
              <a:t>44(8), (April </a:t>
            </a:r>
            <a:r>
              <a:rPr lang="en-US" sz="1000" dirty="0"/>
              <a:t>28, 2017): 2017GL073012. </a:t>
            </a:r>
            <a:r>
              <a:rPr lang="en-US" sz="1000" dirty="0" smtClean="0"/>
              <a:t>DOI: 10.1002/2017GL073012</a:t>
            </a:r>
            <a:endParaRPr lang="en-US" sz="1000" dirty="0"/>
          </a:p>
        </p:txBody>
      </p:sp>
      <p:sp>
        <p:nvSpPr>
          <p:cNvPr id="5" name="TextBox 9"/>
          <p:cNvSpPr txBox="1">
            <a:spLocks noChangeArrowheads="1"/>
          </p:cNvSpPr>
          <p:nvPr/>
        </p:nvSpPr>
        <p:spPr bwMode="auto">
          <a:xfrm>
            <a:off x="3441700" y="5463029"/>
            <a:ext cx="5029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eaLnBrk="1" hangingPunct="1">
              <a:spcBef>
                <a:spcPct val="0"/>
              </a:spcBef>
              <a:buFontTx/>
              <a:buNone/>
            </a:pPr>
            <a:r>
              <a:rPr lang="en-US" altLang="en-US" sz="1200" b="1" dirty="0" smtClean="0">
                <a:solidFill>
                  <a:srgbClr val="0000FF"/>
                </a:solidFill>
                <a:latin typeface="Arial" charset="0"/>
              </a:rPr>
              <a:t>Changes in the frequency of occurrence of Arctic warming events</a:t>
            </a:r>
            <a:endParaRPr lang="en-US" altLang="en-US" sz="1200" b="1" dirty="0">
              <a:solidFill>
                <a:srgbClr val="0000FF"/>
              </a:solidFill>
              <a:latin typeface="Arial" charset="0"/>
            </a:endParaRPr>
          </a:p>
        </p:txBody>
      </p:sp>
      <p:pic>
        <p:nvPicPr>
          <p:cNvPr id="6" name="Picture 5"/>
          <p:cNvPicPr>
            <a:picLocks noChangeAspect="1"/>
          </p:cNvPicPr>
          <p:nvPr/>
        </p:nvPicPr>
        <p:blipFill>
          <a:blip r:embed="rId2"/>
          <a:stretch>
            <a:fillRect/>
          </a:stretch>
        </p:blipFill>
        <p:spPr>
          <a:xfrm>
            <a:off x="3352800" y="2587655"/>
            <a:ext cx="5207000" cy="2768600"/>
          </a:xfrm>
          <a:prstGeom prst="rect">
            <a:avLst/>
          </a:prstGeom>
        </p:spPr>
      </p:pic>
      <p:sp>
        <p:nvSpPr>
          <p:cNvPr id="11" name="Rectangle 4"/>
          <p:cNvSpPr>
            <a:spLocks noChangeArrowheads="1"/>
          </p:cNvSpPr>
          <p:nvPr/>
        </p:nvSpPr>
        <p:spPr bwMode="auto">
          <a:xfrm>
            <a:off x="165652" y="2636878"/>
            <a:ext cx="2743200" cy="356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b="1" dirty="0">
                <a:solidFill>
                  <a:prstClr val="black"/>
                </a:solidFill>
                <a:latin typeface="Calibri" pitchFamily="34" charset="0"/>
                <a:ea typeface="+mn-ea"/>
                <a:cs typeface="Arial" pitchFamily="34" charset="0"/>
              </a:rPr>
              <a:t>Objective</a:t>
            </a:r>
          </a:p>
          <a:p>
            <a:pPr marL="285750" indent="-285750">
              <a:spcBef>
                <a:spcPct val="15000"/>
              </a:spcBef>
              <a:buFont typeface="Arial" pitchFamily="34" charset="0"/>
              <a:buChar char="●"/>
              <a:defRPr/>
            </a:pPr>
            <a:r>
              <a:rPr lang="en-US" sz="1600" dirty="0" smtClean="0">
                <a:solidFill>
                  <a:prstClr val="black"/>
                </a:solidFill>
                <a:latin typeface="Arial" charset="0"/>
                <a:ea typeface="Arial" charset="0"/>
                <a:cs typeface="Arial" charset="0"/>
              </a:rPr>
              <a:t>changing Arctic features (warming </a:t>
            </a:r>
            <a:r>
              <a:rPr lang="en-US" sz="1600" dirty="0">
                <a:solidFill>
                  <a:prstClr val="black"/>
                </a:solidFill>
                <a:latin typeface="Arial" charset="0"/>
                <a:ea typeface="Arial" charset="0"/>
                <a:cs typeface="Arial" charset="0"/>
              </a:rPr>
              <a:t>events and </a:t>
            </a:r>
            <a:r>
              <a:rPr lang="en-US" sz="1600" dirty="0" smtClean="0">
                <a:solidFill>
                  <a:prstClr val="black"/>
                </a:solidFill>
                <a:latin typeface="Arial" charset="0"/>
                <a:ea typeface="Arial" charset="0"/>
                <a:cs typeface="Arial" charset="0"/>
              </a:rPr>
              <a:t>sea </a:t>
            </a:r>
            <a:r>
              <a:rPr lang="en-US" sz="1600" dirty="0">
                <a:solidFill>
                  <a:prstClr val="black"/>
                </a:solidFill>
                <a:latin typeface="Arial" charset="0"/>
                <a:ea typeface="Arial" charset="0"/>
                <a:cs typeface="Arial" charset="0"/>
              </a:rPr>
              <a:t>ice </a:t>
            </a:r>
            <a:r>
              <a:rPr lang="en-US" sz="1600" dirty="0" smtClean="0">
                <a:solidFill>
                  <a:prstClr val="black"/>
                </a:solidFill>
                <a:latin typeface="Arial" charset="0"/>
                <a:ea typeface="Arial" charset="0"/>
                <a:cs typeface="Arial" charset="0"/>
              </a:rPr>
              <a:t>loss) may drive changes in extreme weather at lower latitudes</a:t>
            </a:r>
            <a:endParaRPr lang="en-US" sz="1600" b="1" dirty="0" smtClean="0">
              <a:solidFill>
                <a:prstClr val="black"/>
              </a:solidFill>
              <a:latin typeface="Arial" charset="0"/>
              <a:ea typeface="Arial" charset="0"/>
              <a:cs typeface="Arial" charset="0"/>
            </a:endParaRPr>
          </a:p>
          <a:p>
            <a:pPr marL="285750" indent="-285750">
              <a:spcBef>
                <a:spcPct val="15000"/>
              </a:spcBef>
              <a:buFont typeface="Arial" pitchFamily="34" charset="0"/>
              <a:buChar char="●"/>
              <a:defRPr/>
            </a:pPr>
            <a:r>
              <a:rPr lang="en-US" sz="1600" dirty="0" smtClean="0"/>
              <a:t>Sudden </a:t>
            </a:r>
            <a:r>
              <a:rPr lang="en-US" sz="1600" dirty="0"/>
              <a:t>Stratospheric </a:t>
            </a:r>
            <a:r>
              <a:rPr lang="en-US" sz="1600" dirty="0" smtClean="0"/>
              <a:t>Warmings (SSW, ) warm </a:t>
            </a:r>
            <a:r>
              <a:rPr lang="en-US" sz="1600" dirty="0"/>
              <a:t>at high </a:t>
            </a:r>
            <a:r>
              <a:rPr lang="en-US" sz="1600" dirty="0" smtClean="0"/>
              <a:t>altitudes </a:t>
            </a:r>
          </a:p>
          <a:p>
            <a:pPr marL="285750" indent="-285750">
              <a:spcBef>
                <a:spcPct val="15000"/>
              </a:spcBef>
              <a:buFont typeface="Arial" pitchFamily="34" charset="0"/>
              <a:buChar char="●"/>
              <a:defRPr/>
            </a:pPr>
            <a:r>
              <a:rPr lang="en-US" sz="1600" dirty="0" smtClean="0"/>
              <a:t>Rapid </a:t>
            </a:r>
            <a:r>
              <a:rPr lang="en-US" sz="1600" dirty="0"/>
              <a:t>Tropospheric </a:t>
            </a:r>
            <a:r>
              <a:rPr lang="en-US" sz="1600" dirty="0" smtClean="0"/>
              <a:t>Warmings (RTW) warm at lower altitudes</a:t>
            </a:r>
            <a:endParaRPr lang="en-US" sz="1600" dirty="0">
              <a:solidFill>
                <a:prstClr val="black"/>
              </a:solidFill>
              <a:latin typeface="Calibri" pitchFamily="34" charset="0"/>
              <a:ea typeface="+mn-ea"/>
              <a:cs typeface="Arial" pitchFamily="34" charset="0"/>
            </a:endParaRPr>
          </a:p>
        </p:txBody>
      </p:sp>
    </p:spTree>
    <p:extLst>
      <p:ext uri="{BB962C8B-B14F-4D97-AF65-F5344CB8AC3E}">
        <p14:creationId xmlns:p14="http://schemas.microsoft.com/office/powerpoint/2010/main" val="1825511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19" y="108180"/>
            <a:ext cx="8075367" cy="469615"/>
          </a:xfrm>
        </p:spPr>
        <p:txBody>
          <a:bodyPr/>
          <a:lstStyle/>
          <a:p>
            <a:r>
              <a:rPr lang="en-US" sz="2400" b="0" dirty="0" smtClean="0">
                <a:solidFill>
                  <a:schemeClr val="tx1"/>
                </a:solidFill>
              </a:rPr>
              <a:t>Arctic water cycle and control mechanisms (aerosols)</a:t>
            </a:r>
            <a:endParaRPr lang="en-US" sz="2400" b="0" dirty="0">
              <a:solidFill>
                <a:schemeClr val="tx1"/>
              </a:solidFill>
            </a:endParaRPr>
          </a:p>
        </p:txBody>
      </p:sp>
      <p:sp>
        <p:nvSpPr>
          <p:cNvPr id="4" name="Date Placeholder 3"/>
          <p:cNvSpPr>
            <a:spLocks noGrp="1"/>
          </p:cNvSpPr>
          <p:nvPr>
            <p:ph type="dt" sz="half" idx="2"/>
          </p:nvPr>
        </p:nvSpPr>
        <p:spPr/>
        <p:txBody>
          <a:bodyPr/>
          <a:lstStyle/>
          <a:p>
            <a:fld id="{2968F0E1-7F3B-9143-ABF4-576BF984EE9D}" type="datetime4">
              <a:rPr lang="en-US" smtClean="0"/>
              <a:pPr/>
              <a:t>June 5, 2017</a:t>
            </a:fld>
            <a:endParaRPr lang="en-US" dirty="0"/>
          </a:p>
        </p:txBody>
      </p:sp>
      <p:sp>
        <p:nvSpPr>
          <p:cNvPr id="6" name="Slide Number Placeholder 5"/>
          <p:cNvSpPr>
            <a:spLocks noGrp="1"/>
          </p:cNvSpPr>
          <p:nvPr>
            <p:ph type="sldNum" sz="quarter" idx="4"/>
          </p:nvPr>
        </p:nvSpPr>
        <p:spPr/>
        <p:txBody>
          <a:bodyPr/>
          <a:lstStyle/>
          <a:p>
            <a:fld id="{03722D57-58D6-9447-A6D5-A97F6C35A8FB}" type="slidenum">
              <a:rPr lang="en-US" smtClean="0"/>
              <a:pPr/>
              <a:t>5</a:t>
            </a:fld>
            <a:endParaRPr lang="en-US" dirty="0"/>
          </a:p>
        </p:txBody>
      </p:sp>
      <p:pic>
        <p:nvPicPr>
          <p:cNvPr id="8" name="Picture 7"/>
          <p:cNvPicPr>
            <a:picLocks noChangeAspect="1"/>
          </p:cNvPicPr>
          <p:nvPr/>
        </p:nvPicPr>
        <p:blipFill rotWithShape="1">
          <a:blip r:embed="rId3"/>
          <a:srcRect t="7945" r="26065" b="5344"/>
          <a:stretch/>
        </p:blipFill>
        <p:spPr>
          <a:xfrm>
            <a:off x="2111037" y="1242469"/>
            <a:ext cx="2782843" cy="1590988"/>
          </a:xfrm>
          <a:prstGeom prst="rect">
            <a:avLst/>
          </a:prstGeom>
        </p:spPr>
      </p:pic>
      <p:sp>
        <p:nvSpPr>
          <p:cNvPr id="10" name="Content Placeholder 1"/>
          <p:cNvSpPr>
            <a:spLocks noGrp="1"/>
          </p:cNvSpPr>
          <p:nvPr>
            <p:ph sz="half" idx="4294967295"/>
          </p:nvPr>
        </p:nvSpPr>
        <p:spPr>
          <a:xfrm>
            <a:off x="85110" y="3541168"/>
            <a:ext cx="4560113" cy="2013548"/>
          </a:xfrm>
          <a:prstGeom prst="rect">
            <a:avLst/>
          </a:prstGeom>
        </p:spPr>
        <p:txBody>
          <a:bodyPr/>
          <a:lstStyle/>
          <a:p>
            <a:r>
              <a:rPr lang="en-US" sz="2400" dirty="0" smtClean="0"/>
              <a:t>aerosol/water </a:t>
            </a:r>
            <a:r>
              <a:rPr lang="en-US" sz="2400" dirty="0" smtClean="0"/>
              <a:t>tagging, </a:t>
            </a:r>
            <a:r>
              <a:rPr lang="en-US" sz="2400" dirty="0" smtClean="0"/>
              <a:t>with nudging to reanalysis winds</a:t>
            </a:r>
            <a:endParaRPr lang="en-US" sz="2400" dirty="0" smtClean="0"/>
          </a:p>
          <a:p>
            <a:r>
              <a:rPr lang="en-US" sz="2400" dirty="0" smtClean="0"/>
              <a:t>Role of Arctic clouds in teleconnections</a:t>
            </a:r>
          </a:p>
          <a:p>
            <a:r>
              <a:rPr lang="en-US" sz="2400" dirty="0" smtClean="0"/>
              <a:t>Water sources driving surface mass balance</a:t>
            </a:r>
            <a:endParaRPr lang="en-US" sz="2400" dirty="0" smtClean="0"/>
          </a:p>
        </p:txBody>
      </p:sp>
      <p:grpSp>
        <p:nvGrpSpPr>
          <p:cNvPr id="44" name="Group 43"/>
          <p:cNvGrpSpPr/>
          <p:nvPr/>
        </p:nvGrpSpPr>
        <p:grpSpPr>
          <a:xfrm>
            <a:off x="4983299" y="2016378"/>
            <a:ext cx="4160701" cy="3841644"/>
            <a:chOff x="6576646" y="1604625"/>
            <a:chExt cx="5546156" cy="5120858"/>
          </a:xfrm>
        </p:grpSpPr>
        <p:grpSp>
          <p:nvGrpSpPr>
            <p:cNvPr id="29" name="Group 28"/>
            <p:cNvGrpSpPr/>
            <p:nvPr/>
          </p:nvGrpSpPr>
          <p:grpSpPr>
            <a:xfrm>
              <a:off x="8465482" y="2481010"/>
              <a:ext cx="1917163" cy="1667961"/>
              <a:chOff x="8465482" y="2481010"/>
              <a:chExt cx="1917163" cy="1667961"/>
            </a:xfrm>
          </p:grpSpPr>
          <p:pic>
            <p:nvPicPr>
              <p:cNvPr id="12" name="Picture 11"/>
              <p:cNvPicPr>
                <a:picLocks noChangeAspect="1"/>
              </p:cNvPicPr>
              <p:nvPr/>
            </p:nvPicPr>
            <p:blipFill rotWithShape="1">
              <a:blip r:embed="rId4"/>
              <a:srcRect t="7592"/>
              <a:stretch/>
            </p:blipFill>
            <p:spPr>
              <a:xfrm>
                <a:off x="8465482" y="2481010"/>
                <a:ext cx="1917163" cy="1667961"/>
              </a:xfrm>
              <a:prstGeom prst="rect">
                <a:avLst/>
              </a:prstGeom>
            </p:spPr>
          </p:pic>
          <p:sp>
            <p:nvSpPr>
              <p:cNvPr id="13" name="TextBox 12"/>
              <p:cNvSpPr txBox="1"/>
              <p:nvPr/>
            </p:nvSpPr>
            <p:spPr>
              <a:xfrm>
                <a:off x="8915742" y="2481011"/>
                <a:ext cx="1037698" cy="400005"/>
              </a:xfrm>
              <a:prstGeom prst="rect">
                <a:avLst/>
              </a:prstGeom>
              <a:noFill/>
            </p:spPr>
            <p:txBody>
              <a:bodyPr wrap="square" rtlCol="0">
                <a:spAutoFit/>
              </a:bodyPr>
              <a:lstStyle/>
              <a:p>
                <a:r>
                  <a:rPr lang="en-US" sz="1350" dirty="0"/>
                  <a:t>ARO</a:t>
                </a:r>
                <a:endParaRPr lang="en-US" sz="1350" dirty="0"/>
              </a:p>
            </p:txBody>
          </p:sp>
        </p:grpSp>
        <p:grpSp>
          <p:nvGrpSpPr>
            <p:cNvPr id="24" name="Group 23"/>
            <p:cNvGrpSpPr/>
            <p:nvPr/>
          </p:nvGrpSpPr>
          <p:grpSpPr>
            <a:xfrm>
              <a:off x="10204414" y="4325813"/>
              <a:ext cx="1918388" cy="1587282"/>
              <a:chOff x="10204414" y="4325813"/>
              <a:chExt cx="1918388" cy="1587282"/>
            </a:xfrm>
          </p:grpSpPr>
          <p:pic>
            <p:nvPicPr>
              <p:cNvPr id="17" name="Picture 16"/>
              <p:cNvPicPr>
                <a:picLocks noChangeAspect="1"/>
              </p:cNvPicPr>
              <p:nvPr/>
            </p:nvPicPr>
            <p:blipFill rotWithShape="1">
              <a:blip r:embed="rId5"/>
              <a:srcRect t="5640"/>
              <a:stretch/>
            </p:blipFill>
            <p:spPr>
              <a:xfrm>
                <a:off x="10204414" y="4325813"/>
                <a:ext cx="1918388" cy="1587282"/>
              </a:xfrm>
              <a:prstGeom prst="rect">
                <a:avLst/>
              </a:prstGeom>
            </p:spPr>
          </p:pic>
          <p:sp>
            <p:nvSpPr>
              <p:cNvPr id="19" name="TextBox 18"/>
              <p:cNvSpPr txBox="1"/>
              <p:nvPr/>
            </p:nvSpPr>
            <p:spPr>
              <a:xfrm>
                <a:off x="10547297" y="4354427"/>
                <a:ext cx="1038087" cy="400005"/>
              </a:xfrm>
              <a:prstGeom prst="rect">
                <a:avLst/>
              </a:prstGeom>
              <a:noFill/>
            </p:spPr>
            <p:txBody>
              <a:bodyPr wrap="square" rtlCol="0">
                <a:spAutoFit/>
              </a:bodyPr>
              <a:lstStyle/>
              <a:p>
                <a:r>
                  <a:rPr lang="en-US" sz="1350" dirty="0"/>
                  <a:t>NAO</a:t>
                </a:r>
                <a:endParaRPr lang="en-US" sz="1350" dirty="0"/>
              </a:p>
            </p:txBody>
          </p:sp>
        </p:grpSp>
        <p:grpSp>
          <p:nvGrpSpPr>
            <p:cNvPr id="30" name="Group 29"/>
            <p:cNvGrpSpPr/>
            <p:nvPr/>
          </p:nvGrpSpPr>
          <p:grpSpPr>
            <a:xfrm>
              <a:off x="10360681" y="2447784"/>
              <a:ext cx="1762118" cy="1713445"/>
              <a:chOff x="10360681" y="2447784"/>
              <a:chExt cx="1762118" cy="1713445"/>
            </a:xfrm>
          </p:grpSpPr>
          <p:pic>
            <p:nvPicPr>
              <p:cNvPr id="22" name="Picture 21"/>
              <p:cNvPicPr>
                <a:picLocks noChangeAspect="1"/>
              </p:cNvPicPr>
              <p:nvPr/>
            </p:nvPicPr>
            <p:blipFill rotWithShape="1">
              <a:blip r:embed="rId6"/>
              <a:srcRect l="8146" t="8225"/>
              <a:stretch/>
            </p:blipFill>
            <p:spPr>
              <a:xfrm>
                <a:off x="10360681" y="2498584"/>
                <a:ext cx="1762118" cy="1662645"/>
              </a:xfrm>
              <a:prstGeom prst="rect">
                <a:avLst/>
              </a:prstGeom>
            </p:spPr>
          </p:pic>
          <p:sp>
            <p:nvSpPr>
              <p:cNvPr id="23" name="TextBox 22"/>
              <p:cNvSpPr txBox="1"/>
              <p:nvPr/>
            </p:nvSpPr>
            <p:spPr>
              <a:xfrm>
                <a:off x="10631222" y="2447784"/>
                <a:ext cx="1041814" cy="400005"/>
              </a:xfrm>
              <a:prstGeom prst="rect">
                <a:avLst/>
              </a:prstGeom>
              <a:noFill/>
            </p:spPr>
            <p:txBody>
              <a:bodyPr wrap="square" rtlCol="0">
                <a:spAutoFit/>
              </a:bodyPr>
              <a:lstStyle/>
              <a:p>
                <a:r>
                  <a:rPr lang="en-US" sz="1350" dirty="0"/>
                  <a:t>ARL</a:t>
                </a:r>
                <a:endParaRPr lang="en-US" sz="1350" dirty="0"/>
              </a:p>
            </p:txBody>
          </p:sp>
        </p:grpSp>
        <p:grpSp>
          <p:nvGrpSpPr>
            <p:cNvPr id="15" name="Group 14"/>
            <p:cNvGrpSpPr/>
            <p:nvPr/>
          </p:nvGrpSpPr>
          <p:grpSpPr>
            <a:xfrm>
              <a:off x="8440615" y="4308231"/>
              <a:ext cx="1935240" cy="1598272"/>
              <a:chOff x="8440615" y="4308231"/>
              <a:chExt cx="1935240" cy="1598272"/>
            </a:xfrm>
          </p:grpSpPr>
          <p:pic>
            <p:nvPicPr>
              <p:cNvPr id="21" name="Picture 20"/>
              <p:cNvPicPr>
                <a:picLocks noChangeAspect="1"/>
              </p:cNvPicPr>
              <p:nvPr/>
            </p:nvPicPr>
            <p:blipFill rotWithShape="1">
              <a:blip r:embed="rId7"/>
              <a:srcRect t="4314" b="6300"/>
              <a:stretch/>
            </p:blipFill>
            <p:spPr>
              <a:xfrm>
                <a:off x="8440615" y="4308231"/>
                <a:ext cx="1935240" cy="1598272"/>
              </a:xfrm>
              <a:prstGeom prst="rect">
                <a:avLst/>
              </a:prstGeom>
            </p:spPr>
          </p:pic>
          <p:sp>
            <p:nvSpPr>
              <p:cNvPr id="25" name="TextBox 24"/>
              <p:cNvSpPr txBox="1"/>
              <p:nvPr/>
            </p:nvSpPr>
            <p:spPr>
              <a:xfrm>
                <a:off x="8883164" y="4319237"/>
                <a:ext cx="1050140" cy="400005"/>
              </a:xfrm>
              <a:prstGeom prst="rect">
                <a:avLst/>
              </a:prstGeom>
              <a:noFill/>
            </p:spPr>
            <p:txBody>
              <a:bodyPr wrap="square" rtlCol="0">
                <a:spAutoFit/>
              </a:bodyPr>
              <a:lstStyle/>
              <a:p>
                <a:r>
                  <a:rPr lang="en-US" sz="1350" dirty="0"/>
                  <a:t>SNP</a:t>
                </a:r>
                <a:endParaRPr lang="en-US" sz="1350" dirty="0"/>
              </a:p>
            </p:txBody>
          </p:sp>
        </p:grpSp>
        <p:grpSp>
          <p:nvGrpSpPr>
            <p:cNvPr id="43" name="Group 42"/>
            <p:cNvGrpSpPr/>
            <p:nvPr/>
          </p:nvGrpSpPr>
          <p:grpSpPr>
            <a:xfrm>
              <a:off x="6576646" y="4264249"/>
              <a:ext cx="2024377" cy="1626597"/>
              <a:chOff x="6576646" y="4264249"/>
              <a:chExt cx="2024377" cy="1626597"/>
            </a:xfrm>
          </p:grpSpPr>
          <p:pic>
            <p:nvPicPr>
              <p:cNvPr id="14" name="Picture 13"/>
              <p:cNvPicPr>
                <a:picLocks noChangeAspect="1"/>
              </p:cNvPicPr>
              <p:nvPr/>
            </p:nvPicPr>
            <p:blipFill rotWithShape="1">
              <a:blip r:embed="rId8"/>
              <a:srcRect t="8592"/>
              <a:stretch/>
            </p:blipFill>
            <p:spPr>
              <a:xfrm>
                <a:off x="6576646" y="4290119"/>
                <a:ext cx="2024377" cy="1600727"/>
              </a:xfrm>
              <a:prstGeom prst="rect">
                <a:avLst/>
              </a:prstGeom>
            </p:spPr>
          </p:pic>
          <p:sp>
            <p:nvSpPr>
              <p:cNvPr id="26" name="TextBox 25"/>
              <p:cNvSpPr txBox="1"/>
              <p:nvPr/>
            </p:nvSpPr>
            <p:spPr>
              <a:xfrm>
                <a:off x="7038026" y="4264249"/>
                <a:ext cx="1081327" cy="400005"/>
              </a:xfrm>
              <a:prstGeom prst="rect">
                <a:avLst/>
              </a:prstGeom>
              <a:noFill/>
            </p:spPr>
            <p:txBody>
              <a:bodyPr wrap="square" rtlCol="0">
                <a:spAutoFit/>
              </a:bodyPr>
              <a:lstStyle/>
              <a:p>
                <a:r>
                  <a:rPr lang="en-US" sz="1350" dirty="0"/>
                  <a:t>LND</a:t>
                </a:r>
                <a:endParaRPr lang="en-US" sz="1350" dirty="0"/>
              </a:p>
            </p:txBody>
          </p:sp>
        </p:grpSp>
        <p:sp>
          <p:nvSpPr>
            <p:cNvPr id="33" name="TextBox 32"/>
            <p:cNvSpPr txBox="1"/>
            <p:nvPr/>
          </p:nvSpPr>
          <p:spPr>
            <a:xfrm>
              <a:off x="7192272" y="1604625"/>
              <a:ext cx="4895360" cy="738472"/>
            </a:xfrm>
            <a:prstGeom prst="rect">
              <a:avLst/>
            </a:prstGeom>
            <a:noFill/>
          </p:spPr>
          <p:txBody>
            <a:bodyPr wrap="square" rtlCol="0">
              <a:spAutoFit/>
            </a:bodyPr>
            <a:lstStyle/>
            <a:p>
              <a:r>
                <a:rPr lang="en-US" sz="1500" dirty="0">
                  <a:solidFill>
                    <a:srgbClr val="FF0000"/>
                  </a:solidFill>
                  <a:latin typeface="Arial" charset="0"/>
                  <a:ea typeface="Arial" charset="0"/>
                  <a:cs typeface="Arial" charset="0"/>
                </a:rPr>
                <a:t>Attribution of linear trend in zonal mean water vapor mixing ratio (1980-2015) </a:t>
              </a:r>
              <a:endParaRPr lang="en-US" sz="1500" dirty="0">
                <a:solidFill>
                  <a:srgbClr val="FF0000"/>
                </a:solidFill>
                <a:latin typeface="Arial" charset="0"/>
                <a:ea typeface="Arial" charset="0"/>
                <a:cs typeface="Arial" charset="0"/>
              </a:endParaRPr>
            </a:p>
          </p:txBody>
        </p:sp>
        <p:grpSp>
          <p:nvGrpSpPr>
            <p:cNvPr id="11" name="Group 10"/>
            <p:cNvGrpSpPr/>
            <p:nvPr/>
          </p:nvGrpSpPr>
          <p:grpSpPr>
            <a:xfrm>
              <a:off x="6607666" y="2481011"/>
              <a:ext cx="1999157" cy="1632690"/>
              <a:chOff x="6607666" y="2481011"/>
              <a:chExt cx="1999157" cy="1632690"/>
            </a:xfrm>
          </p:grpSpPr>
          <p:pic>
            <p:nvPicPr>
              <p:cNvPr id="36" name="Picture 35"/>
              <p:cNvPicPr>
                <a:picLocks noChangeAspect="1"/>
              </p:cNvPicPr>
              <p:nvPr/>
            </p:nvPicPr>
            <p:blipFill rotWithShape="1">
              <a:blip r:embed="rId9"/>
              <a:srcRect t="5867"/>
              <a:stretch/>
            </p:blipFill>
            <p:spPr>
              <a:xfrm>
                <a:off x="6607666" y="2481011"/>
                <a:ext cx="1999157" cy="1632690"/>
              </a:xfrm>
              <a:prstGeom prst="rect">
                <a:avLst/>
              </a:prstGeom>
            </p:spPr>
          </p:pic>
          <p:sp>
            <p:nvSpPr>
              <p:cNvPr id="37" name="TextBox 36"/>
              <p:cNvSpPr txBox="1"/>
              <p:nvPr/>
            </p:nvSpPr>
            <p:spPr>
              <a:xfrm>
                <a:off x="7012958" y="2498584"/>
                <a:ext cx="1081793" cy="400005"/>
              </a:xfrm>
              <a:prstGeom prst="rect">
                <a:avLst/>
              </a:prstGeom>
              <a:noFill/>
            </p:spPr>
            <p:txBody>
              <a:bodyPr wrap="square" rtlCol="0">
                <a:spAutoFit/>
              </a:bodyPr>
              <a:lstStyle/>
              <a:p>
                <a:r>
                  <a:rPr lang="en-US" sz="1350" dirty="0"/>
                  <a:t>Total</a:t>
                </a:r>
                <a:endParaRPr lang="en-US" sz="1350" dirty="0"/>
              </a:p>
            </p:txBody>
          </p:sp>
        </p:grpSp>
        <p:grpSp>
          <p:nvGrpSpPr>
            <p:cNvPr id="9" name="Group 8"/>
            <p:cNvGrpSpPr/>
            <p:nvPr/>
          </p:nvGrpSpPr>
          <p:grpSpPr>
            <a:xfrm>
              <a:off x="6941333" y="6046891"/>
              <a:ext cx="4979258" cy="678592"/>
              <a:chOff x="6941333" y="6046891"/>
              <a:chExt cx="4979258" cy="678592"/>
            </a:xfrm>
          </p:grpSpPr>
          <p:pic>
            <p:nvPicPr>
              <p:cNvPr id="16" name="Picture 15"/>
              <p:cNvPicPr>
                <a:picLocks noChangeAspect="1"/>
              </p:cNvPicPr>
              <p:nvPr/>
            </p:nvPicPr>
            <p:blipFill>
              <a:blip r:embed="rId10"/>
              <a:stretch>
                <a:fillRect/>
              </a:stretch>
            </p:blipFill>
            <p:spPr>
              <a:xfrm>
                <a:off x="6941333" y="6046891"/>
                <a:ext cx="4979258" cy="342240"/>
              </a:xfrm>
              <a:prstGeom prst="rect">
                <a:avLst/>
              </a:prstGeom>
            </p:spPr>
          </p:pic>
          <p:pic>
            <p:nvPicPr>
              <p:cNvPr id="38" name="Picture 37"/>
              <p:cNvPicPr>
                <a:picLocks noChangeAspect="1"/>
              </p:cNvPicPr>
              <p:nvPr/>
            </p:nvPicPr>
            <p:blipFill>
              <a:blip r:embed="rId11"/>
              <a:stretch>
                <a:fillRect/>
              </a:stretch>
            </p:blipFill>
            <p:spPr>
              <a:xfrm>
                <a:off x="10637896" y="6408118"/>
                <a:ext cx="1033703" cy="317365"/>
              </a:xfrm>
              <a:prstGeom prst="rect">
                <a:avLst/>
              </a:prstGeom>
            </p:spPr>
          </p:pic>
        </p:grpSp>
      </p:grpSp>
      <p:sp>
        <p:nvSpPr>
          <p:cNvPr id="40" name="TextBox 39"/>
          <p:cNvSpPr txBox="1"/>
          <p:nvPr/>
        </p:nvSpPr>
        <p:spPr>
          <a:xfrm>
            <a:off x="361919" y="698223"/>
            <a:ext cx="1915664" cy="553998"/>
          </a:xfrm>
          <a:prstGeom prst="rect">
            <a:avLst/>
          </a:prstGeom>
          <a:noFill/>
        </p:spPr>
        <p:txBody>
          <a:bodyPr wrap="square" rtlCol="0">
            <a:spAutoFit/>
          </a:bodyPr>
          <a:lstStyle/>
          <a:p>
            <a:r>
              <a:rPr lang="en-US" sz="1500" dirty="0">
                <a:solidFill>
                  <a:schemeClr val="tx2"/>
                </a:solidFill>
                <a:latin typeface="Arial" charset="0"/>
                <a:ea typeface="Arial" charset="0"/>
                <a:cs typeface="Arial" charset="0"/>
              </a:rPr>
              <a:t>Aerosol source regions/sectors</a:t>
            </a:r>
            <a:endParaRPr lang="en-US" sz="1500" dirty="0">
              <a:solidFill>
                <a:schemeClr val="tx2"/>
              </a:solidFill>
              <a:latin typeface="Arial" charset="0"/>
              <a:ea typeface="Arial" charset="0"/>
              <a:cs typeface="Arial" charset="0"/>
            </a:endParaRPr>
          </a:p>
        </p:txBody>
      </p:sp>
      <p:sp>
        <p:nvSpPr>
          <p:cNvPr id="42" name="TextBox 41"/>
          <p:cNvSpPr txBox="1"/>
          <p:nvPr/>
        </p:nvSpPr>
        <p:spPr>
          <a:xfrm>
            <a:off x="2566131" y="785960"/>
            <a:ext cx="2222899" cy="323165"/>
          </a:xfrm>
          <a:prstGeom prst="rect">
            <a:avLst/>
          </a:prstGeom>
          <a:noFill/>
        </p:spPr>
        <p:txBody>
          <a:bodyPr wrap="square" rtlCol="0">
            <a:spAutoFit/>
          </a:bodyPr>
          <a:lstStyle/>
          <a:p>
            <a:r>
              <a:rPr lang="en-US" sz="1500" dirty="0">
                <a:solidFill>
                  <a:schemeClr val="tx2"/>
                </a:solidFill>
                <a:latin typeface="Arial" charset="0"/>
                <a:ea typeface="Arial" charset="0"/>
                <a:cs typeface="Arial" charset="0"/>
              </a:rPr>
              <a:t>Water source regions</a:t>
            </a:r>
            <a:endParaRPr lang="en-US" sz="1500" dirty="0">
              <a:solidFill>
                <a:schemeClr val="tx2"/>
              </a:solidFill>
              <a:latin typeface="Arial" charset="0"/>
              <a:ea typeface="Arial" charset="0"/>
              <a:cs typeface="Arial" charset="0"/>
            </a:endParaRPr>
          </a:p>
        </p:txBody>
      </p:sp>
      <p:grpSp>
        <p:nvGrpSpPr>
          <p:cNvPr id="7" name="Group 6"/>
          <p:cNvGrpSpPr/>
          <p:nvPr/>
        </p:nvGrpSpPr>
        <p:grpSpPr>
          <a:xfrm>
            <a:off x="61838" y="1203872"/>
            <a:ext cx="2032043" cy="1711219"/>
            <a:chOff x="81881" y="1903010"/>
            <a:chExt cx="2708685" cy="2281031"/>
          </a:xfrm>
        </p:grpSpPr>
        <p:pic>
          <p:nvPicPr>
            <p:cNvPr id="41" name="Picture 40" descr="Figure_20170417/Figure_1/Figure_1.png"/>
            <p:cNvPicPr/>
            <p:nvPr/>
          </p:nvPicPr>
          <p:blipFill rotWithShape="1">
            <a:blip r:embed="rId12">
              <a:extLst>
                <a:ext uri="{28A0092B-C50C-407E-A947-70E740481C1C}">
                  <a14:useLocalDpi xmlns:a14="http://schemas.microsoft.com/office/drawing/2010/main" val="0"/>
                </a:ext>
              </a:extLst>
            </a:blip>
            <a:srcRect r="55194" b="56461"/>
            <a:stretch/>
          </p:blipFill>
          <p:spPr bwMode="auto">
            <a:xfrm>
              <a:off x="81881" y="1903010"/>
              <a:ext cx="2708685" cy="2281031"/>
            </a:xfrm>
            <a:prstGeom prst="rect">
              <a:avLst/>
            </a:prstGeom>
            <a:noFill/>
            <a:ln>
              <a:noFill/>
            </a:ln>
          </p:spPr>
        </p:pic>
        <p:sp>
          <p:nvSpPr>
            <p:cNvPr id="5" name="Oval 4"/>
            <p:cNvSpPr/>
            <p:nvPr/>
          </p:nvSpPr>
          <p:spPr>
            <a:xfrm>
              <a:off x="1114842" y="2802306"/>
              <a:ext cx="448630" cy="438518"/>
            </a:xfrm>
            <a:prstGeom prst="ellipse">
              <a:avLst/>
            </a:prstGeom>
            <a:solidFill>
              <a:srgbClr val="C00000">
                <a:alpha val="3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3" name="TextBox 2"/>
          <p:cNvSpPr txBox="1"/>
          <p:nvPr/>
        </p:nvSpPr>
        <p:spPr>
          <a:xfrm>
            <a:off x="5329424" y="785960"/>
            <a:ext cx="3877303" cy="646331"/>
          </a:xfrm>
          <a:prstGeom prst="rect">
            <a:avLst/>
          </a:prstGeom>
          <a:noFill/>
        </p:spPr>
        <p:txBody>
          <a:bodyPr wrap="square" rtlCol="0">
            <a:spAutoFit/>
          </a:bodyPr>
          <a:lstStyle/>
          <a:p>
            <a:r>
              <a:rPr lang="en-US" dirty="0" smtClean="0"/>
              <a:t>H. Wang, and/or J. </a:t>
            </a:r>
            <a:r>
              <a:rPr lang="en-US" dirty="0" err="1" smtClean="0"/>
              <a:t>Fyke</a:t>
            </a:r>
            <a:r>
              <a:rPr lang="en-US" dirty="0" smtClean="0"/>
              <a:t> </a:t>
            </a:r>
            <a:br>
              <a:rPr lang="en-US" dirty="0" smtClean="0"/>
            </a:br>
            <a:r>
              <a:rPr lang="en-US" dirty="0" smtClean="0"/>
              <a:t>and </a:t>
            </a:r>
            <a:r>
              <a:rPr lang="en-US" dirty="0" err="1" smtClean="0"/>
              <a:t>HiLAT</a:t>
            </a:r>
            <a:r>
              <a:rPr lang="en-US" dirty="0" smtClean="0"/>
              <a:t> team</a:t>
            </a:r>
            <a:endParaRPr lang="en-US" dirty="0"/>
          </a:p>
        </p:txBody>
      </p:sp>
    </p:spTree>
    <p:extLst>
      <p:ext uri="{BB962C8B-B14F-4D97-AF65-F5344CB8AC3E}">
        <p14:creationId xmlns:p14="http://schemas.microsoft.com/office/powerpoint/2010/main" val="47673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930" y="104984"/>
            <a:ext cx="8229600" cy="1143000"/>
          </a:xfrm>
        </p:spPr>
        <p:txBody>
          <a:bodyPr/>
          <a:lstStyle/>
          <a:p>
            <a:r>
              <a:rPr lang="en-US" sz="2800" b="0" dirty="0" smtClean="0"/>
              <a:t>Themes for </a:t>
            </a:r>
            <a:r>
              <a:rPr lang="en-US" sz="2800" b="0" dirty="0"/>
              <a:t>next phase of </a:t>
            </a:r>
            <a:r>
              <a:rPr lang="en-US" sz="2800" b="0" dirty="0" err="1"/>
              <a:t>HiLAT</a:t>
            </a:r>
            <a:r>
              <a:rPr lang="en-US" sz="2800" b="0" dirty="0"/>
              <a:t> </a:t>
            </a:r>
            <a:r>
              <a:rPr lang="en-US" sz="2800" b="0" dirty="0" smtClean="0"/>
              <a:t>(BGC </a:t>
            </a:r>
            <a:r>
              <a:rPr lang="en-US" sz="2800" b="0" dirty="0"/>
              <a:t>emphasis)</a:t>
            </a:r>
          </a:p>
        </p:txBody>
      </p:sp>
      <p:sp>
        <p:nvSpPr>
          <p:cNvPr id="3" name="Content Placeholder 2"/>
          <p:cNvSpPr>
            <a:spLocks noGrp="1"/>
          </p:cNvSpPr>
          <p:nvPr>
            <p:ph idx="1"/>
          </p:nvPr>
        </p:nvSpPr>
        <p:spPr>
          <a:xfrm>
            <a:off x="304800" y="1170472"/>
            <a:ext cx="4106651" cy="1618766"/>
          </a:xfrm>
        </p:spPr>
        <p:txBody>
          <a:bodyPr>
            <a:normAutofit/>
          </a:bodyPr>
          <a:lstStyle/>
          <a:p>
            <a:r>
              <a:rPr lang="en-US" sz="2000" dirty="0"/>
              <a:t>How do ocean constituents </a:t>
            </a:r>
            <a:r>
              <a:rPr lang="en-US" sz="2000" dirty="0" smtClean="0"/>
              <a:t>affect </a:t>
            </a:r>
            <a:r>
              <a:rPr lang="en-US" sz="2000" dirty="0"/>
              <a:t>the </a:t>
            </a:r>
            <a:r>
              <a:rPr lang="en-US" sz="2000" dirty="0" smtClean="0"/>
              <a:t>Earth System? What </a:t>
            </a:r>
            <a:r>
              <a:rPr lang="en-US" sz="2000" dirty="0"/>
              <a:t>implications does this have for </a:t>
            </a:r>
            <a:r>
              <a:rPr lang="en-US" sz="2000" dirty="0" smtClean="0"/>
              <a:t>high latitude </a:t>
            </a:r>
            <a:r>
              <a:rPr lang="en-US" sz="2000" dirty="0"/>
              <a:t>climate dynamics</a:t>
            </a:r>
            <a:r>
              <a:rPr lang="en-US" sz="2000" dirty="0" smtClean="0"/>
              <a:t>?</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695846"/>
            <a:ext cx="4126262" cy="2743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3854726"/>
            <a:ext cx="7462681" cy="3003274"/>
          </a:xfrm>
          <a:prstGeom prst="rect">
            <a:avLst/>
          </a:prstGeom>
        </p:spPr>
      </p:pic>
      <p:sp>
        <p:nvSpPr>
          <p:cNvPr id="6" name="TextBox 5"/>
          <p:cNvSpPr txBox="1"/>
          <p:nvPr/>
        </p:nvSpPr>
        <p:spPr>
          <a:xfrm>
            <a:off x="304800" y="3405916"/>
            <a:ext cx="5528821" cy="523220"/>
          </a:xfrm>
          <a:prstGeom prst="rect">
            <a:avLst/>
          </a:prstGeom>
          <a:noFill/>
        </p:spPr>
        <p:txBody>
          <a:bodyPr wrap="none" rtlCol="0">
            <a:spAutoFit/>
          </a:bodyPr>
          <a:lstStyle/>
          <a:p>
            <a:r>
              <a:rPr lang="en-US" sz="1400" dirty="0" smtClean="0"/>
              <a:t>Temperature change associated with</a:t>
            </a:r>
            <a:br>
              <a:rPr lang="en-US" sz="1400" dirty="0" smtClean="0"/>
            </a:br>
            <a:r>
              <a:rPr lang="en-US" sz="1400" dirty="0" smtClean="0"/>
              <a:t>prognostic treatment of ocean color in long simulations (Wang et al)</a:t>
            </a:r>
            <a:endParaRPr lang="en-US" sz="1400" dirty="0"/>
          </a:p>
        </p:txBody>
      </p:sp>
    </p:spTree>
    <p:extLst>
      <p:ext uri="{BB962C8B-B14F-4D97-AF65-F5344CB8AC3E}">
        <p14:creationId xmlns:p14="http://schemas.microsoft.com/office/powerpoint/2010/main" val="267705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989471"/>
          </a:xfrm>
        </p:spPr>
        <p:txBody>
          <a:bodyPr>
            <a:normAutofit/>
          </a:bodyPr>
          <a:lstStyle/>
          <a:p>
            <a:pPr algn="ctr"/>
            <a:r>
              <a:rPr lang="en-US" sz="3000" b="0" dirty="0"/>
              <a:t>DOE’s Introductory paragraph describing RGCM</a:t>
            </a:r>
            <a:r>
              <a:rPr lang="en-US" sz="3000" dirty="0"/>
              <a:t/>
            </a:r>
            <a:br>
              <a:rPr lang="en-US" sz="3000" dirty="0"/>
            </a:br>
            <a:r>
              <a:rPr lang="en-US" sz="1500" dirty="0"/>
              <a:t>(not a word has been modified)</a:t>
            </a:r>
          </a:p>
        </p:txBody>
      </p:sp>
      <p:sp>
        <p:nvSpPr>
          <p:cNvPr id="3" name="Content Placeholder 2"/>
          <p:cNvSpPr>
            <a:spLocks noGrp="1"/>
          </p:cNvSpPr>
          <p:nvPr>
            <p:ph idx="1"/>
          </p:nvPr>
        </p:nvSpPr>
        <p:spPr>
          <a:xfrm>
            <a:off x="152400" y="1143000"/>
            <a:ext cx="8839200" cy="5562600"/>
          </a:xfrm>
        </p:spPr>
        <p:txBody>
          <a:bodyPr>
            <a:normAutofit fontScale="70000" lnSpcReduction="20000"/>
          </a:bodyPr>
          <a:lstStyle/>
          <a:p>
            <a:r>
              <a:rPr lang="en-US" dirty="0" smtClean="0"/>
              <a:t>The goal of the RGCM program is to advance the predictive understanding of Earth’s climate by focusing on scientific analysis of the dominant sets of governing processes that describe climate change on regional scales; evaluating robust methods to obtain higher spatial resolution for projections of climate and earth system change; and diagnosing model systems that are cause for uncertainty in regional climate projections. </a:t>
            </a:r>
          </a:p>
          <a:p>
            <a:r>
              <a:rPr lang="en-US" dirty="0" smtClean="0"/>
              <a:t>The </a:t>
            </a:r>
            <a:r>
              <a:rPr lang="en-US" dirty="0"/>
              <a:t>program goal is accomplished through sensitivity studies and applications of regional and global earth system models that focus on various aspects of the climate system, including but not limited to, the understanding of feedbacks within the climate system, detection and attribution studies, developing capabilities for decadal predictability, and uncertainty characterization. </a:t>
            </a:r>
            <a:endParaRPr lang="en-US" dirty="0" smtClean="0"/>
          </a:p>
          <a:p>
            <a:r>
              <a:rPr lang="en-US" dirty="0" smtClean="0"/>
              <a:t>RGCM </a:t>
            </a:r>
            <a:r>
              <a:rPr lang="en-US" dirty="0"/>
              <a:t>investments are also dedicated to development of metrics for model validation, that in turn may be used to inform the model </a:t>
            </a:r>
            <a:r>
              <a:rPr lang="en-US" dirty="0">
                <a:solidFill>
                  <a:schemeClr val="tx1"/>
                </a:solidFill>
              </a:rPr>
              <a:t>development strategies of Earth System Modeling (ESM), and to inform the process research priorities of the Terrestrial Ecosystem Sciences (TES) and the Atmospheric Systems Research (ASR) programs. RGCM also coordinates with the Integrated Assessment Research (IAR) program on understanding individual and </a:t>
            </a:r>
            <a:r>
              <a:rPr lang="en-US" dirty="0"/>
              <a:t>select coupled systems, such as water resources, critical for the energy mission.</a:t>
            </a:r>
          </a:p>
        </p:txBody>
      </p:sp>
    </p:spTree>
    <p:extLst>
      <p:ext uri="{BB962C8B-B14F-4D97-AF65-F5344CB8AC3E}">
        <p14:creationId xmlns:p14="http://schemas.microsoft.com/office/powerpoint/2010/main" val="1250434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534400" cy="989471"/>
          </a:xfrm>
        </p:spPr>
        <p:txBody>
          <a:bodyPr>
            <a:normAutofit/>
          </a:bodyPr>
          <a:lstStyle/>
          <a:p>
            <a:pPr algn="ctr"/>
            <a:r>
              <a:rPr lang="en-US" sz="3000" b="0" dirty="0"/>
              <a:t>DOE’s Introductory paragraph describing RGCM</a:t>
            </a:r>
            <a:r>
              <a:rPr lang="en-US" sz="3000" dirty="0"/>
              <a:t/>
            </a:r>
            <a:br>
              <a:rPr lang="en-US" sz="3000" dirty="0"/>
            </a:br>
            <a:r>
              <a:rPr lang="en-US" sz="1500" dirty="0"/>
              <a:t>(not a word has been modified)</a:t>
            </a:r>
          </a:p>
        </p:txBody>
      </p:sp>
      <p:sp>
        <p:nvSpPr>
          <p:cNvPr id="3" name="Content Placeholder 2"/>
          <p:cNvSpPr>
            <a:spLocks noGrp="1"/>
          </p:cNvSpPr>
          <p:nvPr>
            <p:ph idx="1"/>
          </p:nvPr>
        </p:nvSpPr>
        <p:spPr>
          <a:xfrm>
            <a:off x="152400" y="1143000"/>
            <a:ext cx="8839200" cy="5562600"/>
          </a:xfrm>
        </p:spPr>
        <p:txBody>
          <a:bodyPr>
            <a:normAutofit fontScale="70000" lnSpcReduction="20000"/>
          </a:bodyPr>
          <a:lstStyle/>
          <a:p>
            <a:r>
              <a:rPr lang="en-US" dirty="0" smtClean="0">
                <a:solidFill>
                  <a:schemeClr val="bg1">
                    <a:lumMod val="85000"/>
                  </a:schemeClr>
                </a:solidFill>
              </a:rPr>
              <a:t>The goal of the RGCM program is </a:t>
            </a:r>
            <a:r>
              <a:rPr lang="en-US" b="1" dirty="0" smtClean="0"/>
              <a:t>to advance the predictive understanding of Earth’s climate</a:t>
            </a:r>
            <a:r>
              <a:rPr lang="en-US" dirty="0" smtClean="0"/>
              <a:t> </a:t>
            </a:r>
            <a:r>
              <a:rPr lang="en-US" dirty="0" smtClean="0">
                <a:solidFill>
                  <a:schemeClr val="bg1">
                    <a:lumMod val="85000"/>
                  </a:schemeClr>
                </a:solidFill>
              </a:rPr>
              <a:t>by focusing on scientific analysis of the dominant sets of governing processes that describe </a:t>
            </a:r>
            <a:r>
              <a:rPr lang="en-US" b="1" dirty="0" smtClean="0"/>
              <a:t>climate change on regional scales</a:t>
            </a:r>
            <a:r>
              <a:rPr lang="en-US" dirty="0" smtClean="0"/>
              <a:t>; </a:t>
            </a:r>
            <a:r>
              <a:rPr lang="en-US" dirty="0" smtClean="0">
                <a:solidFill>
                  <a:schemeClr val="bg1">
                    <a:lumMod val="85000"/>
                  </a:schemeClr>
                </a:solidFill>
              </a:rPr>
              <a:t>evaluating robust methods to obtain </a:t>
            </a:r>
            <a:r>
              <a:rPr lang="en-US" b="1" dirty="0" smtClean="0"/>
              <a:t>higher spatial resolution</a:t>
            </a:r>
            <a:r>
              <a:rPr lang="en-US" dirty="0" smtClean="0"/>
              <a:t> </a:t>
            </a:r>
            <a:r>
              <a:rPr lang="en-US" dirty="0" smtClean="0">
                <a:solidFill>
                  <a:schemeClr val="bg1">
                    <a:lumMod val="85000"/>
                  </a:schemeClr>
                </a:solidFill>
              </a:rPr>
              <a:t>for projections of climate and earth system change; and </a:t>
            </a:r>
            <a:r>
              <a:rPr lang="en-US" b="1" dirty="0" smtClean="0"/>
              <a:t>diagnosing model systems </a:t>
            </a:r>
            <a:r>
              <a:rPr lang="en-US" dirty="0" smtClean="0">
                <a:solidFill>
                  <a:schemeClr val="bg1">
                    <a:lumMod val="85000"/>
                  </a:schemeClr>
                </a:solidFill>
              </a:rPr>
              <a:t>that are cause for uncertainty in regional climate projections. </a:t>
            </a:r>
          </a:p>
          <a:p>
            <a:r>
              <a:rPr lang="en-US" dirty="0" smtClean="0">
                <a:solidFill>
                  <a:schemeClr val="bg1">
                    <a:lumMod val="85000"/>
                  </a:schemeClr>
                </a:solidFill>
              </a:rPr>
              <a:t>The </a:t>
            </a:r>
            <a:r>
              <a:rPr lang="en-US" dirty="0">
                <a:solidFill>
                  <a:schemeClr val="bg1">
                    <a:lumMod val="85000"/>
                  </a:schemeClr>
                </a:solidFill>
              </a:rPr>
              <a:t>program goal is accomplished through </a:t>
            </a:r>
            <a:r>
              <a:rPr lang="en-US" b="1" dirty="0"/>
              <a:t>sensitivity studies </a:t>
            </a:r>
            <a:r>
              <a:rPr lang="en-US" dirty="0">
                <a:solidFill>
                  <a:schemeClr val="bg1">
                    <a:lumMod val="85000"/>
                  </a:schemeClr>
                </a:solidFill>
              </a:rPr>
              <a:t>and</a:t>
            </a:r>
            <a:r>
              <a:rPr lang="en-US" dirty="0"/>
              <a:t> </a:t>
            </a:r>
            <a:r>
              <a:rPr lang="en-US" b="1" dirty="0"/>
              <a:t>applications of regional and global earth system models </a:t>
            </a:r>
            <a:r>
              <a:rPr lang="en-US" dirty="0">
                <a:solidFill>
                  <a:schemeClr val="bg1">
                    <a:lumMod val="85000"/>
                  </a:schemeClr>
                </a:solidFill>
              </a:rPr>
              <a:t>that focus on various aspects of the climate system, including but not limited to, the </a:t>
            </a:r>
            <a:r>
              <a:rPr lang="en-US" b="1" dirty="0"/>
              <a:t>understanding of feedbacks</a:t>
            </a:r>
            <a:r>
              <a:rPr lang="en-US" dirty="0"/>
              <a:t> </a:t>
            </a:r>
            <a:r>
              <a:rPr lang="en-US" dirty="0">
                <a:solidFill>
                  <a:schemeClr val="bg1">
                    <a:lumMod val="85000"/>
                  </a:schemeClr>
                </a:solidFill>
              </a:rPr>
              <a:t>within the climate system, </a:t>
            </a:r>
            <a:r>
              <a:rPr lang="en-US" b="1" dirty="0"/>
              <a:t>detection and attribution studies, developing capabilities for decadal predictability, and uncertainty characterization</a:t>
            </a:r>
            <a:r>
              <a:rPr lang="en-US" dirty="0"/>
              <a:t>. </a:t>
            </a:r>
            <a:endParaRPr lang="en-US" dirty="0" smtClean="0"/>
          </a:p>
          <a:p>
            <a:r>
              <a:rPr lang="en-US" dirty="0" smtClean="0">
                <a:solidFill>
                  <a:schemeClr val="bg1">
                    <a:lumMod val="85000"/>
                  </a:schemeClr>
                </a:solidFill>
              </a:rPr>
              <a:t>RGCM </a:t>
            </a:r>
            <a:r>
              <a:rPr lang="en-US" dirty="0">
                <a:solidFill>
                  <a:schemeClr val="bg1">
                    <a:lumMod val="85000"/>
                  </a:schemeClr>
                </a:solidFill>
              </a:rPr>
              <a:t>investments are also dedicated to </a:t>
            </a:r>
            <a:r>
              <a:rPr lang="en-US" b="1" dirty="0"/>
              <a:t>development of metrics </a:t>
            </a:r>
            <a:r>
              <a:rPr lang="en-US" dirty="0">
                <a:solidFill>
                  <a:srgbClr val="E9EDF4"/>
                </a:solidFill>
              </a:rPr>
              <a:t>for </a:t>
            </a:r>
            <a:r>
              <a:rPr lang="en-US" dirty="0">
                <a:solidFill>
                  <a:schemeClr val="bg1">
                    <a:lumMod val="85000"/>
                  </a:schemeClr>
                </a:solidFill>
              </a:rPr>
              <a:t>model validation, that in turn may be </a:t>
            </a:r>
            <a:r>
              <a:rPr lang="en-US" b="1" dirty="0"/>
              <a:t>used to inform the model </a:t>
            </a:r>
            <a:r>
              <a:rPr lang="en-US" b="1" dirty="0">
                <a:solidFill>
                  <a:schemeClr val="tx1"/>
                </a:solidFill>
              </a:rPr>
              <a:t>development strategies</a:t>
            </a:r>
            <a:r>
              <a:rPr lang="en-US" dirty="0">
                <a:solidFill>
                  <a:schemeClr val="tx1"/>
                </a:solidFill>
              </a:rPr>
              <a:t> </a:t>
            </a:r>
            <a:r>
              <a:rPr lang="en-US" dirty="0">
                <a:solidFill>
                  <a:schemeClr val="bg1">
                    <a:lumMod val="85000"/>
                  </a:schemeClr>
                </a:solidFill>
              </a:rPr>
              <a:t>of Earth System Modeling (ESM), and to inform the process research priorities of the Terrestrial Ecosystem Sciences (TES) and the Atmospheric Systems Research (ASR) programs. RGCM also coordinates with the Integrated Assessment Research (IAR) program on understanding individual and select coupled systems, such as water resources, critical for the energy mission.</a:t>
            </a:r>
          </a:p>
        </p:txBody>
      </p:sp>
    </p:spTree>
    <p:extLst>
      <p:ext uri="{BB962C8B-B14F-4D97-AF65-F5344CB8AC3E}">
        <p14:creationId xmlns:p14="http://schemas.microsoft.com/office/powerpoint/2010/main" val="1366688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708"/>
            <a:ext cx="8229600" cy="505292"/>
          </a:xfrm>
        </p:spPr>
        <p:txBody>
          <a:bodyPr/>
          <a:lstStyle/>
          <a:p>
            <a:r>
              <a:rPr lang="en-US" b="0" dirty="0" smtClean="0"/>
              <a:t>Paths Forward (Phil’s vision)</a:t>
            </a:r>
            <a:endParaRPr lang="en-US" b="0" dirty="0"/>
          </a:p>
        </p:txBody>
      </p:sp>
      <p:sp>
        <p:nvSpPr>
          <p:cNvPr id="3" name="Content Placeholder 2"/>
          <p:cNvSpPr>
            <a:spLocks noGrp="1"/>
          </p:cNvSpPr>
          <p:nvPr>
            <p:ph idx="1"/>
          </p:nvPr>
        </p:nvSpPr>
        <p:spPr>
          <a:xfrm>
            <a:off x="152400" y="1271750"/>
            <a:ext cx="8991600" cy="5586249"/>
          </a:xfrm>
        </p:spPr>
        <p:txBody>
          <a:bodyPr>
            <a:normAutofit/>
          </a:bodyPr>
          <a:lstStyle/>
          <a:p>
            <a:r>
              <a:rPr lang="en-US" dirty="0" err="1" smtClean="0"/>
              <a:t>HiLAT</a:t>
            </a:r>
            <a:endParaRPr lang="en-US" dirty="0" smtClean="0"/>
          </a:p>
          <a:p>
            <a:pPr lvl="1"/>
            <a:r>
              <a:rPr lang="en-US" dirty="0" smtClean="0"/>
              <a:t>Better understanding of the Earth system </a:t>
            </a:r>
          </a:p>
          <a:p>
            <a:pPr lvl="1"/>
            <a:r>
              <a:rPr lang="en-US" i="1" dirty="0" smtClean="0"/>
              <a:t>Developing and Using</a:t>
            </a:r>
            <a:r>
              <a:rPr lang="en-US" dirty="0" smtClean="0"/>
              <a:t> analysis tools, observations, diagnostics</a:t>
            </a:r>
            <a:endParaRPr lang="en-US" dirty="0"/>
          </a:p>
          <a:p>
            <a:pPr lvl="2"/>
            <a:r>
              <a:rPr lang="en-US" dirty="0" smtClean="0"/>
              <a:t>Diagnosis </a:t>
            </a:r>
          </a:p>
          <a:p>
            <a:pPr lvl="3"/>
            <a:r>
              <a:rPr lang="en-US" dirty="0" smtClean="0"/>
              <a:t>How does the ES work?</a:t>
            </a:r>
          </a:p>
          <a:p>
            <a:pPr lvl="3"/>
            <a:r>
              <a:rPr lang="en-US" dirty="0" smtClean="0"/>
              <a:t>strengths and weaknesses of models</a:t>
            </a:r>
          </a:p>
          <a:p>
            <a:pPr lvl="2"/>
            <a:r>
              <a:rPr lang="en-US" dirty="0" smtClean="0"/>
              <a:t>Identifying opportunities for improvement </a:t>
            </a:r>
            <a:endParaRPr lang="en-US" dirty="0"/>
          </a:p>
          <a:p>
            <a:pPr lvl="3"/>
            <a:r>
              <a:rPr lang="en-US" dirty="0" smtClean="0"/>
              <a:t>what happens if process X is changed to remedy a deficiency?</a:t>
            </a:r>
          </a:p>
          <a:p>
            <a:pPr lvl="3"/>
            <a:r>
              <a:rPr lang="en-US" dirty="0" smtClean="0"/>
              <a:t>What happens if missing process Y is added?</a:t>
            </a:r>
          </a:p>
          <a:p>
            <a:r>
              <a:rPr lang="en-US" dirty="0" smtClean="0"/>
              <a:t>ACME</a:t>
            </a:r>
            <a:endParaRPr lang="en-US" dirty="0"/>
          </a:p>
          <a:p>
            <a:pPr lvl="1"/>
            <a:r>
              <a:rPr lang="en-US" dirty="0" smtClean="0"/>
              <a:t>Better understanding of the Earth system</a:t>
            </a:r>
          </a:p>
          <a:p>
            <a:pPr lvl="1"/>
            <a:r>
              <a:rPr lang="en-US" i="1" dirty="0" smtClean="0"/>
              <a:t>Developing and designing an Earth System Modeling Environment</a:t>
            </a:r>
            <a:r>
              <a:rPr lang="en-US" dirty="0" smtClean="0"/>
              <a:t> for today and tomorrow</a:t>
            </a:r>
          </a:p>
          <a:p>
            <a:pPr lvl="2"/>
            <a:r>
              <a:rPr lang="en-US" dirty="0" smtClean="0"/>
              <a:t>Anticipating and meeting needs for next generation science and computational opportunities in Earth System Science</a:t>
            </a:r>
          </a:p>
          <a:p>
            <a:pPr lvl="1"/>
            <a:endParaRPr lang="en-US" dirty="0"/>
          </a:p>
        </p:txBody>
      </p:sp>
      <p:sp>
        <p:nvSpPr>
          <p:cNvPr id="4" name="Title 1"/>
          <p:cNvSpPr txBox="1">
            <a:spLocks/>
          </p:cNvSpPr>
          <p:nvPr/>
        </p:nvSpPr>
        <p:spPr>
          <a:xfrm>
            <a:off x="381000" y="766459"/>
            <a:ext cx="9067800" cy="505292"/>
          </a:xfrm>
          <a:prstGeom prst="rect">
            <a:avLst/>
          </a:prstGeom>
        </p:spPr>
        <p:txBody>
          <a:bodyPr/>
          <a:lstStyle>
            <a:lvl1pPr algn="l" defTabSz="914400" rtl="0" eaLnBrk="1" latinLnBrk="0" hangingPunct="1">
              <a:spcBef>
                <a:spcPct val="0"/>
              </a:spcBef>
              <a:buNone/>
              <a:defRPr sz="3200" b="1" kern="1200">
                <a:solidFill>
                  <a:schemeClr val="tx1"/>
                </a:solidFill>
                <a:latin typeface="Arial" pitchFamily="34" charset="0"/>
                <a:ea typeface="+mj-ea"/>
                <a:cs typeface="Arial" pitchFamily="34" charset="0"/>
              </a:defRPr>
            </a:lvl1pPr>
          </a:lstStyle>
          <a:p>
            <a:r>
              <a:rPr lang="en-US" sz="2800" dirty="0" smtClean="0"/>
              <a:t> </a:t>
            </a:r>
            <a:r>
              <a:rPr lang="en-US" sz="2800" b="0" dirty="0"/>
              <a:t>R</a:t>
            </a:r>
            <a:r>
              <a:rPr lang="en-US" sz="2800" b="0" dirty="0" smtClean="0"/>
              <a:t>oles of ESM/ACME &amp; RGCM/</a:t>
            </a:r>
            <a:r>
              <a:rPr lang="en-US" sz="2800" b="0" dirty="0" err="1" smtClean="0"/>
              <a:t>HiLAT</a:t>
            </a:r>
            <a:r>
              <a:rPr lang="en-US" sz="2800" b="0" dirty="0" smtClean="0"/>
              <a:t>/RASM</a:t>
            </a:r>
            <a:endParaRPr lang="en-US" sz="2800" b="0" dirty="0"/>
          </a:p>
        </p:txBody>
      </p:sp>
    </p:spTree>
    <p:extLst>
      <p:ext uri="{BB962C8B-B14F-4D97-AF65-F5344CB8AC3E}">
        <p14:creationId xmlns:p14="http://schemas.microsoft.com/office/powerpoint/2010/main" val="456195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2014-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70t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6658</TotalTime>
  <Words>1223</Words>
  <Application>Microsoft Macintosh PowerPoint</Application>
  <PresentationFormat>On-screen Show (4:3)</PresentationFormat>
  <Paragraphs>132</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Wingdings</vt:lpstr>
      <vt:lpstr>Arial</vt:lpstr>
      <vt:lpstr>powerpoint-2014-template</vt:lpstr>
      <vt:lpstr>PowerPoint Presentation</vt:lpstr>
      <vt:lpstr>High-Latitude Application and Testing of Global and Regional Climate Models</vt:lpstr>
      <vt:lpstr>RGCM High Latitude Science Themes (Grand Challenges)</vt:lpstr>
      <vt:lpstr>Themes for next phase of HiLAT (physics emphasis)</vt:lpstr>
      <vt:lpstr>Arctic water cycle and control mechanisms (aerosols)</vt:lpstr>
      <vt:lpstr>Themes for next phase of HiLAT (BGC emphasis)</vt:lpstr>
      <vt:lpstr>DOE’s Introductory paragraph describing RGCM (not a word has been modified)</vt:lpstr>
      <vt:lpstr>DOE’s Introductory paragraph describing RGCM (not a word has been modified)</vt:lpstr>
      <vt:lpstr>Paths Forward (Phil’s vision)</vt:lpstr>
      <vt:lpstr>Opportunities for collaboration</vt:lpstr>
    </vt:vector>
  </TitlesOfParts>
  <Company>Los Alamos National Laboratory</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257587</dc:creator>
  <cp:lastModifiedBy>Rasch, Philip J</cp:lastModifiedBy>
  <cp:revision>408</cp:revision>
  <dcterms:created xsi:type="dcterms:W3CDTF">2013-05-17T15:58:11Z</dcterms:created>
  <dcterms:modified xsi:type="dcterms:W3CDTF">2017-06-05T19:00:13Z</dcterms:modified>
</cp:coreProperties>
</file>