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43891200"/>
  <p:notesSz cx="6858000" cy="9144000"/>
  <p:defaultTextStyle>
    <a:defPPr>
      <a:defRPr lang="en-US"/>
    </a:defPPr>
    <a:lvl1pPr marL="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824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B5FAE"/>
    <a:srgbClr val="1F285B"/>
    <a:srgbClr val="125528"/>
    <a:srgbClr val="5DB346"/>
    <a:srgbClr val="93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37" d="100"/>
          <a:sy n="37" d="100"/>
        </p:scale>
        <p:origin x="656" y="272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AB21C-799C-2B4F-A4B0-5CF907476F99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FC795-6A7C-FF42-B305-CBE1ED9F3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7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FC795-6A7C-FF42-B305-CBE1ED9F38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3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0"/>
            <a:ext cx="40233600" cy="24688800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4389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3716000"/>
            <a:ext cx="40233600" cy="24688800"/>
          </a:xfrm>
          <a:prstGeom prst="rect">
            <a:avLst/>
          </a:prstGeom>
        </p:spPr>
        <p:txBody>
          <a:bodyPr vert="horz" lIns="0" tIns="0" rIns="501612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71600" y="914400"/>
            <a:ext cx="457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28000" b="1" dirty="0" smtClean="0">
                <a:gradFill flip="none" rotWithShape="1">
                  <a:gsLst>
                    <a:gs pos="0">
                      <a:srgbClr val="1B5FAE"/>
                    </a:gs>
                    <a:gs pos="100000">
                      <a:srgbClr val="1F285B"/>
                    </a:gs>
                  </a:gsLst>
                  <a:lin ang="5400000" scaled="0"/>
                  <a:tileRect/>
                </a:gradFill>
                <a:latin typeface="Arial"/>
                <a:cs typeface="Arial"/>
              </a:rPr>
              <a:t>R:</a:t>
            </a:r>
            <a:endParaRPr lang="en-US" sz="28000" dirty="0">
              <a:gradFill flip="none" rotWithShape="1">
                <a:gsLst>
                  <a:gs pos="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2508062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81047" indent="-1881047" algn="l" defTabSz="2508062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Arial"/>
          <a:ea typeface="+mn-ea"/>
          <a:cs typeface="Arial"/>
        </a:defRPr>
      </a:lvl1pPr>
      <a:lvl2pPr marL="4075601" indent="-1567539" algn="l" defTabSz="2508062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Arial"/>
          <a:ea typeface="+mn-ea"/>
          <a:cs typeface="Arial"/>
        </a:defRPr>
      </a:lvl2pPr>
      <a:lvl3pPr marL="6270155" indent="-1254031" algn="l" defTabSz="2508062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Arial"/>
          <a:ea typeface="+mn-ea"/>
          <a:cs typeface="Arial"/>
        </a:defRPr>
      </a:lvl3pPr>
      <a:lvl4pPr marL="8778217" indent="-1254031" algn="l" defTabSz="2508062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Arial"/>
          <a:ea typeface="+mn-ea"/>
          <a:cs typeface="Arial"/>
        </a:defRPr>
      </a:lvl4pPr>
      <a:lvl5pPr marL="11286279" indent="-1254031" algn="l" defTabSz="2508062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Arial"/>
          <a:ea typeface="+mn-ea"/>
          <a:cs typeface="Arial"/>
        </a:defRPr>
      </a:lvl5pPr>
      <a:lvl6pPr marL="13794341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402800" y="9601200"/>
            <a:ext cx="20116800" cy="14173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6002000" y="40666313"/>
            <a:ext cx="20376143" cy="1828800"/>
            <a:chOff x="16002000" y="40666313"/>
            <a:chExt cx="20376143" cy="1828800"/>
          </a:xfrm>
        </p:grpSpPr>
        <p:sp>
          <p:nvSpPr>
            <p:cNvPr id="16" name="TextBox 15"/>
            <p:cNvSpPr txBox="1"/>
            <p:nvPr/>
          </p:nvSpPr>
          <p:spPr>
            <a:xfrm>
              <a:off x="16002000" y="40666313"/>
              <a:ext cx="54864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i="1" dirty="0">
                  <a:latin typeface="Arial"/>
                  <a:cs typeface="Arial"/>
                </a:rPr>
                <a:t>For additional information, contact:</a:t>
              </a:r>
            </a:p>
            <a:p>
              <a:r>
                <a:rPr lang="en-US" sz="2800" b="1" dirty="0" smtClean="0">
                  <a:latin typeface="Arial"/>
                  <a:cs typeface="Arial"/>
                </a:rPr>
                <a:t>Qing Zhu</a:t>
              </a:r>
              <a:endParaRPr lang="en-US" sz="2800" b="1" dirty="0">
                <a:latin typeface="Arial"/>
                <a:cs typeface="Arial"/>
              </a:endParaRPr>
            </a:p>
            <a:p>
              <a:r>
                <a:rPr lang="en-US" sz="2400" dirty="0">
                  <a:latin typeface="Arial"/>
                  <a:cs typeface="Arial"/>
                </a:rPr>
                <a:t>Research Scientist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402800" y="40666313"/>
              <a:ext cx="54864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en-US" sz="2400" dirty="0">
                  <a:latin typeface="Arial"/>
                  <a:cs typeface="Arial"/>
                </a:rPr>
                <a:t>Lawrence Berkeley National Laboratory</a:t>
              </a:r>
            </a:p>
            <a:p>
              <a:r>
                <a:rPr lang="en-US" sz="2400" dirty="0" err="1" smtClean="0">
                  <a:latin typeface="Arial"/>
                  <a:cs typeface="Arial"/>
                </a:rPr>
                <a:t>qzhu@</a:t>
              </a:r>
              <a:r>
                <a:rPr lang="en-US" sz="2400" dirty="0" err="1">
                  <a:latin typeface="Arial"/>
                  <a:cs typeface="Arial"/>
                </a:rPr>
                <a:t>lbl.gov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234143" y="40666313"/>
              <a:ext cx="91440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r>
                <a:rPr lang="en-US" sz="4000" b="1" dirty="0" smtClean="0">
                  <a:solidFill>
                    <a:srgbClr val="1B5FAE"/>
                  </a:solidFill>
                  <a:latin typeface="Arial"/>
                  <a:cs typeface="Arial"/>
                </a:rPr>
                <a:t>climatemodeling.science.energy.gov/acme</a:t>
              </a:r>
              <a:endParaRPr lang="en-US" sz="3600" dirty="0">
                <a:solidFill>
                  <a:srgbClr val="1B5FA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943600" y="914400"/>
            <a:ext cx="2743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>
                <a:solidFill>
                  <a:srgbClr val="000000"/>
                </a:solidFill>
                <a:latin typeface="Arial"/>
                <a:cs typeface="Arial"/>
              </a:rPr>
              <a:t>Development and testing of </a:t>
            </a:r>
            <a:endParaRPr lang="en-US" sz="14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400" b="1" dirty="0" smtClean="0">
                <a:solidFill>
                  <a:srgbClr val="000000"/>
                </a:solidFill>
                <a:latin typeface="Arial"/>
                <a:cs typeface="Arial"/>
              </a:rPr>
              <a:t>ALMv1</a:t>
            </a:r>
            <a:r>
              <a:rPr lang="en-US" sz="14400" b="1" dirty="0">
                <a:solidFill>
                  <a:srgbClr val="000000"/>
                </a:solidFill>
                <a:latin typeface="Arial"/>
                <a:cs typeface="Arial"/>
              </a:rPr>
              <a:t>-ECA-</a:t>
            </a:r>
            <a:r>
              <a:rPr lang="en-US" sz="14400" b="1" dirty="0" smtClean="0">
                <a:solidFill>
                  <a:srgbClr val="000000"/>
                </a:solidFill>
                <a:latin typeface="Arial"/>
                <a:cs typeface="Arial"/>
              </a:rPr>
              <a:t>CNP</a:t>
            </a:r>
          </a:p>
          <a:p>
            <a:r>
              <a:rPr lang="en-US" sz="7200" dirty="0" smtClean="0">
                <a:solidFill>
                  <a:srgbClr val="000000"/>
                </a:solidFill>
                <a:latin typeface="Arial"/>
                <a:cs typeface="Arial"/>
              </a:rPr>
              <a:t>Qing Zhu, William Riley, </a:t>
            </a:r>
            <a:r>
              <a:rPr lang="en-US" sz="7200" dirty="0" err="1" smtClean="0">
                <a:solidFill>
                  <a:srgbClr val="000000"/>
                </a:solidFill>
                <a:latin typeface="Arial"/>
                <a:cs typeface="Arial"/>
              </a:rPr>
              <a:t>Jinyun</a:t>
            </a:r>
            <a:r>
              <a:rPr lang="en-US" sz="7200" dirty="0" smtClean="0">
                <a:solidFill>
                  <a:srgbClr val="000000"/>
                </a:solidFill>
                <a:latin typeface="Arial"/>
                <a:cs typeface="Arial"/>
              </a:rPr>
              <a:t> Tang</a:t>
            </a:r>
            <a:endParaRPr lang="en-US" sz="7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9601200"/>
            <a:ext cx="20176002" cy="14173200"/>
            <a:chOff x="1371600" y="9601200"/>
            <a:chExt cx="20176002" cy="14173200"/>
          </a:xfrm>
        </p:grpSpPr>
        <p:sp>
          <p:nvSpPr>
            <p:cNvPr id="6" name="Rectangle 5"/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802" y="11887200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71600" y="9601200"/>
              <a:ext cx="20116800" cy="2286000"/>
              <a:chOff x="1371600" y="9601200"/>
              <a:chExt cx="20116800" cy="2286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Abstract</a:t>
                </a:r>
                <a:endParaRPr lang="en-US" sz="7200" b="1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371600" y="24612618"/>
            <a:ext cx="20116800" cy="14173200"/>
            <a:chOff x="1371600" y="24612618"/>
            <a:chExt cx="20116800" cy="14173200"/>
          </a:xfrm>
        </p:grpSpPr>
        <p:sp>
          <p:nvSpPr>
            <p:cNvPr id="9" name="Rectangle 8"/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26898618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71600" y="24612618"/>
              <a:ext cx="20116800" cy="2286000"/>
              <a:chOff x="1371600" y="24612618"/>
              <a:chExt cx="20116800" cy="22860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371600" y="24612618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71600" y="24612618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Approach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2402800" y="24612618"/>
            <a:ext cx="20116800" cy="14173200"/>
            <a:chOff x="22402800" y="24612618"/>
            <a:chExt cx="20116800" cy="14173200"/>
          </a:xfrm>
        </p:grpSpPr>
        <p:sp>
          <p:nvSpPr>
            <p:cNvPr id="8" name="Rectangle 7"/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02800" y="26898618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402800" y="24612618"/>
              <a:ext cx="20116800" cy="2286000"/>
              <a:chOff x="22402800" y="24612618"/>
              <a:chExt cx="20116800" cy="2286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2402800" y="24612618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402800" y="24612618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smtClean="0">
                    <a:solidFill>
                      <a:schemeClr val="bg1"/>
                    </a:solidFill>
                    <a:latin typeface="Arial"/>
                    <a:cs typeface="Arial"/>
                  </a:rPr>
                  <a:t>Impact</a:t>
                </a:r>
                <a:endParaRPr lang="en-US" sz="7200" b="1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787414" y="12597370"/>
            <a:ext cx="18315156" cy="1182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dirty="0" smtClean="0">
                <a:latin typeface="Arial"/>
                <a:cs typeface="Arial"/>
              </a:rPr>
              <a:t>We </a:t>
            </a:r>
            <a:r>
              <a:rPr lang="en-US" sz="4200" dirty="0">
                <a:latin typeface="Arial"/>
                <a:cs typeface="Arial"/>
              </a:rPr>
              <a:t>describe here model development and benchmarking for one of the two land model versions integrated in ALMv1 that will participate in the BGC Inter-comparison: ALMv1-ECA-CNP. ALMv1-ECA-CNP is unique in several ways that strongly affect the model's estimates of terrestrial C budgets: (1) plants have a flexible CNP stoichiometry; (2) plant allocation and storage are dynamic and respond to nutrient, water, and light stresses; (3) a multi-element co-limitation concept replaces Liebig's law of the minimum for nutrient controls on photosynthesis; (4) multiple substrate &amp; nutrient competition is based on the Equilibrium Chemistry Approximation (ECA); and (5) </a:t>
            </a:r>
            <a:r>
              <a:rPr lang="en-US" sz="4200" dirty="0" err="1">
                <a:latin typeface="Arial"/>
                <a:cs typeface="Arial"/>
              </a:rPr>
              <a:t>BeTR</a:t>
            </a:r>
            <a:r>
              <a:rPr lang="en-US" sz="4200" dirty="0">
                <a:latin typeface="Arial"/>
                <a:cs typeface="Arial"/>
              </a:rPr>
              <a:t> vertically-resolved multi-phase reactive transport solver is used for numerically robust solutions. This poster describes the model assumptions, implementation, benchmarking, and predictions of global C, N, and P dynamics.</a:t>
            </a:r>
          </a:p>
          <a:p>
            <a:pPr>
              <a:lnSpc>
                <a:spcPct val="130000"/>
              </a:lnSpc>
            </a:pPr>
            <a:endParaRPr lang="en-US" sz="4200" dirty="0"/>
          </a:p>
        </p:txBody>
      </p:sp>
      <p:sp>
        <p:nvSpPr>
          <p:cNvPr id="23" name="TextBox 22"/>
          <p:cNvSpPr txBox="1"/>
          <p:nvPr/>
        </p:nvSpPr>
        <p:spPr>
          <a:xfrm>
            <a:off x="1645236" y="33974734"/>
            <a:ext cx="19259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 synthesized plant C:N:P stoichiometry for ALM (Zhu in prep)</a:t>
            </a:r>
            <a:endParaRPr lang="en-US" sz="4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35" y="34713398"/>
            <a:ext cx="16262376" cy="546462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645234" y="26898618"/>
            <a:ext cx="19843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/>
              <a:t>We adopted Equilibrium Chemistry Approximation (ECA) approach to model belowground complex nutrient competition (Zhu et al., 2017). </a:t>
            </a:r>
            <a:endParaRPr lang="en-US" sz="4200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33" y="28283613"/>
            <a:ext cx="14844639" cy="55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906659" y="10115218"/>
            <a:ext cx="16102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smtClean="0"/>
              <a:t>Overview </a:t>
            </a:r>
            <a:r>
              <a:rPr lang="en-US" sz="4200" dirty="0" smtClean="0"/>
              <a:t>of ALMv1-ECA-CNP </a:t>
            </a:r>
            <a:endParaRPr lang="en-US" sz="4200" dirty="0"/>
          </a:p>
        </p:txBody>
      </p:sp>
      <p:pic>
        <p:nvPicPr>
          <p:cNvPr id="4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659" y="10853882"/>
            <a:ext cx="16102701" cy="108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906658" y="21558286"/>
            <a:ext cx="17690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 addition to new competition module and plant stoichiometry, other new components including (1) N</a:t>
            </a:r>
            <a:r>
              <a:rPr lang="en-US" sz="3600" dirty="0"/>
              <a:t>/P limitation on photosynthesis rate </a:t>
            </a:r>
            <a:r>
              <a:rPr lang="en-US" sz="3600" dirty="0" smtClean="0"/>
              <a:t>is directly </a:t>
            </a:r>
            <a:r>
              <a:rPr lang="en-US" sz="3600" dirty="0"/>
              <a:t>modeled as non-linear scaling relationship between leaf level N/P concentration and </a:t>
            </a:r>
            <a:r>
              <a:rPr lang="en-US" sz="3600" dirty="0" err="1"/>
              <a:t>vcmax</a:t>
            </a:r>
            <a:r>
              <a:rPr lang="en-US" sz="3600" dirty="0"/>
              <a:t>, supported by big dataset; (2) we used a dynamic allocation scheme that consider the stress coming form N, water, </a:t>
            </a:r>
            <a:r>
              <a:rPr lang="en-US" sz="3600" dirty="0" smtClean="0"/>
              <a:t>light  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22906658" y="27714790"/>
            <a:ext cx="1961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Global </a:t>
            </a:r>
            <a:r>
              <a:rPr lang="en-US" sz="3600" dirty="0"/>
              <a:t>benchmarking using ILAMB (The International Land Model Benchmarking Project).</a:t>
            </a:r>
          </a:p>
        </p:txBody>
      </p:sp>
      <p:pic>
        <p:nvPicPr>
          <p:cNvPr id="46" name="Content Placeholder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2156"/>
          <a:stretch>
            <a:fillRect/>
          </a:stretch>
        </p:blipFill>
        <p:spPr bwMode="auto">
          <a:xfrm>
            <a:off x="21896053" y="28328973"/>
            <a:ext cx="10843749" cy="58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004" y="28361121"/>
            <a:ext cx="10511191" cy="56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ontent Placeholder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" b="2957"/>
          <a:stretch>
            <a:fillRect/>
          </a:stretch>
        </p:blipFill>
        <p:spPr bwMode="auto">
          <a:xfrm>
            <a:off x="22130166" y="34132470"/>
            <a:ext cx="11293130" cy="604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3178010" y="33953598"/>
            <a:ext cx="97950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Both"/>
            </a:pPr>
            <a:r>
              <a:rPr lang="en-US" sz="3200" dirty="0" smtClean="0"/>
              <a:t>Global benchmark of GPP </a:t>
            </a:r>
            <a:r>
              <a:rPr lang="en-US" sz="3200" dirty="0"/>
              <a:t>from 1982</a:t>
            </a:r>
            <a:r>
              <a:rPr lang="en-US" sz="3200" dirty="0" smtClean="0"/>
              <a:t>-2008. ALMv0 (blue lines) overestimate GPP for high latitude evergreen needle leaf trees and tropical evergreen broadleaf trees. </a:t>
            </a:r>
            <a:r>
              <a:rPr lang="en-US" sz="3200" dirty="0"/>
              <a:t>Those bias was significantly reduced in our new </a:t>
            </a:r>
            <a:r>
              <a:rPr lang="en-US" sz="3200" dirty="0" smtClean="0"/>
              <a:t>version.</a:t>
            </a:r>
          </a:p>
          <a:p>
            <a:pPr marL="514350" indent="-514350">
              <a:buAutoNum type="alphaLcParenBoth"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Significant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bias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reduction for LAI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in the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v1 (blue bars)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compared with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v0 (red bars). </a:t>
            </a:r>
          </a:p>
          <a:p>
            <a:pPr marL="514350" indent="-514350">
              <a:buAutoNum type="alphaLcParenBoth"/>
            </a:pPr>
            <a:r>
              <a:rPr lang="en-US" sz="3200" dirty="0" smtClean="0"/>
              <a:t>1 </a:t>
            </a:r>
            <a:r>
              <a:rPr lang="en-US" sz="3200" dirty="0"/>
              <a:t>m depth soil </a:t>
            </a:r>
            <a:r>
              <a:rPr lang="en-US" sz="3200" dirty="0" smtClean="0"/>
              <a:t>carbon benchmark, we compared </a:t>
            </a:r>
            <a:r>
              <a:rPr lang="en-US" sz="3200" dirty="0"/>
              <a:t>various different earth system land models (from CMIP5</a:t>
            </a:r>
            <a:r>
              <a:rPr lang="en-US" sz="3200" dirty="0" smtClean="0"/>
              <a:t>) we well as ALMv1-ECA-CNP </a:t>
            </a:r>
            <a:r>
              <a:rPr lang="en-US" sz="3200" dirty="0"/>
              <a:t>against Harmonized World Soil </a:t>
            </a:r>
            <a:r>
              <a:rPr lang="en-US" sz="3200" dirty="0" smtClean="0"/>
              <a:t>Database.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23215839" y="28981370"/>
            <a:ext cx="16000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/>
              <a:t>(a)</a:t>
            </a:r>
            <a:endParaRPr lang="en-US" sz="4600" dirty="0"/>
          </a:p>
        </p:txBody>
      </p:sp>
      <p:sp>
        <p:nvSpPr>
          <p:cNvPr id="50" name="TextBox 49"/>
          <p:cNvSpPr txBox="1"/>
          <p:nvPr/>
        </p:nvSpPr>
        <p:spPr>
          <a:xfrm>
            <a:off x="34778077" y="28581260"/>
            <a:ext cx="16000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/>
              <a:t>(b)</a:t>
            </a:r>
            <a:endParaRPr lang="en-US" sz="4600" dirty="0"/>
          </a:p>
        </p:txBody>
      </p:sp>
      <p:sp>
        <p:nvSpPr>
          <p:cNvPr id="51" name="TextBox 50"/>
          <p:cNvSpPr txBox="1"/>
          <p:nvPr/>
        </p:nvSpPr>
        <p:spPr>
          <a:xfrm>
            <a:off x="23501012" y="34392703"/>
            <a:ext cx="16000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/>
              <a:t>(c)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49313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441</Words>
  <Application>Microsoft Macintosh PowerPoint</Application>
  <PresentationFormat>Custom</PresentationFormat>
  <Paragraphs>25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Berkeley Lab</cp:lastModifiedBy>
  <cp:revision>40</cp:revision>
  <dcterms:created xsi:type="dcterms:W3CDTF">2015-04-08T23:32:45Z</dcterms:created>
  <dcterms:modified xsi:type="dcterms:W3CDTF">2017-06-02T12:12:53Z</dcterms:modified>
</cp:coreProperties>
</file>