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  <p:sldMasterId id="2147483819" r:id="rId2"/>
    <p:sldMasterId id="2147483837" r:id="rId3"/>
  </p:sldMasterIdLst>
  <p:notesMasterIdLst>
    <p:notesMasterId r:id="rId17"/>
  </p:notesMasterIdLst>
  <p:handoutMasterIdLst>
    <p:handoutMasterId r:id="rId18"/>
  </p:handoutMasterIdLst>
  <p:sldIdLst>
    <p:sldId id="280" r:id="rId4"/>
    <p:sldId id="270" r:id="rId5"/>
    <p:sldId id="279" r:id="rId6"/>
    <p:sldId id="287" r:id="rId7"/>
    <p:sldId id="283" r:id="rId8"/>
    <p:sldId id="285" r:id="rId9"/>
    <p:sldId id="286" r:id="rId10"/>
    <p:sldId id="284" r:id="rId11"/>
    <p:sldId id="288" r:id="rId12"/>
    <p:sldId id="289" r:id="rId13"/>
    <p:sldId id="290" r:id="rId14"/>
    <p:sldId id="282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E54"/>
    <a:srgbClr val="CDC2FF"/>
    <a:srgbClr val="3B4557"/>
    <a:srgbClr val="FD443B"/>
    <a:srgbClr val="FFC6C0"/>
    <a:srgbClr val="DA0000"/>
    <a:srgbClr val="30A6CD"/>
    <a:srgbClr val="9D8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825" autoAdjust="0"/>
  </p:normalViewPr>
  <p:slideViewPr>
    <p:cSldViewPr snapToGrid="0" snapToObjects="1">
      <p:cViewPr varScale="1">
        <p:scale>
          <a:sx n="107" d="100"/>
          <a:sy n="107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8FA7-2F4C-5D49-9BA4-AF921E49AE74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49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0FB-EA67-3A40-825F-8F252A860502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33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/>
              <a:pPr/>
              <a:t>11/9/16</a:t>
            </a:fld>
            <a:endParaRPr lang="en-US" dirty="0"/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536" y="4197659"/>
            <a:ext cx="931864" cy="28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E3A661A9-AB95-644B-88B2-9DDC7A23F4F4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2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80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48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9385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517300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430694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27138" y="711359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1B799630-9E30-DE4D-BE8D-4E9CA304B925}" type="datetime1">
              <a:rPr lang="en-US" smtClean="0"/>
              <a:pPr/>
              <a:t>11/9/16</a:t>
            </a:fld>
            <a:endParaRPr lang="en-US"/>
          </a:p>
        </p:txBody>
      </p:sp>
      <p:pic>
        <p:nvPicPr>
          <p:cNvPr id="20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325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578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dirty="0">
              <a:solidFill>
                <a:prstClr val="black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326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1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Photos placed in horizontal position 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with even amount of white space</a:t>
            </a:r>
            <a:b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</a:br>
            <a:r>
              <a:rPr lang="en-US" sz="1400" dirty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t> between photos and header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50" baseline="30000" dirty="0">
                <a:solidFill>
                  <a:prstClr val="black"/>
                </a:solidFill>
                <a:latin typeface="Arial" pitchFamily="-112" charset="0"/>
                <a:ea typeface="ＭＳ Ｐゴシック" charset="0"/>
                <a:cs typeface="ＭＳ Ｐゴシック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solidFill>
                  <a:prstClr val="black"/>
                </a:solidFill>
                <a:latin typeface="Arial" pitchFamily="-112" charset="0"/>
                <a:ea typeface="ＭＳ Ｐゴシック" charset="0"/>
                <a:cs typeface="ＭＳ Ｐゴシック" charset="0"/>
              </a:rPr>
              <a:t/>
            </a:r>
            <a:br>
              <a:rPr lang="en-US" sz="950" baseline="30000" dirty="0" smtClean="0">
                <a:solidFill>
                  <a:prstClr val="black"/>
                </a:solidFill>
                <a:latin typeface="Arial" pitchFamily="-112" charset="0"/>
                <a:ea typeface="ＭＳ Ｐゴシック" charset="0"/>
                <a:cs typeface="ＭＳ Ｐゴシック" charset="0"/>
              </a:rPr>
            </a:br>
            <a:r>
              <a:rPr lang="en-US" sz="950" baseline="30000" dirty="0" smtClean="0">
                <a:solidFill>
                  <a:prstClr val="black"/>
                </a:solidFill>
                <a:latin typeface="Arial" pitchFamily="-112" charset="0"/>
                <a:ea typeface="ＭＳ Ｐゴシック" charset="0"/>
                <a:cs typeface="ＭＳ Ｐゴシック" charset="0"/>
              </a:rPr>
              <a:t>SAND No. 2011–XXXXP.</a:t>
            </a:r>
          </a:p>
          <a:p>
            <a:pPr>
              <a:defRPr/>
            </a:pPr>
            <a:endParaRPr lang="en-US" sz="950" baseline="30000" dirty="0">
              <a:solidFill>
                <a:prstClr val="black"/>
              </a:solidFill>
              <a:latin typeface="Arial" pitchFamily="-112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6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68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463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79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1639C-5EF8-8C48-833F-078F90087180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935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C3D4-B14E-194D-A22F-ABBD9D7BE7F7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2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CFF6A9-F7ED-464D-9ECE-18CDAAFFF013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8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504244A8-8889-154D-9568-D8C635C53E9B}" type="datetime1">
              <a:rPr lang="en-US" smtClean="0"/>
              <a:pPr/>
              <a:t>11/9/16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 userDrawn="1"/>
        </p:nvSpPr>
        <p:spPr>
          <a:xfrm>
            <a:off x="0" y="3369731"/>
            <a:ext cx="9144000" cy="397933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7" name="Picture 12" descr="NNSAlogo_Black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65AE2-28C7-4947-8319-D60EEB07BE79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12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82EBC-51D7-AB40-8702-393A26BF0924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8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187D-6C3F-6D41-880E-F6B6C4095670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6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7F8E1-8F00-1645-9B46-B2F7ACC8F53A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82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38B7F0-25BC-B045-8049-7CADA7B3A1D1}" type="datetime1">
              <a:rPr lang="en-US" smtClean="0">
                <a:solidFill>
                  <a:prstClr val="black"/>
                </a:solidFill>
              </a:rPr>
              <a:pPr/>
              <a:t>11/9/16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10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326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8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57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385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97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0" y="0"/>
            <a:ext cx="9144000" cy="6612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0" y="3369731"/>
            <a:ext cx="9144000" cy="3089807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30A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0066" y="6115572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1456267"/>
            <a:ext cx="3768892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1456267"/>
            <a:ext cx="2286000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1456267"/>
            <a:ext cx="2917136" cy="18356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3678173"/>
            <a:ext cx="7772400" cy="898198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4591567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33559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1227748" y="601288"/>
            <a:ext cx="539310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199" y="5797079"/>
            <a:ext cx="1751489" cy="32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/>
                <a:cs typeface="Calibri"/>
              </a:defRPr>
            </a:lvl1pPr>
          </a:lstStyle>
          <a:p>
            <a:fld id="{9522E0D4-989F-3A4B-AA2E-486ADFE0E698}" type="datetime1">
              <a:rPr lang="en-US" smtClean="0"/>
              <a:pPr/>
              <a:t>11/9/16</a:t>
            </a:fld>
            <a:endParaRPr lang="en-US"/>
          </a:p>
        </p:txBody>
      </p:sp>
      <p:pic>
        <p:nvPicPr>
          <p:cNvPr id="33" name="Picture 8" descr="SNL_color_stack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1" y="408000"/>
            <a:ext cx="1524000" cy="66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42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9415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37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484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1276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82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-1" y="4040484"/>
            <a:ext cx="2484223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2484223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06432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989095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502" y="1250965"/>
            <a:ext cx="5971187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502" y="2588978"/>
            <a:ext cx="5641337" cy="593737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7199" y="4339006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298048" y="5157318"/>
            <a:ext cx="970718" cy="14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63683" y="5932869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14502" y="26517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5B35050C-AFC0-D74A-963F-148736DC45A4}" type="datetime1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2484303"/>
            <a:ext cx="2484222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472391" y="989095"/>
            <a:ext cx="1011831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3778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4039700" y="5921220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8522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172200"/>
            <a:ext cx="55626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SAND NO. 2011-XXXXP</a:t>
            </a:r>
            <a:endParaRPr lang="en-US" sz="600" kern="1200" dirty="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4571999" y="0"/>
            <a:ext cx="4572001" cy="2817515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999" y="5964768"/>
            <a:ext cx="4572001" cy="893232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1" y="2908379"/>
            <a:ext cx="1359657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93248" y="1488545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 userDrawn="1"/>
        </p:nvSpPr>
        <p:spPr>
          <a:xfrm>
            <a:off x="4572000" y="4403587"/>
            <a:ext cx="4572000" cy="14679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044391" y="2908379"/>
            <a:ext cx="3099609" cy="1395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0800000">
            <a:off x="112655" y="-1"/>
            <a:ext cx="337567" cy="6857999"/>
          </a:xfrm>
          <a:prstGeom prst="rect">
            <a:avLst/>
          </a:prstGeom>
          <a:solidFill>
            <a:srgbClr val="9D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0353" y="6375406"/>
            <a:ext cx="3761580" cy="579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  <a:r>
              <a:rPr lang="en-US" sz="950" baseline="30000" dirty="0" smtClean="0">
                <a:latin typeface="Arial" pitchFamily="-112" charset="0"/>
              </a:rPr>
              <a:t/>
            </a:r>
            <a:br>
              <a:rPr lang="en-US" sz="950" baseline="30000" dirty="0" smtClean="0">
                <a:latin typeface="Arial" pitchFamily="-112" charset="0"/>
              </a:rPr>
            </a:br>
            <a:r>
              <a:rPr lang="en-US" sz="950" baseline="30000" dirty="0" smtClean="0">
                <a:latin typeface="Arial" pitchFamily="-112" charset="0"/>
              </a:rPr>
              <a:t>SAND No. 2011–XXXXP.</a:t>
            </a:r>
          </a:p>
          <a:p>
            <a:pPr algn="l">
              <a:defRPr/>
            </a:pPr>
            <a:endParaRPr lang="en-US" sz="950" baseline="30000" dirty="0">
              <a:latin typeface="Arial" pitchFamily="-11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18" y="1250965"/>
            <a:ext cx="3789515" cy="1233338"/>
          </a:xfrm>
        </p:spPr>
        <p:txBody>
          <a:bodyPr/>
          <a:lstStyle>
            <a:lvl1pPr algn="l">
              <a:lnSpc>
                <a:spcPts val="3800"/>
              </a:lnSpc>
              <a:defRPr>
                <a:solidFill>
                  <a:srgbClr val="9D8C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418" y="2588978"/>
            <a:ext cx="3586315" cy="1085555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1957" y="6051407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418" y="265178"/>
            <a:ext cx="1029382" cy="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Calibri"/>
                <a:cs typeface="Calibri"/>
              </a:defRPr>
            </a:lvl1pPr>
          </a:lstStyle>
          <a:p>
            <a:fld id="{7D098A99-26EF-B34F-91F8-30EA53688AF7}" type="datetime1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 rot="10800000">
            <a:off x="1" y="-1"/>
            <a:ext cx="77764" cy="6857999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3" name="Picture 12" descr="NNSAlogo_Blac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2077974" y="6039758"/>
            <a:ext cx="850737" cy="27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SNL_motto_2 lines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95332" y="1586652"/>
            <a:ext cx="1935484" cy="394494"/>
          </a:xfrm>
          <a:prstGeom prst="rect">
            <a:avLst/>
          </a:prstGeom>
        </p:spPr>
      </p:pic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3597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C9CA6C2B-6061-6F46-BF6B-C0454CDDAB35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DE15B5-4D50-754D-8585-236811896E05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F66A0-55BE-484A-9667-5C4C7A46FB26}" type="datetime1">
              <a:rPr lang="en-US" smtClean="0"/>
              <a:pPr/>
              <a:t>11/9/16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9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/>
              <a:pPr/>
              <a:t>11/9/16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98" r:id="rId2"/>
    <p:sldLayoutId id="2147483796" r:id="rId3"/>
    <p:sldLayoutId id="2147483799" r:id="rId4"/>
    <p:sldLayoutId id="2147483797" r:id="rId5"/>
    <p:sldLayoutId id="2147483800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1490926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30B37176-1C50-7042-8162-64D2C2671FE5}" type="datetime1">
              <a:rPr lang="en-US" smtClean="0">
                <a:solidFill>
                  <a:prstClr val="black"/>
                </a:solidFill>
                <a:ea typeface="ＭＳ Ｐゴシック" charset="0"/>
              </a:rPr>
              <a:pPr/>
              <a:t>11/9/16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405" y="6519332"/>
            <a:ext cx="2895600" cy="2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 dirty="0">
              <a:ea typeface="ＭＳ Ｐゴシック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6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534425F-4AB4-0B4F-8E34-5F20F717AB9B}" type="datetimeFigureOut">
              <a:rPr lang="en-US" smtClean="0">
                <a:latin typeface="Arial"/>
              </a:rPr>
              <a:pPr/>
              <a:t>11/9/16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5E3CBCF-ED21-AC45-9432-CF3C743C4A4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47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tarctica_2km_BetaFromBicycl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6" y="1673067"/>
            <a:ext cx="3372961" cy="16563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289" y="3579818"/>
            <a:ext cx="7772400" cy="146651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“CMDV Software”</a:t>
            </a:r>
            <a:b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ACME-SM: A Global Climate Model Software Modernization Surge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forand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533" y="1863618"/>
            <a:ext cx="1890588" cy="1245845"/>
          </a:xfrm>
          <a:prstGeom prst="rect">
            <a:avLst/>
          </a:prstGeom>
        </p:spPr>
      </p:pic>
      <p:pic>
        <p:nvPicPr>
          <p:cNvPr id="7" name="Picture 6" descr="GIS_triangleMesh_realB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3" y="1678405"/>
            <a:ext cx="1104375" cy="2117897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978861" y="1772975"/>
            <a:ext cx="2612925" cy="1499815"/>
            <a:chOff x="14968922" y="27793890"/>
            <a:chExt cx="4876241" cy="2798956"/>
          </a:xfrm>
        </p:grpSpPr>
        <p:pic>
          <p:nvPicPr>
            <p:cNvPr id="9" name="Picture 8" descr="bdf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8922" y="27793890"/>
              <a:ext cx="2151960" cy="2094046"/>
            </a:xfrm>
            <a:prstGeom prst="rect">
              <a:avLst/>
            </a:prstGeom>
          </p:spPr>
        </p:pic>
        <p:pic>
          <p:nvPicPr>
            <p:cNvPr id="12" name="Picture 11" descr="rk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9476" y="28194000"/>
              <a:ext cx="2151960" cy="2094046"/>
            </a:xfrm>
            <a:prstGeom prst="rect">
              <a:avLst/>
            </a:prstGeom>
          </p:spPr>
        </p:pic>
        <p:pic>
          <p:nvPicPr>
            <p:cNvPr id="13" name="Picture 12" descr="Sens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3203" y="28498800"/>
              <a:ext cx="2151960" cy="2094046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458981" y="1987373"/>
            <a:ext cx="499931" cy="11220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854" y="5102365"/>
            <a:ext cx="90031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/>
              </a:rPr>
              <a:t>PI / Computational Lead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: Andy Salinger (SNL) 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/>
              </a:rPr>
              <a:t>Deputy PI / Climate Lead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: Peter Caldwell (LLNL)	     </a:t>
            </a:r>
          </a:p>
          <a:p>
            <a:r>
              <a:rPr lang="en-US" sz="2000" b="1" dirty="0" smtClean="0">
                <a:solidFill>
                  <a:prstClr val="black"/>
                </a:solidFill>
                <a:latin typeface="Arial"/>
              </a:rPr>
              <a:t>Site PIs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</a:rPr>
              <a:t>Hui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 Wan (PNNL), Rob Jacob (ANL),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</a:rPr>
              <a:t>Salil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</a:rPr>
              <a:t>Mahajan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 (ORNL)</a:t>
            </a:r>
          </a:p>
          <a:p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/>
              </a:rPr>
              <a:t>											</a:t>
            </a:r>
            <a:endParaRPr lang="en-US" sz="20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678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07: Modernize Coupler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8563"/>
            <a:ext cx="8432800" cy="4959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Upgrade the coupler to avoid performance bottlenecks on next-gen computers and meet upcoming ACME requirements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200" b="1" dirty="0" smtClean="0"/>
              <a:t>Plan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Modify coupler to use MOAB data structures and communication/interpolation algorithms to improve scalability</a:t>
            </a:r>
          </a:p>
          <a:p>
            <a:r>
              <a:rPr lang="en-US" sz="2200" dirty="0" smtClean="0"/>
              <a:t>Make the coupler more flexible in terms of time-stepping methods, variable names,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r>
              <a:rPr lang="en-US" sz="2200" dirty="0" smtClean="0"/>
              <a:t>Modify coupler to allow for run-time specification of grids, components, and numerical methods for coupling</a:t>
            </a:r>
          </a:p>
          <a:p>
            <a:r>
              <a:rPr lang="en-US" sz="2200" dirty="0" smtClean="0"/>
              <a:t>Implement </a:t>
            </a:r>
            <a:r>
              <a:rPr lang="en-US" sz="2200" dirty="0" smtClean="0"/>
              <a:t>hooks for dynamic </a:t>
            </a:r>
            <a:r>
              <a:rPr lang="en-US" sz="2200" dirty="0" smtClean="0"/>
              <a:t>load balancing</a:t>
            </a:r>
          </a:p>
          <a:p>
            <a:pPr>
              <a:buFont typeface="Wingdings" charset="2"/>
              <a:buChar char="²"/>
            </a:pPr>
            <a:r>
              <a:rPr lang="en-US" sz="2200" dirty="0"/>
              <a:t> </a:t>
            </a:r>
            <a:r>
              <a:rPr lang="en-US" sz="2200" dirty="0" smtClean="0"/>
              <a:t>Expand depth of expertise in the Coupler on ACME project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230934"/>
            <a:ext cx="646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Rob Jacob, Vijay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Mahadevan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</a:t>
            </a:r>
            <a:r>
              <a:rPr lang="en-US" dirty="0" err="1">
                <a:solidFill>
                  <a:srgbClr val="292934"/>
                </a:solidFill>
                <a:latin typeface="Arial"/>
              </a:rPr>
              <a:t>Iulian</a:t>
            </a:r>
            <a:r>
              <a:rPr lang="en-US" dirty="0">
                <a:solidFill>
                  <a:srgbClr val="292934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Grindeanu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</a:t>
            </a:r>
            <a:r>
              <a:rPr lang="en-US" dirty="0">
                <a:solidFill>
                  <a:srgbClr val="292934"/>
                </a:solidFill>
                <a:latin typeface="Arial"/>
              </a:rPr>
              <a:t>Jason </a:t>
            </a:r>
            <a:r>
              <a:rPr lang="en-US" dirty="0" err="1">
                <a:solidFill>
                  <a:srgbClr val="292934"/>
                </a:solidFill>
                <a:latin typeface="Arial"/>
              </a:rPr>
              <a:t>Sarich</a:t>
            </a:r>
            <a:r>
              <a:rPr lang="en-US" dirty="0">
                <a:solidFill>
                  <a:srgbClr val="292934"/>
                </a:solidFill>
                <a:latin typeface="Arial"/>
              </a:rPr>
              <a:t> </a:t>
            </a:r>
          </a:p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 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28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08: Rewrite Spectral Element Atmosphere Dycore in C++, Kokkos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07" y="2348785"/>
            <a:ext cx="8229600" cy="4250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Goal: Rewrite SE dycore in C++ using Trilinos/Kokkos libraries for a single performance-portable implementation and to leverage ASCR staff and technologies</a:t>
            </a:r>
          </a:p>
          <a:p>
            <a:pPr marL="0" indent="0">
              <a:buNone/>
            </a:pPr>
            <a:r>
              <a:rPr lang="en-US" dirty="0" smtClean="0"/>
              <a:t>Plan: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Surround current code with tests (unit, regression, performance) on multiple platforms (CPU, Phi, GPU)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Transition kernels to use Kokkos programming model for performance portability, with single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Migrate whole code to C++, using Trilinos libraries as appropriate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Tune code, investigate new algorithms, for performance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678714"/>
            <a:ext cx="8468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Irina Tezaur, </a:t>
            </a:r>
            <a:r>
              <a:rPr lang="en-US" dirty="0">
                <a:solidFill>
                  <a:srgbClr val="292934"/>
                </a:solidFill>
              </a:rPr>
              <a:t>Oksana </a:t>
            </a:r>
            <a:r>
              <a:rPr lang="en-US" dirty="0" err="1">
                <a:solidFill>
                  <a:srgbClr val="292934"/>
                </a:solidFill>
              </a:rPr>
              <a:t>Guba</a:t>
            </a:r>
            <a:r>
              <a:rPr lang="en-US" dirty="0">
                <a:solidFill>
                  <a:srgbClr val="292934"/>
                </a:solidFill>
              </a:rPr>
              <a:t>, </a:t>
            </a:r>
            <a:r>
              <a:rPr lang="en-US" dirty="0" smtClean="0">
                <a:solidFill>
                  <a:srgbClr val="292934"/>
                </a:solidFill>
              </a:rPr>
              <a:t>Dan Sunderland, Michael 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Deakin, Luca Bertagna, </a:t>
            </a:r>
            <a:r>
              <a:rPr lang="en-US" dirty="0">
                <a:solidFill>
                  <a:srgbClr val="292934"/>
                </a:solidFill>
              </a:rPr>
              <a:t>Andy Salinger, Bill </a:t>
            </a:r>
            <a:r>
              <a:rPr lang="en-US" dirty="0" smtClean="0">
                <a:solidFill>
                  <a:srgbClr val="292934"/>
                </a:solidFill>
              </a:rPr>
              <a:t>Spotz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82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70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Task 09: Software Engineering </a:t>
            </a:r>
            <a:r>
              <a:rPr lang="en-US" strike="sngStrike" dirty="0" smtClean="0"/>
              <a:t>Education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559"/>
            <a:ext cx="8338132" cy="4257123"/>
          </a:xfrm>
        </p:spPr>
        <p:txBody>
          <a:bodyPr>
            <a:normAutofit lnSpcReduction="10000"/>
          </a:bodyPr>
          <a:lstStyle/>
          <a:p>
            <a:pPr marL="915988" indent="-915988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Improve productivity of ACME developers in writing correct, maintainable, and performant code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b="1" dirty="0" smtClean="0"/>
              <a:t>Plan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Gather info about current status of ACME code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online and (perhaps) class-based tutorials on topics of interest</a:t>
            </a:r>
          </a:p>
          <a:p>
            <a:pPr lvl="1">
              <a:buFont typeface="Wingdings" charset="2"/>
              <a:buChar char="²"/>
            </a:pPr>
            <a:r>
              <a:rPr lang="en-US" dirty="0" smtClean="0"/>
              <a:t> Minimum requirements for ACME developers?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Lead by example: demonstrate best practices within the CMDV-software team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899" y="1303912"/>
            <a:ext cx="334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Michael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Heroux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Andy Salinger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52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Intra-Project Leverage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2687"/>
            <a:ext cx="8338132" cy="38832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Atmosphere physics </a:t>
            </a:r>
            <a:r>
              <a:rPr lang="en-US" u="sng" dirty="0" smtClean="0"/>
              <a:t>verification</a:t>
            </a:r>
            <a:r>
              <a:rPr lang="en-US" dirty="0" smtClean="0"/>
              <a:t> task will be early adopter of </a:t>
            </a:r>
            <a:r>
              <a:rPr lang="en-US" u="sng" dirty="0" smtClean="0"/>
              <a:t>unit test</a:t>
            </a:r>
            <a:r>
              <a:rPr lang="en-US" dirty="0" smtClean="0"/>
              <a:t>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Climate reproducibility</a:t>
            </a:r>
            <a:r>
              <a:rPr lang="en-US" dirty="0" smtClean="0"/>
              <a:t> test harness will be expanded for use for automated </a:t>
            </a:r>
            <a:r>
              <a:rPr lang="en-US" u="sng" dirty="0" smtClean="0"/>
              <a:t>verification</a:t>
            </a:r>
            <a:r>
              <a:rPr lang="en-US" dirty="0" smtClean="0"/>
              <a:t> (both do a series of runs in one test)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Coupler</a:t>
            </a:r>
            <a:r>
              <a:rPr lang="en-US" dirty="0" smtClean="0"/>
              <a:t> rewrite and </a:t>
            </a:r>
            <a:r>
              <a:rPr lang="en-US" u="sng" dirty="0" smtClean="0"/>
              <a:t>SE dycore</a:t>
            </a:r>
            <a:r>
              <a:rPr lang="en-US" dirty="0" smtClean="0"/>
              <a:t> refactor will rely on </a:t>
            </a:r>
            <a:r>
              <a:rPr lang="en-US" u="sng" dirty="0" smtClean="0"/>
              <a:t>build system</a:t>
            </a:r>
            <a:r>
              <a:rPr lang="en-US" dirty="0" smtClean="0"/>
              <a:t> upgrade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/>
              <a:t>All CMDV Software team members</a:t>
            </a:r>
            <a:r>
              <a:rPr lang="en-US" dirty="0" smtClean="0"/>
              <a:t> will be early reviewers of </a:t>
            </a:r>
            <a:r>
              <a:rPr lang="en-US" u="sng" dirty="0" smtClean="0"/>
              <a:t>Software Engineering Learning</a:t>
            </a:r>
            <a:r>
              <a:rPr lang="en-US" dirty="0" smtClean="0"/>
              <a:t>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Many more…</a:t>
            </a:r>
          </a:p>
          <a:p>
            <a:pPr marL="342900" indent="-342900">
              <a:buFont typeface="+mj-lt"/>
              <a:buAutoNum type="arabicPeriod"/>
            </a:pPr>
            <a:endParaRPr lang="en-US" sz="1700" dirty="0"/>
          </a:p>
        </p:txBody>
      </p:sp>
      <p:sp>
        <p:nvSpPr>
          <p:cNvPr id="4" name="Rectangle 3"/>
          <p:cNvSpPr/>
          <p:nvPr/>
        </p:nvSpPr>
        <p:spPr>
          <a:xfrm>
            <a:off x="457200" y="5208715"/>
            <a:ext cx="7738016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D2533C"/>
                </a:solidFill>
              </a:rPr>
              <a:t>Inter-</a:t>
            </a:r>
            <a:r>
              <a:rPr lang="en-US" sz="2800" dirty="0">
                <a:solidFill>
                  <a:srgbClr val="D2533C"/>
                </a:solidFill>
              </a:rPr>
              <a:t>Project </a:t>
            </a:r>
            <a:r>
              <a:rPr lang="en-US" sz="2800" dirty="0" smtClean="0">
                <a:solidFill>
                  <a:srgbClr val="D2533C"/>
                </a:solidFill>
              </a:rPr>
              <a:t>Leverage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CMDV</a:t>
            </a:r>
            <a:r>
              <a:rPr lang="en-US" sz="2400" dirty="0" smtClean="0"/>
              <a:t>-</a:t>
            </a:r>
            <a:r>
              <a:rPr lang="en-US" sz="2400" dirty="0" err="1" smtClean="0"/>
              <a:t>atms</a:t>
            </a:r>
            <a:r>
              <a:rPr lang="en-US" sz="2400" dirty="0" smtClean="0"/>
              <a:t>, </a:t>
            </a:r>
            <a:r>
              <a:rPr lang="en-US" sz="2400" dirty="0" smtClean="0"/>
              <a:t>Climate ECP, LEAP-T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IDEAS, ECP Software, FASTMath, SciDAC-Apps-3,4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77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142"/>
            <a:ext cx="8493760" cy="9524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 dirty="0" smtClean="0"/>
              <a:t>CMDV Software: “ACME-SM: A Global    Climate </a:t>
            </a:r>
            <a:r>
              <a:rPr lang="en-US" sz="3400" dirty="0"/>
              <a:t>Model </a:t>
            </a:r>
            <a:r>
              <a:rPr lang="en-US" sz="3400" dirty="0" smtClean="0"/>
              <a:t>Software </a:t>
            </a:r>
            <a:r>
              <a:rPr lang="en-US" sz="3400" dirty="0"/>
              <a:t>Modernization Surge”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5387" y="1026803"/>
            <a:ext cx="751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79" y="1076960"/>
            <a:ext cx="8676641" cy="249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Goal: To improve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the state of ACME software to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 accelerate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scientific 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cs typeface="Calibri"/>
              </a:rPr>
              <a:t>discovery</a:t>
            </a:r>
          </a:p>
          <a:p>
            <a:pPr marL="0" lvl="1">
              <a:lnSpc>
                <a:spcPct val="90000"/>
              </a:lnSpc>
            </a:pPr>
            <a:endParaRPr lang="en-US" sz="1100" dirty="0" smtClean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Proposal themes:</a:t>
            </a:r>
          </a:p>
          <a:p>
            <a:pPr marL="739775" lvl="1" indent="-396875" algn="l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move DOE climate modeling towards decision support</a:t>
            </a:r>
          </a:p>
          <a:p>
            <a:pPr marL="739775" lvl="1" indent="-396875" algn="l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improve agility for ongoing architecture disruption</a:t>
            </a:r>
          </a:p>
          <a:p>
            <a:pPr marL="739775" lvl="1" indent="-396875" algn="l" defTabSz="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fully leverage DOE computational science expertise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838188"/>
            <a:ext cx="84937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/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Project 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Constraints</a:t>
            </a:r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charset="0"/>
              <a:cs typeface="Calibri"/>
            </a:endParaRPr>
          </a:p>
          <a:p>
            <a:pPr marL="228600" indent="-342900"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3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years: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tasks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should be 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complete, minimal mortgage</a:t>
            </a:r>
          </a:p>
          <a:p>
            <a:pPr marL="685800" lvl="1" indent="-342900"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More risky then ACME, less then SciDAC</a:t>
            </a:r>
          </a:p>
          <a:p>
            <a:pPr marL="685800" lvl="1" indent="-342900">
              <a:buFont typeface="Wingdings" charset="2"/>
              <a:buChar char="§"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One-time opportunity</a:t>
            </a:r>
          </a:p>
          <a:p>
            <a:pPr marL="228600" indent="-342900">
              <a:buFont typeface="Wingdings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Proposal Challenge</a:t>
            </a: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: Independent tasks, but not a laundry list</a:t>
            </a:r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 bwMode="auto">
          <a:xfrm>
            <a:off x="8292707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55A7B-7854-E145-92D9-B491DF4BAE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514600"/>
            <a:ext cx="8531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ea typeface="ＭＳ Ｐゴシック" charset="0"/>
                <a:cs typeface="Calibri"/>
              </a:rPr>
              <a:t>Selected tasks (associated theme #):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Build System Upgrade (2,3)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Unit Testing (1,2,3)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Climate Reproducibility tests: regression for chaotic systems (2)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Verification: Focus on </a:t>
            </a:r>
            <a:r>
              <a:rPr lang="en-US" sz="2400" i="1" dirty="0" err="1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Atm</a:t>
            </a: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 Physics (1)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Develop Single Column Model (1,2)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Concurrent </a:t>
            </a:r>
            <a:r>
              <a:rPr lang="en-US" sz="2400" i="1" dirty="0" err="1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Atm</a:t>
            </a:r>
            <a:r>
              <a:rPr lang="en-US" sz="2400" i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 physics and dynamics (2)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Next-Gen Coupler: time stepping and interpolation (3)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Migration </a:t>
            </a:r>
            <a:r>
              <a:rPr lang="en-US" sz="2400" i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of HOMME to C++/Trilinos/</a:t>
            </a: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Kokkos (3,2)</a:t>
            </a:r>
          </a:p>
          <a:p>
            <a:pPr marL="457200" indent="-457200">
              <a:buFont typeface="Wingdings" charset="2"/>
              <a:buChar char="²"/>
            </a:pPr>
            <a:r>
              <a:rPr lang="en-US" sz="2400" i="1" dirty="0" smtClean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Software Engineering Education (3)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42"/>
            <a:ext cx="8229600" cy="9524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00FF"/>
                </a:solidFill>
              </a:rPr>
              <a:t>“ACME-SM: A Global Climate Model 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  Software </a:t>
            </a:r>
            <a:r>
              <a:rPr lang="en-US" sz="3200" dirty="0">
                <a:solidFill>
                  <a:srgbClr val="0000FF"/>
                </a:solidFill>
              </a:rPr>
              <a:t>Modernization Surge”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5387" y="1026803"/>
            <a:ext cx="751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1066800"/>
            <a:ext cx="8531977" cy="148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Proposal themes:</a:t>
            </a:r>
          </a:p>
          <a:p>
            <a:pPr marL="739775" lvl="1" indent="-396875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To move DOE climate modeling towards decision support</a:t>
            </a:r>
          </a:p>
          <a:p>
            <a:pPr marL="739775" lvl="1" indent="-396875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To improve agility for ongoing architecture disruption</a:t>
            </a:r>
          </a:p>
          <a:p>
            <a:pPr marL="739775" lvl="1" indent="-396875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  <a:cs typeface="Calibri"/>
              </a:rPr>
              <a:t>To leverage DOE computational science expertise</a:t>
            </a:r>
          </a:p>
        </p:txBody>
      </p:sp>
    </p:spTree>
    <p:extLst>
      <p:ext uri="{BB962C8B-B14F-4D97-AF65-F5344CB8AC3E}">
        <p14:creationId xmlns:p14="http://schemas.microsoft.com/office/powerpoint/2010/main" val="317206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01: CMake-based Build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7692"/>
            <a:ext cx="8229600" cy="410281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</a:t>
            </a:r>
          </a:p>
          <a:p>
            <a:r>
              <a:rPr lang="en-US" dirty="0" smtClean="0"/>
              <a:t>Improve flexibility of ACME build system by migrating it to </a:t>
            </a:r>
            <a:r>
              <a:rPr lang="en-US" dirty="0" err="1" smtClean="0"/>
              <a:t>Cmake</a:t>
            </a:r>
            <a:endParaRPr lang="en-US" dirty="0" smtClean="0"/>
          </a:p>
          <a:p>
            <a:pPr lvl="1"/>
            <a:r>
              <a:rPr lang="en-US" dirty="0" smtClean="0"/>
              <a:t>Make C++ a first-class ACME citizen</a:t>
            </a:r>
          </a:p>
          <a:p>
            <a:r>
              <a:rPr lang="en-US" dirty="0"/>
              <a:t>M</a:t>
            </a:r>
            <a:r>
              <a:rPr lang="en-US" dirty="0" smtClean="0"/>
              <a:t>ove towards better run-time (rather than compile-time) configurability to improve testing efficiency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Target </a:t>
            </a:r>
            <a:r>
              <a:rPr lang="en-US" b="1" dirty="0" smtClean="0">
                <a:solidFill>
                  <a:srgbClr val="000090"/>
                </a:solidFill>
              </a:rPr>
              <a:t>developers</a:t>
            </a:r>
            <a:r>
              <a:rPr lang="en-US" dirty="0" smtClean="0">
                <a:solidFill>
                  <a:srgbClr val="000090"/>
                </a:solidFill>
              </a:rPr>
              <a:t> in addition to scientists with ACME infrastructure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39334"/>
            <a:ext cx="381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  <a:latin typeface="Arial"/>
              </a:rPr>
              <a:t>Brent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Perschbacher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</a:t>
            </a:r>
            <a:r>
              <a:rPr lang="en-US" dirty="0">
                <a:solidFill>
                  <a:srgbClr val="292934"/>
                </a:solidFill>
                <a:latin typeface="Arial"/>
              </a:rPr>
              <a:t>Andy 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Salinger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75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02: </a:t>
            </a:r>
            <a:r>
              <a:rPr lang="en-US" dirty="0" smtClean="0"/>
              <a:t>Sub-Component </a:t>
            </a:r>
            <a:r>
              <a:rPr lang="en-US" dirty="0"/>
              <a:t>Functionality </a:t>
            </a:r>
            <a:r>
              <a:rPr lang="en-US" strike="sngStrike" dirty="0" smtClean="0"/>
              <a:t>Unit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015"/>
            <a:ext cx="8229600" cy="39073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Goal:</a:t>
            </a:r>
            <a:r>
              <a:rPr lang="en-US" dirty="0" smtClean="0"/>
              <a:t> Develop a robust capability for testing isolated pieces of ACME code, for efficient test coverage and ability to do targeted performance optimizations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Plan: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and document a unit-testing framework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Build unit tests for ACME code along with developers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for and report test coverage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Conduct tutorials and </a:t>
            </a:r>
            <a:r>
              <a:rPr lang="en-US" dirty="0" err="1" smtClean="0"/>
              <a:t>hackathons</a:t>
            </a:r>
            <a:r>
              <a:rPr lang="en-US" dirty="0" smtClean="0"/>
              <a:t> to encourage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323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  <a:latin typeface="Arial"/>
              </a:rPr>
              <a:t>Anshu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Dubey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Andreas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Wilke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0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550213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03: Climate Reproducibility Tests:</a:t>
            </a:r>
            <a:br>
              <a:rPr lang="en-US" dirty="0" smtClean="0"/>
            </a:br>
            <a:r>
              <a:rPr lang="en-US" sz="2700" dirty="0" smtClean="0"/>
              <a:t>Develop Tests for Climate Impact of non-Bit-for-Bit Code Changes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6" y="2495831"/>
            <a:ext cx="8229600" cy="4362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Provide ACME with tests to check whether answer-changing modifications affect model climate </a:t>
            </a:r>
            <a:endParaRPr lang="en-US" dirty="0"/>
          </a:p>
          <a:p>
            <a:pPr lvl="1"/>
            <a:r>
              <a:rPr lang="en-US" dirty="0" smtClean="0"/>
              <a:t>Allow CS experts to verify changes without engaging climate scientists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b="1" dirty="0" smtClean="0"/>
              <a:t>Plan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 will test 3 methods:</a:t>
            </a:r>
          </a:p>
          <a:p>
            <a:pPr lvl="1"/>
            <a:r>
              <a:rPr lang="en-US" dirty="0" smtClean="0"/>
              <a:t>Applying multivariate methods to 1 </a:t>
            </a:r>
            <a:r>
              <a:rPr lang="en-US" dirty="0" err="1" smtClean="0"/>
              <a:t>yr</a:t>
            </a:r>
            <a:r>
              <a:rPr lang="en-US" dirty="0" smtClean="0"/>
              <a:t> simulations (</a:t>
            </a:r>
            <a:r>
              <a:rPr lang="en-US" dirty="0" err="1" smtClean="0"/>
              <a:t>Mahajan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Single-step perturbation growth test (Singh)</a:t>
            </a:r>
          </a:p>
          <a:p>
            <a:pPr lvl="1"/>
            <a:r>
              <a:rPr lang="en-US" dirty="0" err="1" smtClean="0"/>
              <a:t>Timestep</a:t>
            </a:r>
            <a:r>
              <a:rPr lang="en-US" dirty="0" smtClean="0"/>
              <a:t> sensitivity for 5 min simulations (Wan)</a:t>
            </a:r>
          </a:p>
          <a:p>
            <a:r>
              <a:rPr lang="en-US" dirty="0" smtClean="0"/>
              <a:t>We will design a common framework/test cases for these methods (Kennedy)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651" y="1568431"/>
            <a:ext cx="7992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Peter Caldwell,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Hui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 Wan,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Salil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Mahajan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Joe Kennedy, Kate Evans,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Balwinder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 Singh, Phil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Rasch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78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04: Verification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2394"/>
            <a:ext cx="8229600" cy="45546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Assemble verification evidence for ACME, starting with Atmosphere physics parameterizations.</a:t>
            </a:r>
          </a:p>
          <a:p>
            <a:pPr lvl="1"/>
            <a:r>
              <a:rPr lang="en-US" dirty="0" smtClean="0"/>
              <a:t>Nudge the culture towards the expectation of generating verification evidence before validation/tuning begins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 smtClean="0"/>
              <a:t>Plan</a:t>
            </a:r>
            <a:r>
              <a:rPr lang="en-US" dirty="0" smtClean="0"/>
              <a:t>: </a:t>
            </a:r>
          </a:p>
          <a:p>
            <a:r>
              <a:rPr lang="en-US" dirty="0" smtClean="0"/>
              <a:t>Develop tests of numerical implementation</a:t>
            </a:r>
          </a:p>
          <a:p>
            <a:pPr lvl="1"/>
            <a:r>
              <a:rPr lang="en-US" sz="2400" dirty="0" smtClean="0"/>
              <a:t>Correctness and convergence</a:t>
            </a:r>
          </a:p>
          <a:p>
            <a:r>
              <a:rPr lang="en-US" dirty="0" smtClean="0"/>
              <a:t>Create web-based documentation of governing equations, tests, expected test results, and actual outcomes</a:t>
            </a:r>
          </a:p>
          <a:p>
            <a:r>
              <a:rPr lang="en-US" dirty="0" smtClean="0"/>
              <a:t>Initial foci: MG2 microphysics, CLUBB, and MAM aerosol treatment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424" y="1283345"/>
            <a:ext cx="76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92934"/>
                </a:solidFill>
                <a:latin typeface="Arial"/>
              </a:rPr>
              <a:t>Hui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 Wan, Bill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Spotz</a:t>
            </a:r>
            <a:r>
              <a:rPr lang="en-US" dirty="0" smtClean="0">
                <a:solidFill>
                  <a:srgbClr val="292934"/>
                </a:solidFill>
                <a:latin typeface="Arial"/>
              </a:rPr>
              <a:t>, Dick Easter, Vince Larson, Peter Caldwell, Postdoc?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223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05: Single-Column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424"/>
            <a:ext cx="8229600" cy="437991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Modernize the existing atmospheric single-column model capability in ACME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Plan</a:t>
            </a:r>
            <a:r>
              <a:rPr lang="en-US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Verify that the existing implementation is scientifically credible and fix bugs as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 an online library of test cases and evaluation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Modify the code to be </a:t>
            </a:r>
            <a:r>
              <a:rPr lang="en-US" dirty="0" err="1" smtClean="0"/>
              <a:t>dycore</a:t>
            </a:r>
            <a:r>
              <a:rPr lang="en-US" dirty="0" smtClean="0"/>
              <a:t> agnostic or at least to work with modern </a:t>
            </a:r>
            <a:r>
              <a:rPr lang="en-US" dirty="0" err="1" smtClean="0"/>
              <a:t>dycore</a:t>
            </a:r>
            <a:r>
              <a:rPr lang="en-US" dirty="0" smtClean="0"/>
              <a:t> options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65999"/>
            <a:ext cx="380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Peter Caldwell, Pete </a:t>
            </a:r>
            <a:r>
              <a:rPr lang="en-US" dirty="0" err="1" smtClean="0">
                <a:solidFill>
                  <a:srgbClr val="292934"/>
                </a:solidFill>
                <a:latin typeface="Arial"/>
              </a:rPr>
              <a:t>Bogenschutz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89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69" y="533400"/>
            <a:ext cx="8978331" cy="11752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06: Parallel-Split </a:t>
            </a:r>
            <a:r>
              <a:rPr lang="en-US" dirty="0" err="1" smtClean="0"/>
              <a:t>Physics+Dynamics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190"/>
            <a:ext cx="8229600" cy="421323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Create a version of ACME where atmospheric physics and dynamics run concurrently. This will greatly improve time-to-solution by exposing more parallelism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Plan</a:t>
            </a:r>
            <a:r>
              <a:rPr lang="en-US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climate impact of parallel splitting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Deal with conservation </a:t>
            </a:r>
            <a:r>
              <a:rPr lang="en-US" dirty="0" smtClean="0"/>
              <a:t>errors due to parallel splitting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Put physics and dynamics on separate cores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performance impact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669" y="1339334"/>
            <a:ext cx="346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92934"/>
                </a:solidFill>
                <a:latin typeface="Arial"/>
              </a:rPr>
              <a:t>Peter Caldwell, Aaron Donahue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61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theme1.xml><?xml version="1.0" encoding="utf-8"?>
<a:theme xmlns:a="http://schemas.openxmlformats.org/drawingml/2006/main" name="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andia_CorpPresentation_Template1">
  <a:themeElements>
    <a:clrScheme name="Sandia Brand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103160"/>
      </a:accent5>
      <a:accent6>
        <a:srgbClr val="730E00"/>
      </a:accent6>
      <a:hlink>
        <a:srgbClr val="37A6D2"/>
      </a:hlink>
      <a:folHlink>
        <a:srgbClr val="B71A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20039</TotalTime>
  <Words>1052</Words>
  <Application>Microsoft Macintosh PowerPoint</Application>
  <PresentationFormat>On-screen Show (4:3)</PresentationFormat>
  <Paragraphs>127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Sandia_CorpPresentation_Template1</vt:lpstr>
      <vt:lpstr>2_Sandia_CorpPresentation_Template1</vt:lpstr>
      <vt:lpstr>Clarity</vt:lpstr>
      <vt:lpstr>“CMDV Software” ACME-SM: A Global Climate Model Software Modernization Surge</vt:lpstr>
      <vt:lpstr>CMDV Software: “ACME-SM: A Global    Climate Model Software Modernization Surge” </vt:lpstr>
      <vt:lpstr>“ACME-SM: A Global Climate Model    Software Modernization Surge” </vt:lpstr>
      <vt:lpstr>Task 01: CMake-based Build System</vt:lpstr>
      <vt:lpstr>Task 02: Sub-Component Functionality Unit Testing</vt:lpstr>
      <vt:lpstr>Task 03: Climate Reproducibility Tests: Develop Tests for Climate Impact of non-Bit-for-Bit Code Changes</vt:lpstr>
      <vt:lpstr>Task 04: Verification </vt:lpstr>
      <vt:lpstr>Task 05: Single-Column Model </vt:lpstr>
      <vt:lpstr>Task 06: Parallel-Split Physics+Dynamics</vt:lpstr>
      <vt:lpstr>Task 07: Modernize Coupler</vt:lpstr>
      <vt:lpstr>Task 08: Rewrite Spectral Element Atmosphere Dycore in C++, Kokkos</vt:lpstr>
      <vt:lpstr>Task 09: Software Engineering Education Learning</vt:lpstr>
      <vt:lpstr>Intra-Project Leverage</vt:lpstr>
    </vt:vector>
  </TitlesOfParts>
  <Company>Sandia National 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Andy Salinger</cp:lastModifiedBy>
  <cp:revision>131</cp:revision>
  <dcterms:created xsi:type="dcterms:W3CDTF">2011-10-03T16:15:05Z</dcterms:created>
  <dcterms:modified xsi:type="dcterms:W3CDTF">2016-11-10T05:29:51Z</dcterms:modified>
</cp:coreProperties>
</file>