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83" autoAdjust="0"/>
  </p:normalViewPr>
  <p:slideViewPr>
    <p:cSldViewPr snapToGrid="0" snapToObjects="1">
      <p:cViewPr varScale="1">
        <p:scale>
          <a:sx n="100" d="100"/>
          <a:sy n="100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9" d="100"/>
        <a:sy n="2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6/5/17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Tropics-Relevant </a:t>
            </a:r>
            <a:r>
              <a:rPr lang="en-US" dirty="0"/>
              <a:t>ALMv1 and </a:t>
            </a:r>
            <a:r>
              <a:rPr lang="en-US" dirty="0" smtClean="0"/>
              <a:t>v2 Capabilities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9994" y="4343400"/>
            <a:ext cx="5671653" cy="1752600"/>
          </a:xfrm>
        </p:spPr>
        <p:txBody>
          <a:bodyPr/>
          <a:lstStyle/>
          <a:p>
            <a:pPr algn="ctr"/>
            <a:r>
              <a:rPr lang="en-US" dirty="0" smtClean="0"/>
              <a:t>W.J. Riley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G. Bisht, K. Calvin, J.A. Holm, R.G. Knox, C.D. Koven, P.E. Thornton, X. Yang, Q. Zhu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25" y="67075"/>
            <a:ext cx="8229600" cy="712059"/>
          </a:xfrm>
        </p:spPr>
        <p:txBody>
          <a:bodyPr/>
          <a:lstStyle/>
          <a:p>
            <a:r>
              <a:rPr lang="en-US" dirty="0"/>
              <a:t>ALM-FATES v2 </a:t>
            </a:r>
            <a:r>
              <a:rPr lang="en-US" dirty="0" smtClean="0"/>
              <a:t>Capabilities &amp; Goals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5535" y="893434"/>
            <a:ext cx="8520600" cy="32152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Successful CMDV effort</a:t>
            </a:r>
          </a:p>
          <a:p>
            <a:r>
              <a:rPr lang="en-US" sz="2000" dirty="0" smtClean="0"/>
              <a:t>Robust </a:t>
            </a:r>
            <a:r>
              <a:rPr lang="en-US" sz="2000" dirty="0" smtClean="0"/>
              <a:t>global simulations using ALM-FATES (dynamic vegetation</a:t>
            </a:r>
            <a:r>
              <a:rPr lang="en-US" sz="2000" dirty="0" smtClean="0"/>
              <a:t>), including tropical </a:t>
            </a:r>
            <a:r>
              <a:rPr lang="en-US" sz="2000" dirty="0" smtClean="0"/>
              <a:t>biomass estimates across </a:t>
            </a:r>
            <a:r>
              <a:rPr lang="en-US" sz="2000" dirty="0" smtClean="0"/>
              <a:t>gradients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Ideas for Tropical Coupled Experiment = </a:t>
            </a:r>
          </a:p>
          <a:p>
            <a:pPr lvl="2"/>
            <a:r>
              <a:rPr lang="en-US" sz="2000" dirty="0" smtClean="0"/>
              <a:t>Investigate </a:t>
            </a:r>
            <a:r>
              <a:rPr lang="en-US" sz="2000" b="1" dirty="0" smtClean="0"/>
              <a:t>biophysical effects </a:t>
            </a:r>
            <a:r>
              <a:rPr lang="en-US" sz="2000" dirty="0" smtClean="0"/>
              <a:t>on temperature, precipitation, and albedo due to tropical forest land cover change. </a:t>
            </a:r>
          </a:p>
          <a:p>
            <a:pPr lvl="2"/>
            <a:r>
              <a:rPr lang="en-US" sz="2000" dirty="0" smtClean="0"/>
              <a:t>Quantify how biophysical effects vary as a function of changes in tropical BGC.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5535" y="3566404"/>
            <a:ext cx="8845190" cy="3193879"/>
            <a:chOff x="225535" y="3566404"/>
            <a:chExt cx="8845190" cy="3193879"/>
          </a:xfrm>
        </p:grpSpPr>
        <p:pic>
          <p:nvPicPr>
            <p:cNvPr id="4" name="Picture 3" descr="ALMv1_FATES_NPP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9" t="15253" r="6316" b="14646"/>
            <a:stretch/>
          </p:blipFill>
          <p:spPr>
            <a:xfrm>
              <a:off x="3846910" y="3566404"/>
              <a:ext cx="5223815" cy="31938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5535" y="4049708"/>
              <a:ext cx="35721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Initial NPP results using ALM-FATES, showing comparable results to biogeochemistry “big-leaf” models 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3492"/>
            <a:stretch/>
          </p:blipFill>
          <p:spPr>
            <a:xfrm>
              <a:off x="2093341" y="5298891"/>
              <a:ext cx="1826456" cy="139345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984050" y="5629062"/>
            <a:ext cx="125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ALM-FATES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311" y="3894268"/>
            <a:ext cx="40619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1400" dirty="0" smtClean="0">
                <a:latin typeface="Arial Narrow"/>
                <a:cs typeface="Arial Narrow"/>
              </a:rPr>
              <a:t>Field observations show that </a:t>
            </a:r>
            <a:r>
              <a:rPr lang="en-US" sz="1400" b="1" dirty="0" smtClean="0">
                <a:latin typeface="Arial Narrow"/>
                <a:cs typeface="Arial Narrow"/>
              </a:rPr>
              <a:t>productivity decreases from west to east </a:t>
            </a:r>
            <a:r>
              <a:rPr lang="en-US" sz="1400" dirty="0" smtClean="0">
                <a:latin typeface="Arial Narrow"/>
                <a:cs typeface="Arial Narrow"/>
              </a:rPr>
              <a:t>and </a:t>
            </a:r>
            <a:r>
              <a:rPr lang="en-US" sz="1400" b="1" dirty="0" smtClean="0">
                <a:latin typeface="Arial Narrow"/>
                <a:cs typeface="Arial Narrow"/>
              </a:rPr>
              <a:t>aboveground biomass increases from west to east </a:t>
            </a:r>
            <a:r>
              <a:rPr lang="en-US" sz="1400" dirty="0" smtClean="0">
                <a:latin typeface="Arial Narrow"/>
                <a:cs typeface="Arial Narrow"/>
              </a:rPr>
              <a:t>across the Amazon basin </a:t>
            </a:r>
            <a:endParaRPr lang="en-US" sz="1400" dirty="0" smtClean="0">
              <a:latin typeface="Arial Narrow"/>
              <a:ea typeface="Arial Narrow" charset="0"/>
              <a:cs typeface="Arial Narrow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1400" dirty="0" smtClean="0">
                <a:latin typeface="Arial Narrow"/>
                <a:ea typeface="Arial Narrow" charset="0"/>
                <a:cs typeface="Arial Narrow"/>
              </a:rPr>
              <a:t>Through the inclusion of P limitation, ALM-CTC-CNP improves simulated NPP and captures the overall trend in NPP along the P availability gradient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400" dirty="0" smtClean="0">
                <a:latin typeface="Arial Narrow"/>
                <a:ea typeface="Arial Narrow" charset="0"/>
                <a:cs typeface="Arial Narrow"/>
              </a:rPr>
              <a:t>By considering the effect of soil type on mortality, ALM-CTC-CNP captures the increasing trend of aboveground biomass from west to east in Amazonia </a:t>
            </a:r>
            <a:endParaRPr lang="en-US" sz="1400" dirty="0">
              <a:latin typeface="Arial Narrow"/>
              <a:cs typeface="Arial Narrow"/>
            </a:endParaRPr>
          </a:p>
        </p:txBody>
      </p:sp>
      <p:pic>
        <p:nvPicPr>
          <p:cNvPr id="21" name="Picture 20" descr="ave_dif_Page_6 cop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7" t="17544" r="19137" b="58953"/>
          <a:stretch/>
        </p:blipFill>
        <p:spPr>
          <a:xfrm>
            <a:off x="982946" y="1087653"/>
            <a:ext cx="3807343" cy="2836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-1426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ALM-CTC-CNP captures the spatial variation of NPP and aboveground biomass in the Amazon region</a:t>
            </a:r>
            <a:endParaRPr lang="en-US" sz="3200" b="1" dirty="0"/>
          </a:p>
        </p:txBody>
      </p:sp>
      <p:pic>
        <p:nvPicPr>
          <p:cNvPr id="3" name="Picture 2" descr="AmazonSites_NPP_1706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74" y="1229092"/>
            <a:ext cx="3438144" cy="2688336"/>
          </a:xfrm>
          <a:prstGeom prst="rect">
            <a:avLst/>
          </a:prstGeom>
        </p:spPr>
      </p:pic>
      <p:pic>
        <p:nvPicPr>
          <p:cNvPr id="8" name="Picture 7" descr="AmazonSites_Biomass_1706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74" y="3715440"/>
            <a:ext cx="3438144" cy="29138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28136" y="1454453"/>
            <a:ext cx="400110" cy="14922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NPP( </a:t>
            </a:r>
            <a:r>
              <a:rPr lang="en-US" sz="1400" b="1" dirty="0" err="1" smtClean="0"/>
              <a:t>g</a:t>
            </a:r>
            <a:r>
              <a:rPr lang="en-US" sz="1400" b="1" dirty="0" smtClean="0"/>
              <a:t> C m</a:t>
            </a:r>
            <a:r>
              <a:rPr lang="en-US" sz="1400" b="1" baseline="30000" dirty="0" smtClean="0"/>
              <a:t>-2</a:t>
            </a:r>
            <a:r>
              <a:rPr lang="en-US" sz="1400" b="1" dirty="0" smtClean="0"/>
              <a:t>a 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28136" y="3859665"/>
            <a:ext cx="400110" cy="21082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ABG Biomass(*100 g C m</a:t>
            </a:r>
            <a:r>
              <a:rPr lang="en-US" sz="1400" b="1" baseline="30000" dirty="0" smtClean="0"/>
              <a:t>-2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25" name="Oval 24"/>
          <p:cNvSpPr/>
          <p:nvPr/>
        </p:nvSpPr>
        <p:spPr>
          <a:xfrm>
            <a:off x="5273407" y="6197785"/>
            <a:ext cx="1297651" cy="6129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73407" y="632186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West: high P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731477" y="6197785"/>
            <a:ext cx="2199490" cy="6129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696478" y="6312445"/>
            <a:ext cx="236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 and central: low 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2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" y="141090"/>
            <a:ext cx="8686800" cy="656438"/>
          </a:xfrm>
        </p:spPr>
        <p:txBody>
          <a:bodyPr/>
          <a:lstStyle/>
          <a:p>
            <a:r>
              <a:rPr lang="en-US" dirty="0" smtClean="0"/>
              <a:t>ALM-</a:t>
            </a:r>
            <a:r>
              <a:rPr lang="en-US" dirty="0" smtClean="0"/>
              <a:t>ECA-CNP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3" y="948981"/>
            <a:ext cx="5008755" cy="3249512"/>
          </a:xfrm>
        </p:spPr>
        <p:txBody>
          <a:bodyPr/>
          <a:lstStyle/>
          <a:p>
            <a:r>
              <a:rPr lang="en-US" dirty="0" smtClean="0"/>
              <a:t>New nutrient and C </a:t>
            </a:r>
            <a:r>
              <a:rPr lang="en-US" dirty="0"/>
              <a:t>cycle </a:t>
            </a:r>
            <a:r>
              <a:rPr lang="en-US" dirty="0" smtClean="0"/>
              <a:t>coupling model </a:t>
            </a:r>
          </a:p>
          <a:p>
            <a:pPr lvl="1"/>
            <a:r>
              <a:rPr lang="en-US" dirty="0" smtClean="0"/>
              <a:t>Coupled with VSFM and BeTR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omparisons </a:t>
            </a:r>
            <a:r>
              <a:rPr lang="en-US" dirty="0" smtClean="0"/>
              <a:t>with observational metrics</a:t>
            </a:r>
          </a:p>
          <a:p>
            <a:pPr lvl="2"/>
            <a:r>
              <a:rPr lang="en-US" dirty="0" smtClean="0"/>
              <a:t>ILAMB</a:t>
            </a:r>
          </a:p>
          <a:p>
            <a:pPr lvl="2"/>
            <a:r>
              <a:rPr lang="en-US" dirty="0" smtClean="0"/>
              <a:t>Site-level C stocks, nutrient experiments and gradients</a:t>
            </a:r>
          </a:p>
          <a:p>
            <a:pPr lvl="1"/>
            <a:r>
              <a:rPr lang="en-US" dirty="0" smtClean="0"/>
              <a:t>Participating in Amazon FACE MIP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61164" y="34129"/>
            <a:ext cx="2870263" cy="2155507"/>
            <a:chOff x="5988548" y="1593953"/>
            <a:chExt cx="2870263" cy="2155507"/>
          </a:xfrm>
        </p:grpSpPr>
        <p:grpSp>
          <p:nvGrpSpPr>
            <p:cNvPr id="5" name="Group 4"/>
            <p:cNvGrpSpPr/>
            <p:nvPr/>
          </p:nvGrpSpPr>
          <p:grpSpPr>
            <a:xfrm>
              <a:off x="5988548" y="1732453"/>
              <a:ext cx="2844152" cy="2017007"/>
              <a:chOff x="5988548" y="1732453"/>
              <a:chExt cx="2844152" cy="2017007"/>
            </a:xfrm>
          </p:grpSpPr>
          <p:pic>
            <p:nvPicPr>
              <p:cNvPr id="7" name="Picture 6" descr="EESA16-019 rhizosphere with minerals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8548" y="1732453"/>
                <a:ext cx="2844152" cy="201700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b="21884"/>
              <a:stretch/>
            </p:blipFill>
            <p:spPr>
              <a:xfrm>
                <a:off x="7449510" y="1773573"/>
                <a:ext cx="836293" cy="420578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639983" y="1593953"/>
              <a:ext cx="1218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ALMv1-ECA-CNP</a:t>
              </a:r>
              <a:endParaRPr lang="en-US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90898" y="4007831"/>
            <a:ext cx="7397632" cy="2852394"/>
            <a:chOff x="1166873" y="4007831"/>
            <a:chExt cx="7397632" cy="28523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6873" y="4007831"/>
              <a:ext cx="7397632" cy="285239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185927" y="4728699"/>
              <a:ext cx="320572" cy="11713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62194" y="2183471"/>
            <a:ext cx="3182897" cy="1768933"/>
            <a:chOff x="5962194" y="2183471"/>
            <a:chExt cx="3182897" cy="1768933"/>
          </a:xfrm>
        </p:grpSpPr>
        <p:grpSp>
          <p:nvGrpSpPr>
            <p:cNvPr id="12" name="Group 11"/>
            <p:cNvGrpSpPr/>
            <p:nvPr/>
          </p:nvGrpSpPr>
          <p:grpSpPr>
            <a:xfrm>
              <a:off x="6111491" y="2183471"/>
              <a:ext cx="3033600" cy="1768933"/>
              <a:chOff x="451076" y="4198493"/>
              <a:chExt cx="3033600" cy="176893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076" y="4198493"/>
                <a:ext cx="3033600" cy="176893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874893" y="4334125"/>
                <a:ext cx="1568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Zhu and Riley 2015</a:t>
                </a:r>
                <a:endParaRPr lang="en-US" sz="14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6200000">
              <a:off x="5297728" y="2847937"/>
              <a:ext cx="169826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F(N) lost as N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529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508659"/>
          </a:xfrm>
        </p:spPr>
        <p:txBody>
          <a:bodyPr/>
          <a:lstStyle/>
          <a:p>
            <a:r>
              <a:rPr lang="en-US" dirty="0" smtClean="0"/>
              <a:t>Hydrology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368"/>
            <a:ext cx="6030325" cy="2977785"/>
          </a:xfrm>
        </p:spPr>
        <p:txBody>
          <a:bodyPr/>
          <a:lstStyle/>
          <a:p>
            <a:r>
              <a:rPr lang="en-US" sz="2000" dirty="0" smtClean="0"/>
              <a:t>Globally distributed VSFM tuned for accurate GW depth prediction </a:t>
            </a:r>
          </a:p>
          <a:p>
            <a:r>
              <a:rPr lang="en-US" sz="2000" dirty="0" smtClean="0"/>
              <a:t>Depth to bedrock </a:t>
            </a:r>
          </a:p>
          <a:p>
            <a:r>
              <a:rPr lang="en-US" sz="2000" dirty="0" smtClean="0"/>
              <a:t>FATES vegetation hydrology</a:t>
            </a:r>
          </a:p>
          <a:p>
            <a:r>
              <a:rPr lang="en-US" sz="2000" dirty="0" smtClean="0"/>
              <a:t>Extension </a:t>
            </a:r>
            <a:r>
              <a:rPr lang="en-US" sz="2000" dirty="0"/>
              <a:t>of VSFM to the soil-root-xylem continuum</a:t>
            </a:r>
          </a:p>
          <a:p>
            <a:r>
              <a:rPr lang="en-US" sz="2000" dirty="0"/>
              <a:t>VSFTM: Extension of VSFM to Thermal and 3D</a:t>
            </a:r>
          </a:p>
          <a:p>
            <a:r>
              <a:rPr lang="en-US" sz="2000" dirty="0" smtClean="0"/>
              <a:t>ALM-3D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441" y="5822685"/>
            <a:ext cx="1671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Bisht &amp; Riley </a:t>
            </a:r>
            <a:r>
              <a:rPr lang="en-US" sz="1200" dirty="0" smtClean="0"/>
              <a:t>(in </a:t>
            </a:r>
            <a:r>
              <a:rPr lang="en-US" sz="1200" dirty="0"/>
              <a:t>review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8950" y="3835675"/>
            <a:ext cx="3457481" cy="2982496"/>
            <a:chOff x="148950" y="3835675"/>
            <a:chExt cx="3457481" cy="2982496"/>
          </a:xfrm>
        </p:grpSpPr>
        <p:grpSp>
          <p:nvGrpSpPr>
            <p:cNvPr id="13" name="Group 12"/>
            <p:cNvGrpSpPr/>
            <p:nvPr/>
          </p:nvGrpSpPr>
          <p:grpSpPr>
            <a:xfrm>
              <a:off x="148950" y="3835675"/>
              <a:ext cx="3457481" cy="2982496"/>
              <a:chOff x="148950" y="3835675"/>
              <a:chExt cx="3457481" cy="298249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50918" y="3835675"/>
                <a:ext cx="3455513" cy="2664243"/>
                <a:chOff x="551633" y="3871737"/>
                <a:chExt cx="3455513" cy="2664243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51633" y="3871737"/>
                  <a:ext cx="3455513" cy="2651960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374755" y="6228203"/>
                  <a:ext cx="1807155" cy="307777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Transect Distance [m]</a:t>
                  </a:r>
                  <a:endParaRPr lang="en-US" sz="1400" b="1" dirty="0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148950" y="6479617"/>
                <a:ext cx="2341607" cy="3385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Bisht and Riley (in review)</a:t>
                </a:r>
                <a:endParaRPr lang="en-US" sz="16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47308" y="4130965"/>
              <a:ext cx="942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ALM-3D</a:t>
              </a:r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64" y="2671257"/>
            <a:ext cx="3146598" cy="41867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8891" y="6479617"/>
            <a:ext cx="222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Brunke</a:t>
            </a:r>
            <a:r>
              <a:rPr lang="en-US" dirty="0" smtClean="0"/>
              <a:t> et al. (in prep)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5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Scenarios of Future Energy &amp; 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The future scenarios used by CMIP (e.g., RCPs) have been developed using a suite of models as part of an international process. These scenarios have been designed to satisfy a large range of communities and goals. However, they may not be the most appropriate to address ACME’s questions.</a:t>
            </a:r>
          </a:p>
          <a:p>
            <a:endParaRPr lang="en-US" sz="1600" dirty="0" smtClean="0"/>
          </a:p>
          <a:p>
            <a:r>
              <a:rPr lang="en-US" sz="1600" dirty="0" smtClean="0"/>
              <a:t>GCAM (developed at PNNL) has participated in all of those development processes. As part of ACME, we can develop new scenarios tailored to the ACME science questions.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87107"/>
            <a:ext cx="3886200" cy="4033062"/>
          </a:xfrm>
        </p:spPr>
      </p:pic>
      <p:sp>
        <p:nvSpPr>
          <p:cNvPr id="6" name="TextBox 5"/>
          <p:cNvSpPr txBox="1"/>
          <p:nvPr/>
        </p:nvSpPr>
        <p:spPr>
          <a:xfrm>
            <a:off x="4881966" y="5760720"/>
            <a:ext cx="3936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Source: Calvin et al. (2014)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2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483</Words>
  <Application>Microsoft Macintosh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Tropics-Relevant ALMv1 and v2 Capabilities</vt:lpstr>
      <vt:lpstr>ALM-FATES v2 Capabilities &amp; Goals</vt:lpstr>
      <vt:lpstr>PowerPoint Presentation</vt:lpstr>
      <vt:lpstr>ALM-ECA-CNP</vt:lpstr>
      <vt:lpstr>Hydrology</vt:lpstr>
      <vt:lpstr>Developing Scenarios of Future Energy &amp; Land Use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Bill Riley</cp:lastModifiedBy>
  <cp:revision>44</cp:revision>
  <dcterms:created xsi:type="dcterms:W3CDTF">2014-12-04T00:15:55Z</dcterms:created>
  <dcterms:modified xsi:type="dcterms:W3CDTF">2017-06-05T16:21:02Z</dcterms:modified>
</cp:coreProperties>
</file>