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  <p:sldId id="259" r:id="rId5"/>
    <p:sldId id="270" r:id="rId6"/>
    <p:sldId id="260" r:id="rId7"/>
    <p:sldId id="266" r:id="rId8"/>
    <p:sldId id="258" r:id="rId9"/>
    <p:sldId id="264" r:id="rId10"/>
    <p:sldId id="268" r:id="rId11"/>
    <p:sldId id="269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/>
          <a:lstStyle/>
          <a:p>
            <a:fld id="{9FFE9975-C960-C441-A95D-E879884DDE4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me-climate.atlassian.net/wiki/pages/viewpage.action?pageId=46301402" TargetMode="External"/><Relationship Id="rId2" Type="http://schemas.openxmlformats.org/officeDocument/2006/relationships/hyperlink" Target="https://acme-climate.atlassian.net/wiki/display/ATM/The+run_acme+scri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CME-Climate/SimulationScripts/blob/master/serving_as_a_template/recommended/run_acme.template.cs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en-US" dirty="0" err="1" smtClean="0"/>
              <a:t>run_acme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800" dirty="0" smtClean="0"/>
              <a:t>A script for novices and experts to run ACME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Philip Cameron-Smith, Peter Caldwell, Chris Golaz, Qi Tang</a:t>
            </a:r>
          </a:p>
          <a:p>
            <a:pPr algn="ctr"/>
            <a:r>
              <a:rPr lang="en-US" dirty="0" smtClean="0"/>
              <a:t>ACME meeting, Fall 2016 (Denver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584" y="6460128"/>
            <a:ext cx="4997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LLNL-PRES-708641       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Prepared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LLNL under Contract DE-AC52-07NA27344.  </a:t>
            </a:r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 smtClean="0"/>
              <a:t>One script to </a:t>
            </a:r>
            <a:r>
              <a:rPr lang="en-US" smtClean="0"/>
              <a:t>rule </a:t>
            </a:r>
            <a:r>
              <a:rPr lang="en-US" smtClean="0"/>
              <a:t>them</a:t>
            </a:r>
            <a:r>
              <a:rPr lang="en-US" smtClean="0"/>
              <a:t> </a:t>
            </a:r>
            <a:r>
              <a:rPr lang="en-US" dirty="0" smtClean="0"/>
              <a:t>all:</a:t>
            </a:r>
          </a:p>
          <a:p>
            <a:r>
              <a:rPr lang="en-US" dirty="0" smtClean="0"/>
              <a:t>Capture Provenance,</a:t>
            </a:r>
          </a:p>
          <a:p>
            <a:r>
              <a:rPr lang="en-US" dirty="0" smtClean="0"/>
              <a:t>Share runs and features,</a:t>
            </a:r>
          </a:p>
          <a:p>
            <a:r>
              <a:rPr lang="en-US" dirty="0" smtClean="0"/>
              <a:t>Good for Novices &amp; Experts,</a:t>
            </a:r>
          </a:p>
          <a:p>
            <a:r>
              <a:rPr lang="en-US" dirty="0" smtClean="0"/>
              <a:t>Already in use by Coupled Group and others.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3"/>
          <a:stretch/>
        </p:blipFill>
        <p:spPr bwMode="auto">
          <a:xfrm>
            <a:off x="5291865" y="3883231"/>
            <a:ext cx="1903655" cy="21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43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400" dirty="0" smtClean="0"/>
              <a:t>The End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0508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/>
              <a:t>c</a:t>
            </a:r>
            <a:r>
              <a:rPr lang="en-US" dirty="0" err="1" smtClean="0"/>
              <a:t>reate_newcase</a:t>
            </a:r>
            <a:r>
              <a:rPr lang="en-US" dirty="0" smtClean="0"/>
              <a:t> –</a:t>
            </a:r>
            <a:r>
              <a:rPr lang="en-US" dirty="0" err="1" smtClean="0"/>
              <a:t>compset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Recreates established case,</a:t>
            </a:r>
          </a:p>
          <a:p>
            <a:pPr lvl="2"/>
            <a:r>
              <a:rPr lang="en-US" dirty="0" smtClean="0"/>
              <a:t>Good for code testing,</a:t>
            </a:r>
          </a:p>
          <a:p>
            <a:pPr lvl="2"/>
            <a:r>
              <a:rPr lang="en-US" dirty="0" smtClean="0"/>
              <a:t>Must manually workaround ACME and machine bugs,</a:t>
            </a:r>
          </a:p>
          <a:p>
            <a:pPr lvl="3"/>
            <a:r>
              <a:rPr lang="en-US" dirty="0" smtClean="0"/>
              <a:t>Difficult to share, so others will fall into the same traps,</a:t>
            </a:r>
          </a:p>
          <a:p>
            <a:pPr lvl="3"/>
            <a:r>
              <a:rPr lang="en-US" dirty="0" smtClean="0"/>
              <a:t>Machine dependent.</a:t>
            </a:r>
          </a:p>
          <a:p>
            <a:pPr lvl="2"/>
            <a:r>
              <a:rPr lang="en-US" dirty="0" err="1"/>
              <a:t>C</a:t>
            </a:r>
            <a:r>
              <a:rPr lang="en-US" dirty="0" err="1" smtClean="0"/>
              <a:t>ompsets</a:t>
            </a:r>
            <a:r>
              <a:rPr lang="en-US" dirty="0" smtClean="0"/>
              <a:t> have </a:t>
            </a:r>
            <a:r>
              <a:rPr lang="en-US" dirty="0"/>
              <a:t>been done </a:t>
            </a:r>
            <a:r>
              <a:rPr lang="en-US" dirty="0" smtClean="0"/>
              <a:t>before!</a:t>
            </a:r>
          </a:p>
          <a:p>
            <a:pPr lvl="3"/>
            <a:r>
              <a:rPr lang="en-US" dirty="0" smtClean="0"/>
              <a:t>New science simulations require changes,</a:t>
            </a:r>
          </a:p>
          <a:p>
            <a:pPr lvl="3"/>
            <a:r>
              <a:rPr lang="en-US" dirty="0" smtClean="0"/>
              <a:t>Unwieldy to add a </a:t>
            </a:r>
            <a:r>
              <a:rPr lang="en-US" dirty="0" err="1" smtClean="0"/>
              <a:t>compset</a:t>
            </a:r>
            <a:r>
              <a:rPr lang="en-US" dirty="0" smtClean="0"/>
              <a:t> for everything.</a:t>
            </a:r>
          </a:p>
          <a:p>
            <a:pPr lvl="2"/>
            <a:r>
              <a:rPr lang="en-US" dirty="0" smtClean="0"/>
              <a:t>Incomplete </a:t>
            </a:r>
            <a:r>
              <a:rPr lang="en-US" dirty="0"/>
              <a:t>provenance capture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Time-consuming to pass your run configuration to another user,</a:t>
            </a:r>
          </a:p>
          <a:p>
            <a:pPr lvl="3"/>
            <a:r>
              <a:rPr lang="en-US" dirty="0" smtClean="0"/>
              <a:t>Need to document all steps, and some are often forgotten.</a:t>
            </a:r>
            <a:endParaRPr lang="en-US" dirty="0"/>
          </a:p>
          <a:p>
            <a:pPr lvl="2"/>
            <a:r>
              <a:rPr lang="en-US" dirty="0" smtClean="0"/>
              <a:t>Steep learning curve for new users.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you wish there was a way: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remember what you did for a run?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show others what you did for a run?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learn from others how to do a run?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check someone else’s run?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get workarounds for model bugs?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The solution:    scripts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you wish there was: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easy way to shift between machines?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easy way for new people to do a run?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easy way for experts to achieve what they need?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 you wish someone else would do this for you?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solution:   </a:t>
            </a:r>
            <a:r>
              <a:rPr lang="en-US" b="1" dirty="0" smtClean="0"/>
              <a:t>the </a:t>
            </a:r>
            <a:r>
              <a:rPr lang="en-US" b="1" i="1" dirty="0" err="1" smtClean="0"/>
              <a:t>run_acme</a:t>
            </a:r>
            <a:r>
              <a:rPr lang="en-US" b="1" dirty="0" smtClean="0"/>
              <a:t> script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93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run_acme</a:t>
            </a:r>
            <a:r>
              <a:rPr lang="en-US" dirty="0" smtClean="0"/>
              <a:t>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Record </a:t>
            </a:r>
            <a:r>
              <a:rPr lang="en-US" i="1" dirty="0" smtClean="0"/>
              <a:t>all</a:t>
            </a:r>
            <a:r>
              <a:rPr lang="en-US" dirty="0" smtClean="0"/>
              <a:t> setup and run steps in a </a:t>
            </a:r>
            <a:r>
              <a:rPr lang="en-US" i="1" dirty="0" smtClean="0"/>
              <a:t>single</a:t>
            </a:r>
            <a:r>
              <a:rPr lang="en-US" dirty="0" smtClean="0"/>
              <a:t> script,</a:t>
            </a:r>
          </a:p>
          <a:p>
            <a:pPr lvl="1"/>
            <a:r>
              <a:rPr lang="en-US" dirty="0"/>
              <a:t>Trivial to share and recreate simulation.</a:t>
            </a:r>
          </a:p>
          <a:p>
            <a:pPr lvl="1"/>
            <a:r>
              <a:rPr lang="en-US" dirty="0" smtClean="0"/>
              <a:t>Capture </a:t>
            </a:r>
            <a:r>
              <a:rPr lang="en-US" dirty="0"/>
              <a:t>and organize additional provenance</a:t>
            </a:r>
            <a:r>
              <a:rPr lang="en-US" dirty="0" smtClean="0"/>
              <a:t>,</a:t>
            </a:r>
          </a:p>
          <a:p>
            <a:r>
              <a:rPr lang="en-US" dirty="0" smtClean="0"/>
              <a:t>Well documented options and features,</a:t>
            </a:r>
          </a:p>
          <a:p>
            <a:pPr lvl="1"/>
            <a:r>
              <a:rPr lang="en-US" dirty="0" smtClean="0"/>
              <a:t>In the script, so it is easy to find and update.</a:t>
            </a:r>
          </a:p>
          <a:p>
            <a:r>
              <a:rPr lang="en-US" dirty="0" smtClean="0"/>
              <a:t>Easy for novices,</a:t>
            </a:r>
          </a:p>
          <a:p>
            <a:r>
              <a:rPr lang="en-US" dirty="0" smtClean="0"/>
              <a:t>Flexible for experts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Easy to diff scripts to identify changes.</a:t>
            </a:r>
            <a:endParaRPr lang="en-US" dirty="0" smtClean="0"/>
          </a:p>
          <a:p>
            <a:r>
              <a:rPr lang="en-US" dirty="0" smtClean="0"/>
              <a:t>Uniform terminology and protocols,</a:t>
            </a:r>
          </a:p>
          <a:p>
            <a:r>
              <a:rPr lang="en-US" dirty="0" smtClean="0"/>
              <a:t>Productivity enhancements (automation),</a:t>
            </a:r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 code extraction,</a:t>
            </a:r>
          </a:p>
          <a:p>
            <a:pPr lvl="1"/>
            <a:r>
              <a:rPr lang="en-US" dirty="0" smtClean="0"/>
              <a:t>Daisy-chain batch-queue submissions.</a:t>
            </a:r>
          </a:p>
          <a:p>
            <a:r>
              <a:rPr lang="en-US" dirty="0"/>
              <a:t>Language universally available and known.</a:t>
            </a:r>
          </a:p>
          <a:p>
            <a:r>
              <a:rPr lang="en-US" dirty="0" smtClean="0"/>
              <a:t>Capture script improvements in </a:t>
            </a:r>
            <a:r>
              <a:rPr lang="en-US" dirty="0" err="1" smtClean="0"/>
              <a:t>Github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Only one person has to implement each fix and feature.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3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42" y="274320"/>
            <a:ext cx="8229600" cy="1097280"/>
          </a:xfrm>
        </p:spPr>
        <p:txBody>
          <a:bodyPr anchor="t"/>
          <a:lstStyle/>
          <a:p>
            <a:r>
              <a:rPr lang="en-US" dirty="0" smtClean="0"/>
              <a:t>Standard options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73"/>
          <a:stretch/>
        </p:blipFill>
        <p:spPr bwMode="auto">
          <a:xfrm>
            <a:off x="243940" y="887112"/>
            <a:ext cx="7471309" cy="518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9315" y="1289597"/>
            <a:ext cx="1448799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Compset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69314" y="1772934"/>
            <a:ext cx="1848309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R</a:t>
            </a:r>
            <a:r>
              <a:rPr lang="en-US" dirty="0"/>
              <a:t>esolution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98329" y="2281306"/>
            <a:ext cx="2219785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Machine &amp; allocation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8329" y="2781854"/>
            <a:ext cx="3018802" cy="64633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Extract code from </a:t>
            </a:r>
            <a:r>
              <a:rPr lang="en-US" dirty="0" err="1"/>
              <a:t>Github</a:t>
            </a:r>
            <a:r>
              <a:rPr lang="en-US" dirty="0"/>
              <a:t> (master, tag, hash, or branch)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7838" y="5200589"/>
            <a:ext cx="3046161" cy="64633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Delete key </a:t>
            </a:r>
            <a:r>
              <a:rPr lang="en-US" dirty="0" err="1"/>
              <a:t>dirs</a:t>
            </a:r>
            <a:r>
              <a:rPr lang="en-US" dirty="0"/>
              <a:t> for fresh setup (with abort countdown)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6944" y="4140836"/>
            <a:ext cx="2670679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Compile options (basic)</a:t>
            </a: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>
            <a:off x="5031905" y="1474263"/>
            <a:ext cx="143741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>
            <a:off x="5314950" y="1957600"/>
            <a:ext cx="11543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 flipV="1">
            <a:off x="4568346" y="2281306"/>
            <a:ext cx="1129983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</p:cNvCxnSpPr>
          <p:nvPr/>
        </p:nvCxnSpPr>
        <p:spPr>
          <a:xfrm flipH="1" flipV="1">
            <a:off x="4365481" y="3105019"/>
            <a:ext cx="133284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1"/>
          </p:cNvCxnSpPr>
          <p:nvPr/>
        </p:nvCxnSpPr>
        <p:spPr>
          <a:xfrm flipH="1">
            <a:off x="4673608" y="4325502"/>
            <a:ext cx="9733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1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42" y="274320"/>
            <a:ext cx="8229600" cy="1097280"/>
          </a:xfrm>
        </p:spPr>
        <p:txBody>
          <a:bodyPr anchor="t"/>
          <a:lstStyle/>
          <a:p>
            <a:r>
              <a:rPr lang="en-US" dirty="0" smtClean="0"/>
              <a:t>Standard options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4"/>
          <a:stretch/>
        </p:blipFill>
        <p:spPr bwMode="auto">
          <a:xfrm>
            <a:off x="243941" y="880323"/>
            <a:ext cx="5842533" cy="50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2815" y="4589336"/>
            <a:ext cx="2931861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dirty="0"/>
              <a:t>Submit daisy-chained jobs.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01663" y="4105158"/>
            <a:ext cx="2020596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dirty="0"/>
              <a:t>Simulation length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0604" y="1921054"/>
            <a:ext cx="3219096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CPU layout (standard or custom)</a:t>
            </a:r>
          </a:p>
        </p:txBody>
      </p:sp>
      <p:cxnSp>
        <p:nvCxnSpPr>
          <p:cNvPr id="22" name="Straight Arrow Connector 21"/>
          <p:cNvCxnSpPr>
            <a:stCxn id="13" idx="1"/>
          </p:cNvCxnSpPr>
          <p:nvPr/>
        </p:nvCxnSpPr>
        <p:spPr>
          <a:xfrm flipH="1" flipV="1">
            <a:off x="3643313" y="2103450"/>
            <a:ext cx="2167291" cy="2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1"/>
          </p:cNvCxnSpPr>
          <p:nvPr/>
        </p:nvCxnSpPr>
        <p:spPr>
          <a:xfrm flipH="1" flipV="1">
            <a:off x="4286250" y="4197492"/>
            <a:ext cx="1915413" cy="92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1"/>
          </p:cNvCxnSpPr>
          <p:nvPr/>
        </p:nvCxnSpPr>
        <p:spPr>
          <a:xfrm flipH="1">
            <a:off x="3500438" y="4774002"/>
            <a:ext cx="24423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1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2133"/>
            <a:ext cx="9038896" cy="496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42" y="274320"/>
            <a:ext cx="8229600" cy="1097280"/>
          </a:xfrm>
        </p:spPr>
        <p:txBody>
          <a:bodyPr anchor="t"/>
          <a:lstStyle/>
          <a:p>
            <a:r>
              <a:rPr lang="en-US" dirty="0" smtClean="0"/>
              <a:t>Organized in sections for experts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5700" y="1371600"/>
            <a:ext cx="2499525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Organized into sections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2126" y="4961883"/>
            <a:ext cx="3068949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 err="1"/>
              <a:t>Namelist</a:t>
            </a:r>
            <a:r>
              <a:rPr lang="en-US" dirty="0"/>
              <a:t> changes built-in.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7699" y="1886511"/>
            <a:ext cx="1771198" cy="36933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Documentation</a:t>
            </a: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>
            <a:off x="3811980" y="1556266"/>
            <a:ext cx="12037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1"/>
          </p:cNvCxnSpPr>
          <p:nvPr/>
        </p:nvCxnSpPr>
        <p:spPr>
          <a:xfrm flipH="1">
            <a:off x="6638306" y="2071177"/>
            <a:ext cx="629393" cy="410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1"/>
          </p:cNvCxnSpPr>
          <p:nvPr/>
        </p:nvCxnSpPr>
        <p:spPr>
          <a:xfrm flipH="1" flipV="1">
            <a:off x="3216438" y="5075635"/>
            <a:ext cx="2315688" cy="70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04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Documenting Coupled Simulations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46" y="853955"/>
            <a:ext cx="6003509" cy="526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905951">
            <a:off x="5927836" y="2434197"/>
            <a:ext cx="826113" cy="964849"/>
          </a:xfrm>
          <a:prstGeom prst="down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&amp; Code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 smtClean="0"/>
              <a:t>Overview of script: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acme-climate.atlassian.net/wiki/display/ATM/The+run_acme+script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Example Script: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acme-climate.atlassian.net/wiki/pages/viewpage.action?pageId=46301402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err="1" smtClean="0"/>
              <a:t>Github</a:t>
            </a:r>
            <a:r>
              <a:rPr lang="en-US" dirty="0" smtClean="0"/>
              <a:t> location: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https://github.com/ACME-Climate/SimulationScripts/blob/master/serving_as_a_template/recommended/run_acme.template.csh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5231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457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run_acme  A script for novices and experts to run ACME</vt:lpstr>
      <vt:lpstr>The Challenge</vt:lpstr>
      <vt:lpstr>The Solution</vt:lpstr>
      <vt:lpstr>run_acme philosophy</vt:lpstr>
      <vt:lpstr>Standard options</vt:lpstr>
      <vt:lpstr>Standard options</vt:lpstr>
      <vt:lpstr>Organized in sections for experts </vt:lpstr>
      <vt:lpstr>Documenting Coupled Simulations</vt:lpstr>
      <vt:lpstr>Documentation &amp; Code </vt:lpstr>
      <vt:lpstr>Summary </vt:lpstr>
      <vt:lpstr>PowerPoint Presentation</vt:lpstr>
      <vt:lpstr>The Challenge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cameronsmith1</cp:lastModifiedBy>
  <cp:revision>36</cp:revision>
  <dcterms:created xsi:type="dcterms:W3CDTF">2014-12-04T00:15:55Z</dcterms:created>
  <dcterms:modified xsi:type="dcterms:W3CDTF">2016-11-10T08:10:38Z</dcterms:modified>
</cp:coreProperties>
</file>