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4"/>
  </p:sldMasterIdLst>
  <p:notesMasterIdLst>
    <p:notesMasterId r:id="rId14"/>
  </p:notesMasterIdLst>
  <p:handoutMasterIdLst>
    <p:handoutMasterId r:id="rId15"/>
  </p:handoutMasterIdLst>
  <p:sldIdLst>
    <p:sldId id="623" r:id="rId5"/>
    <p:sldId id="1279" r:id="rId6"/>
    <p:sldId id="1287" r:id="rId7"/>
    <p:sldId id="1283" r:id="rId8"/>
    <p:sldId id="1282" r:id="rId9"/>
    <p:sldId id="1286" r:id="rId10"/>
    <p:sldId id="1281" r:id="rId11"/>
    <p:sldId id="1294" r:id="rId12"/>
    <p:sldId id="1296" r:id="rId13"/>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460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194B07-5A63-42B5-D0FB-543CC2632A5B}" name="Yarlagadda, Brinda N" initials="YBN" userId="S::brinda.yarlagadda@pnnl.gov::13fdc54e-827a-4bd8-8c94-b313224eff32" providerId="AD"/>
  <p188:author id="{D04AEBAD-A7B8-3075-9AAB-08133B673BBB}" name="Wise, Marshall A" initials="WMA" userId="S::Marshall.Wise@pnnl.gov::d84c1332-f494-433f-b3f1-35d3dd92971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B8CA"/>
    <a:srgbClr val="367B8E"/>
    <a:srgbClr val="719500"/>
    <a:srgbClr val="000000"/>
    <a:srgbClr val="A63F1E"/>
    <a:srgbClr val="820150"/>
    <a:srgbClr val="007836"/>
    <a:srgbClr val="CCFFFF"/>
    <a:srgbClr val="E2EDF0"/>
    <a:srgbClr val="BE0F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46" autoAdjust="0"/>
    <p:restoredTop sz="74589" autoAdjust="0"/>
  </p:normalViewPr>
  <p:slideViewPr>
    <p:cSldViewPr snapToGrid="0" snapToObjects="1">
      <p:cViewPr>
        <p:scale>
          <a:sx n="80" d="100"/>
          <a:sy n="80" d="100"/>
        </p:scale>
        <p:origin x="1064" y="112"/>
      </p:cViewPr>
      <p:guideLst>
        <p:guide orient="horz" pos="2592"/>
        <p:guide pos="4608"/>
      </p:guideLst>
    </p:cSldViewPr>
  </p:slideViewPr>
  <p:notesTextViewPr>
    <p:cViewPr>
      <p:scale>
        <a:sx n="1" d="1"/>
        <a:sy n="1" d="1"/>
      </p:scale>
      <p:origin x="0" y="0"/>
    </p:cViewPr>
  </p:notesTextViewPr>
  <p:notesViewPr>
    <p:cSldViewPr snapToGrid="0" snapToObjects="1">
      <p:cViewPr varScale="1">
        <p:scale>
          <a:sx n="117" d="100"/>
          <a:sy n="117" d="100"/>
        </p:scale>
        <p:origin x="49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69A9C-1087-184F-8370-423E175D9D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090E3D-F5E5-0D40-B323-A25B85CF9E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E50B8-2EF8-564F-AE86-D84E6C503530}" type="datetimeFigureOut">
              <a:rPr lang="en-US" smtClean="0"/>
              <a:t>7/31/24</a:t>
            </a:fld>
            <a:endParaRPr lang="en-US"/>
          </a:p>
        </p:txBody>
      </p:sp>
      <p:sp>
        <p:nvSpPr>
          <p:cNvPr id="4" name="Footer Placeholder 3">
            <a:extLst>
              <a:ext uri="{FF2B5EF4-FFF2-40B4-BE49-F238E27FC236}">
                <a16:creationId xmlns:a16="http://schemas.microsoft.com/office/drawing/2014/main" id="{64E3AA97-2F38-5340-B685-1E0EA3E358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B732F3-25A6-284F-A24C-5FD21AE6BE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078BA3-E235-9946-9A4D-07E907F688D0}" type="slidenum">
              <a:rPr lang="en-US" smtClean="0"/>
              <a:t>‹#›</a:t>
            </a:fld>
            <a:endParaRPr lang="en-US"/>
          </a:p>
        </p:txBody>
      </p:sp>
    </p:spTree>
    <p:extLst>
      <p:ext uri="{BB962C8B-B14F-4D97-AF65-F5344CB8AC3E}">
        <p14:creationId xmlns:p14="http://schemas.microsoft.com/office/powerpoint/2010/main" val="419400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8D20-1945-7145-91A2-3D134BDA25E2}" type="datetimeFigureOut">
              <a:rPr lang="en-US" smtClean="0"/>
              <a:t>7/31/24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104DB-87CA-D64F-AB86-DB2520DDF5D7}" type="slidenum">
              <a:rPr lang="en-US" smtClean="0"/>
              <a:t>‹#›</a:t>
            </a:fld>
            <a:endParaRPr lang="en-US"/>
          </a:p>
        </p:txBody>
      </p:sp>
    </p:spTree>
    <p:extLst>
      <p:ext uri="{BB962C8B-B14F-4D97-AF65-F5344CB8AC3E}">
        <p14:creationId xmlns:p14="http://schemas.microsoft.com/office/powerpoint/2010/main" val="361405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D1D2D3"/>
                </a:solidFill>
                <a:effectLst/>
                <a:highlight>
                  <a:srgbClr val="222529"/>
                </a:highlight>
                <a:latin typeface="Slack-Lato"/>
              </a:rPr>
              <a:t>Brian's work with Claudia as task lead all sits within Experiment 1, our effort focused on exploratory models and large </a:t>
            </a:r>
            <a:r>
              <a:rPr lang="en-US" b="0" i="0" dirty="0" err="1">
                <a:solidFill>
                  <a:srgbClr val="D1D2D3"/>
                </a:solidFill>
                <a:effectLst/>
                <a:highlight>
                  <a:srgbClr val="222529"/>
                </a:highlight>
                <a:latin typeface="Slack-Lato"/>
              </a:rPr>
              <a:t>ens.embles</a:t>
            </a:r>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a:t>
            </a:fld>
            <a:endParaRPr lang="en-US"/>
          </a:p>
        </p:txBody>
      </p:sp>
    </p:spTree>
    <p:extLst>
      <p:ext uri="{BB962C8B-B14F-4D97-AF65-F5344CB8AC3E}">
        <p14:creationId xmlns:p14="http://schemas.microsoft.com/office/powerpoint/2010/main" val="1305538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2</a:t>
            </a:fld>
            <a:endParaRPr lang="en-US"/>
          </a:p>
        </p:txBody>
      </p:sp>
    </p:spTree>
    <p:extLst>
      <p:ext uri="{BB962C8B-B14F-4D97-AF65-F5344CB8AC3E}">
        <p14:creationId xmlns:p14="http://schemas.microsoft.com/office/powerpoint/2010/main" val="57321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friends at the Lamontagne Lab have a ton of expertise on the latter style of analysis. </a:t>
            </a:r>
          </a:p>
          <a:p>
            <a:endParaRPr lang="en-US" dirty="0"/>
          </a:p>
          <a:p>
            <a:r>
              <a:rPr lang="en-US" dirty="0"/>
              <a:t>Animation: For a variety of different input features that experts may think are relevant to some question we have,  a large ensemble of GCAM runs are performed. These are citations looking at different questions and different sectors.</a:t>
            </a:r>
          </a:p>
          <a:p>
            <a:endParaRPr lang="en-US" dirty="0"/>
          </a:p>
          <a:p>
            <a:r>
              <a:rPr lang="en-US" dirty="0"/>
              <a:t>In any of these studies, we’re defining a question ahead of time and translating that into Cases of Interest (green texts) - they’re usually defined in terms of some kind of high or low thresholding way, and we look at all the scenarios that meet that threshold.  So for example, in Flannery Dolan’s 2021 paper, looking at scenarios with low water availability in response to a lot of drivers. </a:t>
            </a:r>
          </a:p>
          <a:p>
            <a:endParaRPr lang="en-US" dirty="0"/>
          </a:p>
          <a:p>
            <a:r>
              <a:rPr lang="en-US" dirty="0"/>
              <a:t>Of those scenarios,  that Are our cases of interest, we use classification techniques like CART To break it down to Key drivers (blue text). </a:t>
            </a:r>
          </a:p>
          <a:p>
            <a:endParaRPr lang="en-US" dirty="0"/>
          </a:p>
          <a:p>
            <a:r>
              <a:rPr lang="en-US" dirty="0"/>
              <a:t>And so we learn a lot about the different pathways to similar ‘worlds’ (Cases of interests)  in this approach. Because GCAM is a multisectoral model, we learn a lot about tradeoffs between sectors and across regions especially. </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3</a:t>
            </a:fld>
            <a:endParaRPr lang="en-US"/>
          </a:p>
        </p:txBody>
      </p:sp>
    </p:spTree>
    <p:extLst>
      <p:ext uri="{BB962C8B-B14F-4D97-AF65-F5344CB8AC3E}">
        <p14:creationId xmlns:p14="http://schemas.microsoft.com/office/powerpoint/2010/main" val="242603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GCAM is really some kind of surface (Colorful blob cartoon) that takes inputs (X1, X2) and turns them into Outcomes. GCAM is high dimensional and nonlinear, but continuous in a lot those dimensions: Deep Neural Network (DNN) emulation of carefully designed GCAM experiments can give us a much more wieldy representation of this surface than running GCAM a bunch of times.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Backup slides 8 and 9 are an example of this. A pilot study that we thought would be neat and we would learn some good stuff from but it has turned out to work better than anticipated and made us very excited for what we can do with this more broadly.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animation: so a lot of SD discovery has been focused on finding outcomes above Some threshold, so maybe all the red peaks in this blob. And from CART, we can understand what worlds those peaks represent, and maybe there’s only a couple KINDS of red peaks coming out of this – </a:t>
            </a:r>
            <a:r>
              <a:rPr lang="en-US" dirty="0" err="1"/>
              <a:t>eg</a:t>
            </a:r>
            <a:r>
              <a:rPr lang="en-US" dirty="0"/>
              <a:t> those peaks at the lower end of X_2 axis maybe are all pretty similar kinds of worlds.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 animation: we can also look for different kinds of cases of interest. And we can potentially do a larger search, faster.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we never expect to train a ‘master’ GCAM emulator – even with savings from smarter experiment design, it would probably be too much data. And GCAM is a living  model. But for continuing to answer specific scientific questions around uncertainty of outcomes from GCAM, we think this is an exciting avenue forward.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4</a:t>
            </a:fld>
            <a:endParaRPr lang="en-US"/>
          </a:p>
        </p:txBody>
      </p:sp>
    </p:spTree>
    <p:extLst>
      <p:ext uri="{BB962C8B-B14F-4D97-AF65-F5344CB8AC3E}">
        <p14:creationId xmlns:p14="http://schemas.microsoft.com/office/powerpoint/2010/main" val="816236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Models like GCAM are kind of uniquely well suited to this kind of analysis. Fast enough to run thousands of times for training but slow enough you don’t want to run 100k or a million times. The fact that GCAM is a multisectoral model with simultaneous, integrated solutions for all vectors means we can really explore tradeoffs. </a:t>
            </a:r>
          </a:p>
          <a:p>
            <a:endParaRPr lang="en-US" dirty="0"/>
          </a:p>
          <a:p>
            <a:r>
              <a:rPr lang="en-US" dirty="0"/>
              <a:t>The design of these experiments would be a lot harder if GCAM were a hard-coupled collection of sectoral models. [Franklyn’s compounding GDP and population paper is an easy example of how hard having totally disjoint drivers can be if you aren’t careful].</a:t>
            </a:r>
          </a:p>
          <a:p>
            <a:endParaRPr lang="en-US" dirty="0"/>
          </a:p>
          <a:p>
            <a:r>
              <a:rPr lang="en-US" dirty="0"/>
              <a:t>You don’t need something like this for models like Hector, and you can’t afford to do something like this for E3SM. </a:t>
            </a:r>
          </a:p>
        </p:txBody>
      </p:sp>
      <p:sp>
        <p:nvSpPr>
          <p:cNvPr id="4" name="Slide Number Placeholder 3"/>
          <p:cNvSpPr>
            <a:spLocks noGrp="1"/>
          </p:cNvSpPr>
          <p:nvPr>
            <p:ph type="sldNum" sz="quarter" idx="5"/>
          </p:nvPr>
        </p:nvSpPr>
        <p:spPr/>
        <p:txBody>
          <a:bodyPr/>
          <a:lstStyle/>
          <a:p>
            <a:fld id="{710104DB-87CA-D64F-AB86-DB2520DDF5D7}" type="slidenum">
              <a:rPr lang="en-US" smtClean="0"/>
              <a:t>5</a:t>
            </a:fld>
            <a:endParaRPr lang="en-US"/>
          </a:p>
        </p:txBody>
      </p:sp>
    </p:spTree>
    <p:extLst>
      <p:ext uri="{BB962C8B-B14F-4D97-AF65-F5344CB8AC3E}">
        <p14:creationId xmlns:p14="http://schemas.microsoft.com/office/powerpoint/2010/main" val="1116045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D1D2D3"/>
                </a:solidFill>
                <a:effectLst/>
                <a:highlight>
                  <a:srgbClr val="222529"/>
                </a:highlight>
                <a:latin typeface="Slack-Lato"/>
              </a:rPr>
              <a:t>Brian's work all sits within Experiment 1, our effort focused on exploratory models and large ensembles. A good portion of Experiment 1 is methodology development and pilot testing ideas for further expansion, and that includes Brian's work. His technical updates are interesting on their own merits but Abigail will share some slides at the end to put the work in the context of our greater efforts</a:t>
            </a:r>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6</a:t>
            </a:fld>
            <a:endParaRPr lang="en-US"/>
          </a:p>
        </p:txBody>
      </p:sp>
    </p:spTree>
    <p:extLst>
      <p:ext uri="{BB962C8B-B14F-4D97-AF65-F5344CB8AC3E}">
        <p14:creationId xmlns:p14="http://schemas.microsoft.com/office/powerpoint/2010/main" val="3860728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8</a:t>
            </a:fld>
            <a:endParaRPr lang="en-US"/>
          </a:p>
        </p:txBody>
      </p:sp>
    </p:spTree>
    <p:extLst>
      <p:ext uri="{BB962C8B-B14F-4D97-AF65-F5344CB8AC3E}">
        <p14:creationId xmlns:p14="http://schemas.microsoft.com/office/powerpoint/2010/main" val="636544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animation: so this isn’t a trivial regression, we gave the emulator a really hard task for training. It works well because even though GCAM is quite nonlinear, it is overall pretty continuous. </a:t>
            </a:r>
          </a:p>
        </p:txBody>
      </p:sp>
      <p:sp>
        <p:nvSpPr>
          <p:cNvPr id="4" name="Slide Number Placeholder 3"/>
          <p:cNvSpPr>
            <a:spLocks noGrp="1"/>
          </p:cNvSpPr>
          <p:nvPr>
            <p:ph type="sldNum" sz="quarter" idx="5"/>
          </p:nvPr>
        </p:nvSpPr>
        <p:spPr/>
        <p:txBody>
          <a:bodyPr/>
          <a:lstStyle/>
          <a:p>
            <a:fld id="{710104DB-87CA-D64F-AB86-DB2520DDF5D7}" type="slidenum">
              <a:rPr lang="en-US" smtClean="0"/>
              <a:t>9</a:t>
            </a:fld>
            <a:endParaRPr lang="en-US"/>
          </a:p>
        </p:txBody>
      </p:sp>
    </p:spTree>
    <p:extLst>
      <p:ext uri="{BB962C8B-B14F-4D97-AF65-F5344CB8AC3E}">
        <p14:creationId xmlns:p14="http://schemas.microsoft.com/office/powerpoint/2010/main" val="391071782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_Plain_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7289D2-1224-C341-B224-04C5855E3D03}"/>
              </a:ext>
            </a:extLst>
          </p:cNvPr>
          <p:cNvPicPr>
            <a:picLocks noChangeAspect="1"/>
          </p:cNvPicPr>
          <p:nvPr userDrawn="1"/>
        </p:nvPicPr>
        <p:blipFill>
          <a:blip r:embed="rId3"/>
          <a:stretch>
            <a:fillRect/>
          </a:stretch>
        </p:blipFill>
        <p:spPr>
          <a:xfrm>
            <a:off x="0" y="0"/>
            <a:ext cx="14630400" cy="8229600"/>
          </a:xfrm>
          <a:prstGeom prst="rect">
            <a:avLst/>
          </a:prstGeom>
        </p:spPr>
      </p:pic>
      <p:sp>
        <p:nvSpPr>
          <p:cNvPr id="6" name="Rectangle 5">
            <a:extLst>
              <a:ext uri="{FF2B5EF4-FFF2-40B4-BE49-F238E27FC236}">
                <a16:creationId xmlns:a16="http://schemas.microsoft.com/office/drawing/2014/main" id="{458BD689-91DA-4A4E-9531-B06ECB8793E8}"/>
              </a:ext>
            </a:extLst>
          </p:cNvPr>
          <p:cNvSpPr/>
          <p:nvPr userDrawn="1"/>
        </p:nvSpPr>
        <p:spPr>
          <a:xfrm>
            <a:off x="-2396" y="7086600"/>
            <a:ext cx="14630400" cy="1143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2" name="Title 1"/>
          <p:cNvSpPr>
            <a:spLocks noGrp="1"/>
          </p:cNvSpPr>
          <p:nvPr>
            <p:ph type="ctrTitle"/>
          </p:nvPr>
        </p:nvSpPr>
        <p:spPr>
          <a:xfrm>
            <a:off x="454385" y="431800"/>
            <a:ext cx="5937948" cy="2928103"/>
          </a:xfrm>
          <a:prstGeom prst="rect">
            <a:avLst/>
          </a:prstGeom>
        </p:spPr>
        <p:txBody>
          <a:bodyPr lIns="0" tIns="0" rIns="0" bIns="0" anchor="b">
            <a:no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453313" y="3700664"/>
            <a:ext cx="5227973" cy="274320"/>
          </a:xfrm>
          <a:prstGeom prst="rect">
            <a:avLst/>
          </a:prstGeom>
        </p:spPr>
        <p:txBody>
          <a:bodyPr wrap="none" lIns="0" tIns="0" rIns="0" bIns="0">
            <a:noAutofit/>
          </a:bodyPr>
          <a:lstStyle>
            <a:lvl1pPr marL="0" indent="0" algn="l">
              <a:buNone/>
              <a:defRPr sz="2200" b="1">
                <a:solidFill>
                  <a:schemeClr val="bg1"/>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454384" y="4065542"/>
            <a:ext cx="5227973" cy="274320"/>
          </a:xfrm>
          <a:prstGeom prst="rect">
            <a:avLst/>
          </a:prstGeom>
        </p:spPr>
        <p:txBody>
          <a:bodyPr wrap="none" lIns="0" tIns="0" rIns="0" bIns="0">
            <a:noAutofit/>
          </a:bodyPr>
          <a:lstStyle>
            <a:lvl1pPr marL="0" indent="0" algn="l">
              <a:buNone/>
              <a:defRPr sz="1800">
                <a:solidFill>
                  <a:schemeClr val="bg1"/>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title</a:t>
            </a:r>
          </a:p>
        </p:txBody>
      </p:sp>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453314" y="6111267"/>
            <a:ext cx="3290888" cy="438150"/>
          </a:xfrm>
          <a:prstGeom prst="rect">
            <a:avLst/>
          </a:prstGeom>
        </p:spPr>
        <p:txBody>
          <a:bodyPr vert="horz" lIns="0" tIns="0" rIns="0" bIns="0" rtlCol="0" anchor="b" anchorCtr="0"/>
          <a:lstStyle>
            <a:lvl1pPr algn="l">
              <a:defRPr sz="1800">
                <a:solidFill>
                  <a:schemeClr val="bg1"/>
                </a:solidFill>
              </a:defRPr>
            </a:lvl1pPr>
          </a:lstStyle>
          <a:p>
            <a:fld id="{ABD4F8E3-4ED9-44B4-99E6-8A3D2CF8D415}" type="datetime4">
              <a:rPr lang="en-US" smtClean="0"/>
              <a:pPr/>
              <a:t>July 31, 2024</a:t>
            </a:fld>
            <a:endParaRPr lang="en-US" dirty="0"/>
          </a:p>
        </p:txBody>
      </p:sp>
      <p:sp>
        <p:nvSpPr>
          <p:cNvPr id="26" name="Text Placeholder 19">
            <a:extLst>
              <a:ext uri="{FF2B5EF4-FFF2-40B4-BE49-F238E27FC236}">
                <a16:creationId xmlns:a16="http://schemas.microsoft.com/office/drawing/2014/main" id="{686FDA63-98BC-2849-A21D-7452F2275904}"/>
              </a:ext>
            </a:extLst>
          </p:cNvPr>
          <p:cNvSpPr>
            <a:spLocks noGrp="1"/>
          </p:cNvSpPr>
          <p:nvPr>
            <p:ph type="body" sz="quarter" idx="12" hasCustomPrompt="1"/>
          </p:nvPr>
        </p:nvSpPr>
        <p:spPr>
          <a:xfrm>
            <a:off x="453313" y="4475364"/>
            <a:ext cx="5227973" cy="274320"/>
          </a:xfrm>
          <a:prstGeom prst="rect">
            <a:avLst/>
          </a:prstGeom>
        </p:spPr>
        <p:txBody>
          <a:bodyPr wrap="none" lIns="0" tIns="0" rIns="0" bIns="0">
            <a:noAutofit/>
          </a:bodyPr>
          <a:lstStyle>
            <a:lvl1pPr marL="0" indent="0" algn="l">
              <a:buNone/>
              <a:defRPr sz="2200" b="1">
                <a:solidFill>
                  <a:schemeClr val="bg1"/>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name</a:t>
            </a:r>
          </a:p>
        </p:txBody>
      </p:sp>
      <p:sp>
        <p:nvSpPr>
          <p:cNvPr id="27" name="Text Placeholder 19">
            <a:extLst>
              <a:ext uri="{FF2B5EF4-FFF2-40B4-BE49-F238E27FC236}">
                <a16:creationId xmlns:a16="http://schemas.microsoft.com/office/drawing/2014/main" id="{3F77D5C4-BA18-5942-97BA-71988C1726FF}"/>
              </a:ext>
            </a:extLst>
          </p:cNvPr>
          <p:cNvSpPr>
            <a:spLocks noGrp="1"/>
          </p:cNvSpPr>
          <p:nvPr>
            <p:ph type="body" sz="quarter" idx="13" hasCustomPrompt="1"/>
          </p:nvPr>
        </p:nvSpPr>
        <p:spPr>
          <a:xfrm>
            <a:off x="454384" y="4840242"/>
            <a:ext cx="5227973" cy="274320"/>
          </a:xfrm>
          <a:prstGeom prst="rect">
            <a:avLst/>
          </a:prstGeom>
        </p:spPr>
        <p:txBody>
          <a:bodyPr wrap="none" lIns="0" tIns="0" rIns="0" bIns="0">
            <a:noAutofit/>
          </a:bodyPr>
          <a:lstStyle>
            <a:lvl1pPr marL="0" indent="0" algn="l">
              <a:buNone/>
              <a:defRPr sz="1800">
                <a:solidFill>
                  <a:schemeClr val="bg1"/>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title</a:t>
            </a:r>
          </a:p>
        </p:txBody>
      </p:sp>
      <p:grpSp>
        <p:nvGrpSpPr>
          <p:cNvPr id="22" name="Group 21">
            <a:extLst>
              <a:ext uri="{FF2B5EF4-FFF2-40B4-BE49-F238E27FC236}">
                <a16:creationId xmlns:a16="http://schemas.microsoft.com/office/drawing/2014/main" id="{CE5C0DC0-DBF5-EE44-B0F1-7C564C8238EE}"/>
              </a:ext>
            </a:extLst>
          </p:cNvPr>
          <p:cNvGrpSpPr>
            <a:grpSpLocks noChangeAspect="1"/>
          </p:cNvGrpSpPr>
          <p:nvPr userDrawn="1"/>
        </p:nvGrpSpPr>
        <p:grpSpPr>
          <a:xfrm>
            <a:off x="3327603" y="7228764"/>
            <a:ext cx="10972800" cy="887105"/>
            <a:chOff x="1124316" y="233323"/>
            <a:chExt cx="12575241" cy="1016653"/>
          </a:xfrm>
        </p:grpSpPr>
        <p:pic>
          <p:nvPicPr>
            <p:cNvPr id="23" name="Picture 22">
              <a:extLst>
                <a:ext uri="{FF2B5EF4-FFF2-40B4-BE49-F238E27FC236}">
                  <a16:creationId xmlns:a16="http://schemas.microsoft.com/office/drawing/2014/main" id="{32E1188F-41DA-3249-8CA4-895209D71F02}"/>
                </a:ext>
              </a:extLst>
            </p:cNvPr>
            <p:cNvPicPr>
              <a:picLocks noChangeAspect="1"/>
            </p:cNvPicPr>
            <p:nvPr userDrawn="1"/>
          </p:nvPicPr>
          <p:blipFill>
            <a:blip r:embed="rId4"/>
            <a:stretch>
              <a:fillRect/>
            </a:stretch>
          </p:blipFill>
          <p:spPr>
            <a:xfrm>
              <a:off x="1124316" y="310836"/>
              <a:ext cx="885074" cy="863686"/>
            </a:xfrm>
            <a:prstGeom prst="rect">
              <a:avLst/>
            </a:prstGeom>
          </p:spPr>
        </p:pic>
        <p:pic>
          <p:nvPicPr>
            <p:cNvPr id="24" name="Picture 4" descr="Image result for Lawrence Berkeley National Laboratory logo">
              <a:extLst>
                <a:ext uri="{FF2B5EF4-FFF2-40B4-BE49-F238E27FC236}">
                  <a16:creationId xmlns:a16="http://schemas.microsoft.com/office/drawing/2014/main" id="{D9E5C77E-2BCB-164D-8565-3A88F7871287}"/>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2988" t="3580" r="3919" b="3767"/>
            <a:stretch/>
          </p:blipFill>
          <p:spPr bwMode="auto">
            <a:xfrm>
              <a:off x="2310615" y="233323"/>
              <a:ext cx="1199132" cy="1016653"/>
            </a:xfrm>
            <a:prstGeom prst="roundRect">
              <a:avLst>
                <a:gd name="adj" fmla="val 0"/>
              </a:avLst>
            </a:prstGeom>
            <a:ln>
              <a:noFill/>
            </a:ln>
            <a:effectLst/>
            <a:extLst>
              <a:ext uri="{909E8E84-426E-40DD-AFC4-6F175D3DCCD1}">
                <a14:hiddenFill xmlns:a14="http://schemas.microsoft.com/office/drawing/2010/main">
                  <a:solidFill>
                    <a:srgbClr val="FFFFFF"/>
                  </a:solidFill>
                </a14:hiddenFill>
              </a:ext>
            </a:extLst>
          </p:spPr>
        </p:pic>
        <p:pic>
          <p:nvPicPr>
            <p:cNvPr id="25" name="Picture 8" descr="Image result for Tufts University logo">
              <a:extLst>
                <a:ext uri="{FF2B5EF4-FFF2-40B4-BE49-F238E27FC236}">
                  <a16:creationId xmlns:a16="http://schemas.microsoft.com/office/drawing/2014/main" id="{D64D90CF-8A6E-3143-AD2A-F10C26FA4F0C}"/>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945403" y="502517"/>
              <a:ext cx="1106694" cy="48032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Image result for University of California, Davis logo">
              <a:extLst>
                <a:ext uri="{FF2B5EF4-FFF2-40B4-BE49-F238E27FC236}">
                  <a16:creationId xmlns:a16="http://schemas.microsoft.com/office/drawing/2014/main" id="{73D51DEB-77C0-5B4B-BE5F-529406FA444F}"/>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305632" y="533232"/>
              <a:ext cx="1645921" cy="41889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Image result for University of Denver logo">
              <a:extLst>
                <a:ext uri="{FF2B5EF4-FFF2-40B4-BE49-F238E27FC236}">
                  <a16:creationId xmlns:a16="http://schemas.microsoft.com/office/drawing/2014/main" id="{4AA08071-4F2B-7C4D-BC2F-7A08448C7A44}"/>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18959" b="21429"/>
            <a:stretch/>
          </p:blipFill>
          <p:spPr bwMode="auto">
            <a:xfrm>
              <a:off x="8191678" y="493161"/>
              <a:ext cx="1494888" cy="49903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 descr="Image result for University of Houston logo">
              <a:extLst>
                <a:ext uri="{FF2B5EF4-FFF2-40B4-BE49-F238E27FC236}">
                  <a16:creationId xmlns:a16="http://schemas.microsoft.com/office/drawing/2014/main" id="{200D8F7C-3288-464D-8819-6172B50BCA8C}"/>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20041" b="21748"/>
            <a:stretch/>
          </p:blipFill>
          <p:spPr bwMode="auto">
            <a:xfrm>
              <a:off x="9805360" y="533232"/>
              <a:ext cx="1827086" cy="41889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6" descr="Image result for University of Maryland logo">
              <a:extLst>
                <a:ext uri="{FF2B5EF4-FFF2-40B4-BE49-F238E27FC236}">
                  <a16:creationId xmlns:a16="http://schemas.microsoft.com/office/drawing/2014/main" id="{67FFF083-E4E4-0E45-98C8-2FAE4502E585}"/>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l="4726" t="31661" b="31895"/>
            <a:stretch/>
          </p:blipFill>
          <p:spPr bwMode="auto">
            <a:xfrm>
              <a:off x="11795250" y="546616"/>
              <a:ext cx="1904307" cy="36420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a:extLst>
                <a:ext uri="{FF2B5EF4-FFF2-40B4-BE49-F238E27FC236}">
                  <a16:creationId xmlns:a16="http://schemas.microsoft.com/office/drawing/2014/main" id="{2C2074B4-BDFD-A04A-A57B-657111BDE8D3}"/>
                </a:ext>
              </a:extLst>
            </p:cNvPr>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l="10257" r="11321"/>
            <a:stretch/>
          </p:blipFill>
          <p:spPr bwMode="auto">
            <a:xfrm>
              <a:off x="3822954" y="292925"/>
              <a:ext cx="1058116" cy="899508"/>
            </a:xfrm>
            <a:prstGeom prst="rect">
              <a:avLst/>
            </a:prstGeom>
            <a:noFill/>
            <a:extLst>
              <a:ext uri="{909E8E84-426E-40DD-AFC4-6F175D3DCCD1}">
                <a14:hiddenFill xmlns:a14="http://schemas.microsoft.com/office/drawing/2010/main">
                  <a:solidFill>
                    <a:srgbClr val="FFFFFF"/>
                  </a:solidFill>
                </a14:hiddenFill>
              </a:ext>
            </a:extLst>
          </p:spPr>
        </p:pic>
      </p:grpSp>
      <p:pic>
        <p:nvPicPr>
          <p:cNvPr id="33" name="Picture 32">
            <a:extLst>
              <a:ext uri="{FF2B5EF4-FFF2-40B4-BE49-F238E27FC236}">
                <a16:creationId xmlns:a16="http://schemas.microsoft.com/office/drawing/2014/main" id="{B4559030-F6AF-5E47-B550-252DE2472BD2}"/>
              </a:ext>
            </a:extLst>
          </p:cNvPr>
          <p:cNvPicPr>
            <a:picLocks noChangeAspect="1"/>
          </p:cNvPicPr>
          <p:nvPr userDrawn="1"/>
        </p:nvPicPr>
        <p:blipFill>
          <a:blip r:embed="rId12"/>
          <a:stretch>
            <a:fillRect/>
          </a:stretch>
        </p:blipFill>
        <p:spPr>
          <a:xfrm>
            <a:off x="383370" y="7278992"/>
            <a:ext cx="2374900" cy="812800"/>
          </a:xfrm>
          <a:prstGeom prst="rect">
            <a:avLst/>
          </a:prstGeom>
        </p:spPr>
      </p:pic>
      <p:pic>
        <p:nvPicPr>
          <p:cNvPr id="3" name="Picture 2">
            <a:extLst>
              <a:ext uri="{FF2B5EF4-FFF2-40B4-BE49-F238E27FC236}">
                <a16:creationId xmlns:a16="http://schemas.microsoft.com/office/drawing/2014/main" id="{D0EA142F-C34F-4204-9F2C-20265611EA30}"/>
              </a:ext>
            </a:extLst>
          </p:cNvPr>
          <p:cNvPicPr>
            <a:picLocks noChangeAspect="1"/>
          </p:cNvPicPr>
          <p:nvPr userDrawn="1"/>
        </p:nvPicPr>
        <p:blipFill>
          <a:blip r:embed="rId13"/>
          <a:stretch>
            <a:fillRect/>
          </a:stretch>
        </p:blipFill>
        <p:spPr>
          <a:xfrm>
            <a:off x="155499" y="7153710"/>
            <a:ext cx="14077905" cy="962159"/>
          </a:xfrm>
          <a:prstGeom prst="rect">
            <a:avLst/>
          </a:prstGeom>
        </p:spPr>
      </p:pic>
      <p:pic>
        <p:nvPicPr>
          <p:cNvPr id="4" name="Picture 3">
            <a:extLst>
              <a:ext uri="{FF2B5EF4-FFF2-40B4-BE49-F238E27FC236}">
                <a16:creationId xmlns:a16="http://schemas.microsoft.com/office/drawing/2014/main" id="{5DE4C1CB-2AB3-B1DF-F50A-C5F80E528053}"/>
              </a:ext>
            </a:extLst>
          </p:cNvPr>
          <p:cNvPicPr>
            <a:picLocks noChangeAspect="1"/>
          </p:cNvPicPr>
          <p:nvPr userDrawn="1"/>
        </p:nvPicPr>
        <p:blipFill>
          <a:blip r:embed="rId14"/>
          <a:stretch>
            <a:fillRect/>
          </a:stretch>
        </p:blipFill>
        <p:spPr>
          <a:xfrm>
            <a:off x="9165734" y="7086600"/>
            <a:ext cx="1398451" cy="1090682"/>
          </a:xfrm>
          <a:prstGeom prst="rect">
            <a:avLst/>
          </a:prstGeom>
        </p:spPr>
      </p:pic>
    </p:spTree>
    <p:extLst>
      <p:ext uri="{BB962C8B-B14F-4D97-AF65-F5344CB8AC3E}">
        <p14:creationId xmlns:p14="http://schemas.microsoft.com/office/powerpoint/2010/main" val="139349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6400800" y="457200"/>
            <a:ext cx="7772400" cy="73152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6400800" y="6858000"/>
            <a:ext cx="77724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108175" y="2295525"/>
            <a:ext cx="4835425" cy="1590675"/>
          </a:xfrm>
          <a:prstGeom prst="rect">
            <a:avLst/>
          </a:prstGeom>
        </p:spPr>
        <p:txBody>
          <a:bodyPr lIns="0" anchor="b"/>
          <a:lstStyle>
            <a:lvl1pPr>
              <a:defRPr lang="en-US" sz="3600" b="1" kern="1200" dirty="0">
                <a:solidFill>
                  <a:srgbClr val="31B8CA"/>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131034" y="4373033"/>
            <a:ext cx="4812565"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7/31/24</a:t>
            </a:fld>
            <a:endParaRPr lang="en-US" dirty="0"/>
          </a:p>
        </p:txBody>
      </p:sp>
      <p:sp>
        <p:nvSpPr>
          <p:cNvPr id="15" name="Footer Placeholder 2">
            <a:extLst>
              <a:ext uri="{FF2B5EF4-FFF2-40B4-BE49-F238E27FC236}">
                <a16:creationId xmlns:a16="http://schemas.microsoft.com/office/drawing/2014/main" id="{A86FAFB9-0DC0-4AB0-9E8B-6EC7C8ABAAF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17" name="Picture 16">
            <a:extLst>
              <a:ext uri="{FF2B5EF4-FFF2-40B4-BE49-F238E27FC236}">
                <a16:creationId xmlns:a16="http://schemas.microsoft.com/office/drawing/2014/main" id="{E6A153D7-EA56-E14B-9DA0-424742D8109A}"/>
              </a:ext>
            </a:extLst>
          </p:cNvPr>
          <p:cNvPicPr>
            <a:picLocks noChangeAspect="1"/>
          </p:cNvPicPr>
          <p:nvPr userDrawn="1"/>
        </p:nvPicPr>
        <p:blipFill>
          <a:blip r:embed="rId2"/>
          <a:stretch>
            <a:fillRect/>
          </a:stretch>
        </p:blipFill>
        <p:spPr>
          <a:xfrm>
            <a:off x="1107105" y="427567"/>
            <a:ext cx="2481718" cy="808805"/>
          </a:xfrm>
          <a:prstGeom prst="rect">
            <a:avLst/>
          </a:prstGeom>
        </p:spPr>
      </p:pic>
    </p:spTree>
    <p:extLst>
      <p:ext uri="{BB962C8B-B14F-4D97-AF65-F5344CB8AC3E}">
        <p14:creationId xmlns:p14="http://schemas.microsoft.com/office/powerpoint/2010/main" val="19578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6430642" y="457199"/>
            <a:ext cx="7772400" cy="7315200"/>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134946" y="4373033"/>
            <a:ext cx="4834469"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7/31/24</a:t>
            </a:fld>
            <a:endParaRPr lang="en-US" dirty="0"/>
          </a:p>
        </p:txBody>
      </p:sp>
      <p:sp>
        <p:nvSpPr>
          <p:cNvPr id="19" name="Footer Placeholder 2">
            <a:extLst>
              <a:ext uri="{FF2B5EF4-FFF2-40B4-BE49-F238E27FC236}">
                <a16:creationId xmlns:a16="http://schemas.microsoft.com/office/drawing/2014/main" id="{08FBEF60-4239-4E67-A385-B22B813AD40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112087" y="2295525"/>
            <a:ext cx="4857329" cy="1590675"/>
          </a:xfrm>
          <a:prstGeom prst="rect">
            <a:avLst/>
          </a:prstGeom>
        </p:spPr>
        <p:txBody>
          <a:bodyPr lIns="0" anchor="b"/>
          <a:lstStyle>
            <a:lvl1pPr>
              <a:defRPr lang="en-US" sz="3600" b="1" kern="1200" dirty="0">
                <a:solidFill>
                  <a:srgbClr val="31B8CA"/>
                </a:solidFill>
                <a:latin typeface="Arial" panose="020B0604020202020204" pitchFamily="34" charset="0"/>
                <a:ea typeface="+mn-ea"/>
                <a:cs typeface="Arial" panose="020B0604020202020204" pitchFamily="34" charset="0"/>
              </a:defRPr>
            </a:lvl1pPr>
          </a:lstStyle>
          <a:p>
            <a:r>
              <a:rPr lang="en-US" dirty="0"/>
              <a:t>Click to edit slide title</a:t>
            </a:r>
          </a:p>
        </p:txBody>
      </p:sp>
      <p:pic>
        <p:nvPicPr>
          <p:cNvPr id="15" name="Picture 14">
            <a:extLst>
              <a:ext uri="{FF2B5EF4-FFF2-40B4-BE49-F238E27FC236}">
                <a16:creationId xmlns:a16="http://schemas.microsoft.com/office/drawing/2014/main" id="{EB51ED7C-8CE9-0744-B5D7-1A5240E6DCC2}"/>
              </a:ext>
            </a:extLst>
          </p:cNvPr>
          <p:cNvPicPr>
            <a:picLocks noChangeAspect="1"/>
          </p:cNvPicPr>
          <p:nvPr userDrawn="1"/>
        </p:nvPicPr>
        <p:blipFill>
          <a:blip r:embed="rId2"/>
          <a:stretch>
            <a:fillRect/>
          </a:stretch>
        </p:blipFill>
        <p:spPr>
          <a:xfrm>
            <a:off x="1111017" y="427567"/>
            <a:ext cx="2481718" cy="808805"/>
          </a:xfrm>
          <a:prstGeom prst="rect">
            <a:avLst/>
          </a:prstGeom>
        </p:spPr>
      </p:pic>
    </p:spTree>
    <p:extLst>
      <p:ext uri="{BB962C8B-B14F-4D97-AF65-F5344CB8AC3E}">
        <p14:creationId xmlns:p14="http://schemas.microsoft.com/office/powerpoint/2010/main" val="99034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4105834" y="145430"/>
            <a:ext cx="10067365" cy="1100666"/>
          </a:xfrm>
          <a:prstGeom prst="rect">
            <a:avLst/>
          </a:prstGeom>
        </p:spPr>
        <p:txBody>
          <a:bodyPr lIns="0" anchor="b"/>
          <a:lstStyle>
            <a:lvl1pPr>
              <a:defRPr lang="en-US" sz="3600" b="1" kern="1200" dirty="0">
                <a:solidFill>
                  <a:srgbClr val="31B8CA"/>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108026" y="2057399"/>
            <a:ext cx="12801600" cy="5486401"/>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7/31/24</a:t>
            </a:fld>
            <a:endParaRPr lang="en-US" dirty="0"/>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11" name="Picture 10">
            <a:extLst>
              <a:ext uri="{FF2B5EF4-FFF2-40B4-BE49-F238E27FC236}">
                <a16:creationId xmlns:a16="http://schemas.microsoft.com/office/drawing/2014/main" id="{A27FD9ED-F4EC-EB4A-AA54-4983CDC53F29}"/>
              </a:ext>
            </a:extLst>
          </p:cNvPr>
          <p:cNvPicPr>
            <a:picLocks noChangeAspect="1"/>
          </p:cNvPicPr>
          <p:nvPr userDrawn="1"/>
        </p:nvPicPr>
        <p:blipFill>
          <a:blip r:embed="rId2"/>
          <a:stretch>
            <a:fillRect/>
          </a:stretch>
        </p:blipFill>
        <p:spPr>
          <a:xfrm>
            <a:off x="1106955" y="427567"/>
            <a:ext cx="2481718" cy="808805"/>
          </a:xfrm>
          <a:prstGeom prst="rect">
            <a:avLst/>
          </a:prstGeom>
        </p:spPr>
      </p:pic>
    </p:spTree>
    <p:extLst>
      <p:ext uri="{BB962C8B-B14F-4D97-AF65-F5344CB8AC3E}">
        <p14:creationId xmlns:p14="http://schemas.microsoft.com/office/powerpoint/2010/main" val="28067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64008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105156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64008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105156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64008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64008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105156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105156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109122" y="2295525"/>
            <a:ext cx="4572001" cy="1590675"/>
          </a:xfrm>
          <a:prstGeom prst="rect">
            <a:avLst/>
          </a:prstGeom>
        </p:spPr>
        <p:txBody>
          <a:bodyPr lIns="0" anchor="b"/>
          <a:lstStyle>
            <a:lvl1pPr>
              <a:defRPr lang="en-US" sz="3600" b="1" kern="1200" dirty="0">
                <a:solidFill>
                  <a:srgbClr val="31B8CA"/>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131982"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7/31/24</a:t>
            </a:fld>
            <a:endParaRPr lang="en-US" dirty="0"/>
          </a:p>
        </p:txBody>
      </p:sp>
      <p:sp>
        <p:nvSpPr>
          <p:cNvPr id="26" name="Footer Placeholder 2">
            <a:extLst>
              <a:ext uri="{FF2B5EF4-FFF2-40B4-BE49-F238E27FC236}">
                <a16:creationId xmlns:a16="http://schemas.microsoft.com/office/drawing/2014/main" id="{8259C4D6-850D-4393-9434-3F69451FBF8E}"/>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18" name="Picture 17">
            <a:extLst>
              <a:ext uri="{FF2B5EF4-FFF2-40B4-BE49-F238E27FC236}">
                <a16:creationId xmlns:a16="http://schemas.microsoft.com/office/drawing/2014/main" id="{6E3F512F-8964-4049-A465-108B30A3BD93}"/>
              </a:ext>
            </a:extLst>
          </p:cNvPr>
          <p:cNvPicPr>
            <a:picLocks noChangeAspect="1"/>
          </p:cNvPicPr>
          <p:nvPr userDrawn="1"/>
        </p:nvPicPr>
        <p:blipFill>
          <a:blip r:embed="rId2"/>
          <a:stretch>
            <a:fillRect/>
          </a:stretch>
        </p:blipFill>
        <p:spPr>
          <a:xfrm>
            <a:off x="1108052" y="427567"/>
            <a:ext cx="2481718" cy="808805"/>
          </a:xfrm>
          <a:prstGeom prst="rect">
            <a:avLst/>
          </a:prstGeom>
        </p:spPr>
      </p:pic>
    </p:spTree>
    <p:extLst>
      <p:ext uri="{BB962C8B-B14F-4D97-AF65-F5344CB8AC3E}">
        <p14:creationId xmlns:p14="http://schemas.microsoft.com/office/powerpoint/2010/main" val="4109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109123"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109123"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606621"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606621"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109123"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109123"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606621"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606621"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7/31/24</a:t>
            </a:fld>
            <a:endParaRPr lang="en-US" dirty="0"/>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109123" y="2194560"/>
            <a:ext cx="12801600" cy="525886"/>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27" name="Title 1">
            <a:extLst>
              <a:ext uri="{FF2B5EF4-FFF2-40B4-BE49-F238E27FC236}">
                <a16:creationId xmlns:a16="http://schemas.microsoft.com/office/drawing/2014/main" id="{F8520C0B-63E4-8146-B06F-2D4679E9C0FB}"/>
              </a:ext>
            </a:extLst>
          </p:cNvPr>
          <p:cNvSpPr>
            <a:spLocks noGrp="1"/>
          </p:cNvSpPr>
          <p:nvPr>
            <p:ph type="title" hasCustomPrompt="1"/>
          </p:nvPr>
        </p:nvSpPr>
        <p:spPr>
          <a:xfrm>
            <a:off x="4105834" y="145430"/>
            <a:ext cx="10067365" cy="1100666"/>
          </a:xfrm>
          <a:prstGeom prst="rect">
            <a:avLst/>
          </a:prstGeom>
        </p:spPr>
        <p:txBody>
          <a:bodyPr lIns="0" anchor="b"/>
          <a:lstStyle>
            <a:lvl1pPr>
              <a:defRPr lang="en-US" sz="3600" b="1" kern="1200" dirty="0">
                <a:solidFill>
                  <a:srgbClr val="31B8CA"/>
                </a:solidFill>
                <a:latin typeface="Arial" panose="020B0604020202020204" pitchFamily="34" charset="0"/>
                <a:ea typeface="+mn-ea"/>
                <a:cs typeface="Arial" panose="020B0604020202020204" pitchFamily="34" charset="0"/>
              </a:defRPr>
            </a:lvl1pPr>
          </a:lstStyle>
          <a:p>
            <a:r>
              <a:rPr lang="en-US" dirty="0"/>
              <a:t>Click to edit slide title</a:t>
            </a:r>
          </a:p>
        </p:txBody>
      </p:sp>
      <p:pic>
        <p:nvPicPr>
          <p:cNvPr id="26" name="Picture 25">
            <a:extLst>
              <a:ext uri="{FF2B5EF4-FFF2-40B4-BE49-F238E27FC236}">
                <a16:creationId xmlns:a16="http://schemas.microsoft.com/office/drawing/2014/main" id="{3266B96E-7D80-AF4D-AC37-C7FC2FD8ABE2}"/>
              </a:ext>
            </a:extLst>
          </p:cNvPr>
          <p:cNvPicPr>
            <a:picLocks noChangeAspect="1"/>
          </p:cNvPicPr>
          <p:nvPr userDrawn="1"/>
        </p:nvPicPr>
        <p:blipFill>
          <a:blip r:embed="rId2"/>
          <a:stretch>
            <a:fillRect/>
          </a:stretch>
        </p:blipFill>
        <p:spPr>
          <a:xfrm>
            <a:off x="1108052" y="427567"/>
            <a:ext cx="2481718" cy="808805"/>
          </a:xfrm>
          <a:prstGeom prst="rect">
            <a:avLst/>
          </a:prstGeom>
        </p:spPr>
      </p:pic>
    </p:spTree>
    <p:extLst>
      <p:ext uri="{BB962C8B-B14F-4D97-AF65-F5344CB8AC3E}">
        <p14:creationId xmlns:p14="http://schemas.microsoft.com/office/powerpoint/2010/main" val="29500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108052"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108052"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606086"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606086"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108052"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108052"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606086"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606086"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7/31/24</a:t>
            </a:fld>
            <a:endParaRPr lang="en-US" dirty="0"/>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5" name="Title 1">
            <a:extLst>
              <a:ext uri="{FF2B5EF4-FFF2-40B4-BE49-F238E27FC236}">
                <a16:creationId xmlns:a16="http://schemas.microsoft.com/office/drawing/2014/main" id="{9F80F1A3-CAFA-0B44-BCCA-72F4C1583D77}"/>
              </a:ext>
            </a:extLst>
          </p:cNvPr>
          <p:cNvSpPr>
            <a:spLocks noGrp="1"/>
          </p:cNvSpPr>
          <p:nvPr>
            <p:ph type="title" hasCustomPrompt="1"/>
          </p:nvPr>
        </p:nvSpPr>
        <p:spPr>
          <a:xfrm>
            <a:off x="4105834" y="145430"/>
            <a:ext cx="10067365" cy="1100666"/>
          </a:xfrm>
          <a:prstGeom prst="rect">
            <a:avLst/>
          </a:prstGeom>
        </p:spPr>
        <p:txBody>
          <a:bodyPr lIns="0" anchor="b"/>
          <a:lstStyle>
            <a:lvl1pPr>
              <a:defRPr lang="en-US" sz="3600" b="1" kern="1200" dirty="0">
                <a:solidFill>
                  <a:srgbClr val="31B8CA"/>
                </a:solidFill>
                <a:latin typeface="Arial" panose="020B0604020202020204" pitchFamily="34" charset="0"/>
                <a:ea typeface="+mn-ea"/>
                <a:cs typeface="Arial" panose="020B0604020202020204" pitchFamily="34" charset="0"/>
              </a:defRPr>
            </a:lvl1pPr>
          </a:lstStyle>
          <a:p>
            <a:r>
              <a:rPr lang="en-US" dirty="0"/>
              <a:t>Click to edit slide title</a:t>
            </a:r>
          </a:p>
        </p:txBody>
      </p:sp>
      <p:pic>
        <p:nvPicPr>
          <p:cNvPr id="27" name="Picture 26">
            <a:extLst>
              <a:ext uri="{FF2B5EF4-FFF2-40B4-BE49-F238E27FC236}">
                <a16:creationId xmlns:a16="http://schemas.microsoft.com/office/drawing/2014/main" id="{56DCDE31-DD30-6C42-9BF0-5BD4856E971E}"/>
              </a:ext>
            </a:extLst>
          </p:cNvPr>
          <p:cNvPicPr>
            <a:picLocks noChangeAspect="1"/>
          </p:cNvPicPr>
          <p:nvPr userDrawn="1"/>
        </p:nvPicPr>
        <p:blipFill>
          <a:blip r:embed="rId2"/>
          <a:stretch>
            <a:fillRect/>
          </a:stretch>
        </p:blipFill>
        <p:spPr>
          <a:xfrm>
            <a:off x="1108052" y="427567"/>
            <a:ext cx="2481718" cy="808805"/>
          </a:xfrm>
          <a:prstGeom prst="rect">
            <a:avLst/>
          </a:prstGeom>
        </p:spPr>
      </p:pic>
    </p:spTree>
    <p:extLst>
      <p:ext uri="{BB962C8B-B14F-4D97-AF65-F5344CB8AC3E}">
        <p14:creationId xmlns:p14="http://schemas.microsoft.com/office/powerpoint/2010/main" val="48292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7/31/24</a:t>
            </a:fld>
            <a:endParaRPr lang="en-US" dirty="0"/>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9" name="Picture 8">
            <a:extLst>
              <a:ext uri="{FF2B5EF4-FFF2-40B4-BE49-F238E27FC236}">
                <a16:creationId xmlns:a16="http://schemas.microsoft.com/office/drawing/2014/main" id="{E0426C85-EDFE-9B42-A0F8-C6772984A1BF}"/>
              </a:ext>
            </a:extLst>
          </p:cNvPr>
          <p:cNvPicPr>
            <a:picLocks noChangeAspect="1"/>
          </p:cNvPicPr>
          <p:nvPr userDrawn="1"/>
        </p:nvPicPr>
        <p:blipFill>
          <a:blip r:embed="rId2"/>
          <a:stretch>
            <a:fillRect/>
          </a:stretch>
        </p:blipFill>
        <p:spPr>
          <a:xfrm>
            <a:off x="1108052" y="427567"/>
            <a:ext cx="2481718" cy="808805"/>
          </a:xfrm>
          <a:prstGeom prst="rect">
            <a:avLst/>
          </a:prstGeom>
        </p:spPr>
      </p:pic>
    </p:spTree>
    <p:extLst>
      <p:ext uri="{BB962C8B-B14F-4D97-AF65-F5344CB8AC3E}">
        <p14:creationId xmlns:p14="http://schemas.microsoft.com/office/powerpoint/2010/main" val="22691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1C357C8-C000-834F-9E7E-3C24C0C0158E}"/>
              </a:ext>
            </a:extLst>
          </p:cNvPr>
          <p:cNvPicPr>
            <a:picLocks noChangeAspect="1"/>
          </p:cNvPicPr>
          <p:nvPr userDrawn="1"/>
        </p:nvPicPr>
        <p:blipFill rotWithShape="1">
          <a:blip r:embed="rId2">
            <a:duotone>
              <a:schemeClr val="bg2">
                <a:shade val="45000"/>
                <a:satMod val="135000"/>
              </a:schemeClr>
              <a:prstClr val="white"/>
            </a:duotone>
            <a:alphaModFix amt="70000"/>
          </a:blip>
          <a:srcRect l="4675" b="15475"/>
          <a:stretch/>
        </p:blipFill>
        <p:spPr>
          <a:xfrm>
            <a:off x="683940" y="0"/>
            <a:ext cx="13946459" cy="6956039"/>
          </a:xfrm>
          <a:prstGeom prst="rect">
            <a:avLst/>
          </a:prstGeom>
        </p:spPr>
      </p:pic>
      <p:sp>
        <p:nvSpPr>
          <p:cNvPr id="20" name="Rectangle 19">
            <a:extLst>
              <a:ext uri="{FF2B5EF4-FFF2-40B4-BE49-F238E27FC236}">
                <a16:creationId xmlns:a16="http://schemas.microsoft.com/office/drawing/2014/main" id="{30E1707B-781E-9C44-9D59-6CDED5AB0AE3}"/>
              </a:ext>
            </a:extLst>
          </p:cNvPr>
          <p:cNvSpPr/>
          <p:nvPr userDrawn="1"/>
        </p:nvSpPr>
        <p:spPr>
          <a:xfrm>
            <a:off x="687378" y="0"/>
            <a:ext cx="11203260" cy="6956039"/>
          </a:xfrm>
          <a:prstGeom prst="rect">
            <a:avLst/>
          </a:prstGeom>
          <a:gradFill>
            <a:gsLst>
              <a:gs pos="35000">
                <a:schemeClr val="bg1"/>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3">
            <a:extLst>
              <a:ext uri="{FF2B5EF4-FFF2-40B4-BE49-F238E27FC236}">
                <a16:creationId xmlns:a16="http://schemas.microsoft.com/office/drawing/2014/main" id="{D264A066-9C58-1E42-859E-D9F3298EDEAB}"/>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chemeClr val="tx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grpSp>
        <p:nvGrpSpPr>
          <p:cNvPr id="22" name="Group 21">
            <a:extLst>
              <a:ext uri="{FF2B5EF4-FFF2-40B4-BE49-F238E27FC236}">
                <a16:creationId xmlns:a16="http://schemas.microsoft.com/office/drawing/2014/main" id="{FB3EAA1C-BD64-3543-9D36-9AF4A158E704}"/>
              </a:ext>
            </a:extLst>
          </p:cNvPr>
          <p:cNvGrpSpPr>
            <a:grpSpLocks noChangeAspect="1"/>
          </p:cNvGrpSpPr>
          <p:nvPr userDrawn="1"/>
        </p:nvGrpSpPr>
        <p:grpSpPr>
          <a:xfrm>
            <a:off x="1207363" y="7071131"/>
            <a:ext cx="12924364" cy="1065654"/>
            <a:chOff x="1124316" y="221125"/>
            <a:chExt cx="12575241" cy="1036865"/>
          </a:xfrm>
        </p:grpSpPr>
        <p:pic>
          <p:nvPicPr>
            <p:cNvPr id="23" name="Picture 22">
              <a:extLst>
                <a:ext uri="{FF2B5EF4-FFF2-40B4-BE49-F238E27FC236}">
                  <a16:creationId xmlns:a16="http://schemas.microsoft.com/office/drawing/2014/main" id="{2E2D9436-F1AA-D74D-836A-889A05872361}"/>
                </a:ext>
              </a:extLst>
            </p:cNvPr>
            <p:cNvPicPr>
              <a:picLocks noChangeAspect="1"/>
            </p:cNvPicPr>
            <p:nvPr userDrawn="1"/>
          </p:nvPicPr>
          <p:blipFill>
            <a:blip r:embed="rId3"/>
            <a:stretch>
              <a:fillRect/>
            </a:stretch>
          </p:blipFill>
          <p:spPr>
            <a:xfrm>
              <a:off x="1124316" y="310836"/>
              <a:ext cx="885074" cy="863686"/>
            </a:xfrm>
            <a:prstGeom prst="rect">
              <a:avLst/>
            </a:prstGeom>
          </p:spPr>
        </p:pic>
        <p:pic>
          <p:nvPicPr>
            <p:cNvPr id="24" name="Picture 4" descr="Image result for Lawrence Berkeley National Laboratory logo">
              <a:extLst>
                <a:ext uri="{FF2B5EF4-FFF2-40B4-BE49-F238E27FC236}">
                  <a16:creationId xmlns:a16="http://schemas.microsoft.com/office/drawing/2014/main" id="{9068B0B0-DF98-7743-B0F9-B1A70B871AC7}"/>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2496" t="2467" r="3457" b="3038"/>
            <a:stretch/>
          </p:blipFill>
          <p:spPr bwMode="auto">
            <a:xfrm>
              <a:off x="2304261" y="221125"/>
              <a:ext cx="1211432" cy="1036865"/>
            </a:xfrm>
            <a:prstGeom prst="roundRect">
              <a:avLst>
                <a:gd name="adj" fmla="val 0"/>
              </a:avLst>
            </a:prstGeom>
            <a:ln>
              <a:noFill/>
            </a:ln>
            <a:effectLst/>
            <a:extLst>
              <a:ext uri="{909E8E84-426E-40DD-AFC4-6F175D3DCCD1}">
                <a14:hiddenFill xmlns:a14="http://schemas.microsoft.com/office/drawing/2010/main">
                  <a:solidFill>
                    <a:srgbClr val="FFFFFF"/>
                  </a:solidFill>
                </a14:hiddenFill>
              </a:ext>
            </a:extLst>
          </p:spPr>
        </p:pic>
        <p:pic>
          <p:nvPicPr>
            <p:cNvPr id="25" name="Picture 8" descr="Image result for Tufts University logo">
              <a:extLst>
                <a:ext uri="{FF2B5EF4-FFF2-40B4-BE49-F238E27FC236}">
                  <a16:creationId xmlns:a16="http://schemas.microsoft.com/office/drawing/2014/main" id="{21199D1E-E7E2-B44C-847F-9B09C8D75FF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945403" y="502517"/>
              <a:ext cx="1106694" cy="4803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Image result for University of California, Davis logo">
              <a:extLst>
                <a:ext uri="{FF2B5EF4-FFF2-40B4-BE49-F238E27FC236}">
                  <a16:creationId xmlns:a16="http://schemas.microsoft.com/office/drawing/2014/main" id="{1A7EC723-6C61-AA4C-BC74-6673221859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305632" y="533232"/>
              <a:ext cx="1645921" cy="41889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Image result for University of Denver logo">
              <a:extLst>
                <a:ext uri="{FF2B5EF4-FFF2-40B4-BE49-F238E27FC236}">
                  <a16:creationId xmlns:a16="http://schemas.microsoft.com/office/drawing/2014/main" id="{94C4B251-06EF-8C44-9057-5B542B9EC850}"/>
                </a:ext>
              </a:extLst>
            </p:cNvPr>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18959" b="21429"/>
            <a:stretch/>
          </p:blipFill>
          <p:spPr bwMode="auto">
            <a:xfrm>
              <a:off x="8191678" y="493161"/>
              <a:ext cx="1494888" cy="49903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4" descr="Image result for University of Houston logo">
              <a:extLst>
                <a:ext uri="{FF2B5EF4-FFF2-40B4-BE49-F238E27FC236}">
                  <a16:creationId xmlns:a16="http://schemas.microsoft.com/office/drawing/2014/main" id="{B60DCF85-76B4-8444-8600-6F2B7FC85FCE}"/>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20041" b="21748"/>
            <a:stretch/>
          </p:blipFill>
          <p:spPr bwMode="auto">
            <a:xfrm>
              <a:off x="9805360" y="533232"/>
              <a:ext cx="1827086" cy="41889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Image result for University of Maryland logo">
              <a:extLst>
                <a:ext uri="{FF2B5EF4-FFF2-40B4-BE49-F238E27FC236}">
                  <a16:creationId xmlns:a16="http://schemas.microsoft.com/office/drawing/2014/main" id="{4E68DBD0-3FA6-824A-89BB-6F549F4F29EF}"/>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l="4726" t="31661" b="31895"/>
            <a:stretch/>
          </p:blipFill>
          <p:spPr bwMode="auto">
            <a:xfrm>
              <a:off x="11795250" y="546616"/>
              <a:ext cx="1904307" cy="36420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a:extLst>
                <a:ext uri="{FF2B5EF4-FFF2-40B4-BE49-F238E27FC236}">
                  <a16:creationId xmlns:a16="http://schemas.microsoft.com/office/drawing/2014/main" id="{F6588FE0-500E-544B-93F3-19812FF07504}"/>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l="10257" r="11321"/>
            <a:stretch/>
          </p:blipFill>
          <p:spPr bwMode="auto">
            <a:xfrm>
              <a:off x="3822954" y="292925"/>
              <a:ext cx="1058116" cy="89950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D366D1A4-6DD7-B54C-AB7B-63074374BB93}"/>
              </a:ext>
            </a:extLst>
          </p:cNvPr>
          <p:cNvSpPr txBox="1"/>
          <p:nvPr userDrawn="1"/>
        </p:nvSpPr>
        <p:spPr>
          <a:xfrm>
            <a:off x="1109123" y="2057400"/>
            <a:ext cx="4572000" cy="4465590"/>
          </a:xfrm>
          <a:prstGeom prst="rect">
            <a:avLst/>
          </a:prstGeom>
          <a:noFill/>
        </p:spPr>
        <p:txBody>
          <a:bodyPr wrap="square" lIns="0" tIns="0" rIns="0" bIns="0" rtlCol="0" anchor="ctr" anchorCtr="0">
            <a:noAutofit/>
          </a:bodyPr>
          <a:lstStyle/>
          <a:p>
            <a:pPr>
              <a:lnSpc>
                <a:spcPct val="90000"/>
              </a:lnSpc>
            </a:pPr>
            <a:r>
              <a:rPr lang="en-US" sz="4800" b="1" dirty="0">
                <a:solidFill>
                  <a:srgbClr val="31B8CA"/>
                </a:solidFill>
                <a:latin typeface="Arial" panose="020B0604020202020204" pitchFamily="34" charset="0"/>
                <a:cs typeface="Arial" panose="020B0604020202020204" pitchFamily="34" charset="0"/>
              </a:rPr>
              <a:t>Thank you</a:t>
            </a:r>
          </a:p>
        </p:txBody>
      </p:sp>
      <p:pic>
        <p:nvPicPr>
          <p:cNvPr id="16" name="Picture 15">
            <a:extLst>
              <a:ext uri="{FF2B5EF4-FFF2-40B4-BE49-F238E27FC236}">
                <a16:creationId xmlns:a16="http://schemas.microsoft.com/office/drawing/2014/main" id="{0D817EED-205E-5642-97ED-76A8A8E48E80}"/>
              </a:ext>
            </a:extLst>
          </p:cNvPr>
          <p:cNvPicPr>
            <a:picLocks noChangeAspect="1"/>
          </p:cNvPicPr>
          <p:nvPr userDrawn="1"/>
        </p:nvPicPr>
        <p:blipFill>
          <a:blip r:embed="rId11"/>
          <a:stretch>
            <a:fillRect/>
          </a:stretch>
        </p:blipFill>
        <p:spPr>
          <a:xfrm>
            <a:off x="1109123" y="622298"/>
            <a:ext cx="2651760" cy="907554"/>
          </a:xfrm>
          <a:prstGeom prst="rect">
            <a:avLst/>
          </a:prstGeom>
        </p:spPr>
      </p:pic>
    </p:spTree>
    <p:extLst>
      <p:ext uri="{BB962C8B-B14F-4D97-AF65-F5344CB8AC3E}">
        <p14:creationId xmlns:p14="http://schemas.microsoft.com/office/powerpoint/2010/main" val="32417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1189037"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 name="Rectangle 1">
            <a:extLst>
              <a:ext uri="{FF2B5EF4-FFF2-40B4-BE49-F238E27FC236}">
                <a16:creationId xmlns:a16="http://schemas.microsoft.com/office/drawing/2014/main" id="{541B5B23-72CC-564F-B0CF-BC8182A0835B}"/>
              </a:ext>
            </a:extLst>
          </p:cNvPr>
          <p:cNvSpPr/>
          <p:nvPr userDrawn="1"/>
        </p:nvSpPr>
        <p:spPr>
          <a:xfrm>
            <a:off x="0" y="0"/>
            <a:ext cx="685800" cy="8229600"/>
          </a:xfrm>
          <a:prstGeom prst="rect">
            <a:avLst/>
          </a:prstGeom>
          <a:solidFill>
            <a:srgbClr val="31B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107024"/>
      </p:ext>
    </p:extLst>
  </p:cSld>
  <p:clrMap bg1="lt1" tx1="dk1" bg2="lt2" tx2="dk2" accent1="accent1" accent2="accent2" accent3="accent3" accent4="accent4" accent5="accent5" accent6="accent6" hlink="hlink" folHlink="folHlink"/>
  <p:sldLayoutIdLst>
    <p:sldLayoutId id="2147483733"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D0D9-1CAC-4FBD-8120-CBD5A07EB995}"/>
              </a:ext>
            </a:extLst>
          </p:cNvPr>
          <p:cNvSpPr>
            <a:spLocks noGrp="1"/>
          </p:cNvSpPr>
          <p:nvPr>
            <p:ph type="ctrTitle"/>
          </p:nvPr>
        </p:nvSpPr>
        <p:spPr>
          <a:xfrm>
            <a:off x="454383" y="431801"/>
            <a:ext cx="12673787" cy="2285642"/>
          </a:xfrm>
        </p:spPr>
        <p:txBody>
          <a:bodyPr/>
          <a:lstStyle/>
          <a:p>
            <a:r>
              <a:rPr lang="en-US" sz="4000" dirty="0"/>
              <a:t>Uncertainty exploration with GCAM</a:t>
            </a:r>
            <a:br>
              <a:rPr lang="en-US" sz="4000" dirty="0"/>
            </a:br>
            <a:endParaRPr lang="en-US" sz="4000" dirty="0"/>
          </a:p>
        </p:txBody>
      </p:sp>
      <p:sp>
        <p:nvSpPr>
          <p:cNvPr id="4" name="Text Placeholder 3">
            <a:extLst>
              <a:ext uri="{FF2B5EF4-FFF2-40B4-BE49-F238E27FC236}">
                <a16:creationId xmlns:a16="http://schemas.microsoft.com/office/drawing/2014/main" id="{97BE5393-B008-4C6F-9A3E-B292F527B2F7}"/>
              </a:ext>
            </a:extLst>
          </p:cNvPr>
          <p:cNvSpPr>
            <a:spLocks noGrp="1"/>
          </p:cNvSpPr>
          <p:nvPr>
            <p:ph type="body" sz="quarter" idx="10"/>
          </p:nvPr>
        </p:nvSpPr>
        <p:spPr>
          <a:xfrm>
            <a:off x="453315" y="3700664"/>
            <a:ext cx="5196372" cy="1811494"/>
          </a:xfrm>
        </p:spPr>
        <p:txBody>
          <a:bodyPr/>
          <a:lstStyle/>
          <a:p>
            <a:r>
              <a:rPr lang="en-US" dirty="0"/>
              <a:t>Abigail Snyder, Brian Hutchinson, </a:t>
            </a:r>
          </a:p>
          <a:p>
            <a:r>
              <a:rPr lang="en-US" dirty="0"/>
              <a:t>Claudia Tebaldi, Jonathan Lamontagne</a:t>
            </a:r>
          </a:p>
          <a:p>
            <a:endParaRPr lang="en-US" dirty="0"/>
          </a:p>
          <a:p>
            <a:r>
              <a:rPr lang="en-US" dirty="0"/>
              <a:t>On behalf of the GCIMS Team</a:t>
            </a:r>
          </a:p>
          <a:p>
            <a:endParaRPr lang="en-US" dirty="0"/>
          </a:p>
        </p:txBody>
      </p:sp>
    </p:spTree>
    <p:extLst>
      <p:ext uri="{BB962C8B-B14F-4D97-AF65-F5344CB8AC3E}">
        <p14:creationId xmlns:p14="http://schemas.microsoft.com/office/powerpoint/2010/main" val="322879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6F18A7-527E-9084-9B11-FBD0AD7D2EE2}"/>
              </a:ext>
            </a:extLst>
          </p:cNvPr>
          <p:cNvSpPr>
            <a:spLocks noGrp="1"/>
          </p:cNvSpPr>
          <p:nvPr>
            <p:ph type="sldNum" sz="quarter" idx="12"/>
          </p:nvPr>
        </p:nvSpPr>
        <p:spPr/>
        <p:txBody>
          <a:bodyPr/>
          <a:lstStyle/>
          <a:p>
            <a:fld id="{FE7A4BB3-E848-5A44-82DF-322201952CD8}" type="slidenum">
              <a:rPr lang="en-US" smtClean="0"/>
              <a:pPr/>
              <a:t>2</a:t>
            </a:fld>
            <a:endParaRPr lang="en-US" dirty="0"/>
          </a:p>
        </p:txBody>
      </p:sp>
      <p:sp>
        <p:nvSpPr>
          <p:cNvPr id="3" name="Title 2">
            <a:extLst>
              <a:ext uri="{FF2B5EF4-FFF2-40B4-BE49-F238E27FC236}">
                <a16:creationId xmlns:a16="http://schemas.microsoft.com/office/drawing/2014/main" id="{4C050C56-A4AA-2EB8-034C-EF6DAE930776}"/>
              </a:ext>
            </a:extLst>
          </p:cNvPr>
          <p:cNvSpPr>
            <a:spLocks noGrp="1"/>
          </p:cNvSpPr>
          <p:nvPr>
            <p:ph type="title"/>
          </p:nvPr>
        </p:nvSpPr>
        <p:spPr>
          <a:xfrm>
            <a:off x="4105834" y="178679"/>
            <a:ext cx="10067365" cy="1373699"/>
          </a:xfrm>
        </p:spPr>
        <p:txBody>
          <a:bodyPr/>
          <a:lstStyle/>
          <a:p>
            <a:r>
              <a:rPr lang="en-US" b="1" dirty="0"/>
              <a:t>Scenarios have long played a critical role in exploring uncertainty in multisectoral modeling</a:t>
            </a:r>
            <a:endParaRPr lang="en-US" dirty="0"/>
          </a:p>
        </p:txBody>
      </p:sp>
      <p:pic>
        <p:nvPicPr>
          <p:cNvPr id="5" name="Picture 2" descr="Overview of Shared Socioeconomic Pathways (SSPs) representing... | Download  Scientific Diagram">
            <a:extLst>
              <a:ext uri="{FF2B5EF4-FFF2-40B4-BE49-F238E27FC236}">
                <a16:creationId xmlns:a16="http://schemas.microsoft.com/office/drawing/2014/main" id="{6B478A51-0768-A840-0C19-F342596B52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922" y="2603883"/>
            <a:ext cx="3561117" cy="27148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Details are in the caption following the image">
            <a:extLst>
              <a:ext uri="{FF2B5EF4-FFF2-40B4-BE49-F238E27FC236}">
                <a16:creationId xmlns:a16="http://schemas.microsoft.com/office/drawing/2014/main" id="{48C90A12-03AB-43DA-3F25-6AD467DEBB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8952" y="2826723"/>
            <a:ext cx="6561598" cy="20078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7B28FD0-4F4F-5C52-2E90-BA0F653DA12C}"/>
              </a:ext>
            </a:extLst>
          </p:cNvPr>
          <p:cNvSpPr txBox="1"/>
          <p:nvPr/>
        </p:nvSpPr>
        <p:spPr>
          <a:xfrm>
            <a:off x="1887922" y="1763331"/>
            <a:ext cx="3868893" cy="830997"/>
          </a:xfrm>
          <a:prstGeom prst="rect">
            <a:avLst/>
          </a:prstGeom>
          <a:noFill/>
        </p:spPr>
        <p:txBody>
          <a:bodyPr wrap="square" rtlCol="0">
            <a:spAutoFit/>
          </a:bodyPr>
          <a:lstStyle/>
          <a:p>
            <a:r>
              <a:rPr lang="en-US" sz="2400" b="1" dirty="0">
                <a:solidFill>
                  <a:schemeClr val="accent2"/>
                </a:solidFill>
              </a:rPr>
              <a:t>SSPs:</a:t>
            </a:r>
            <a:r>
              <a:rPr lang="en-US" sz="2400" dirty="0">
                <a:solidFill>
                  <a:schemeClr val="accent2"/>
                </a:solidFill>
              </a:rPr>
              <a:t> Targeted scenarios based on expert opinion.</a:t>
            </a:r>
          </a:p>
        </p:txBody>
      </p:sp>
      <p:sp>
        <p:nvSpPr>
          <p:cNvPr id="8" name="TextBox 7">
            <a:extLst>
              <a:ext uri="{FF2B5EF4-FFF2-40B4-BE49-F238E27FC236}">
                <a16:creationId xmlns:a16="http://schemas.microsoft.com/office/drawing/2014/main" id="{01451376-1EF5-C773-659A-5D65AEDDE401}"/>
              </a:ext>
            </a:extLst>
          </p:cNvPr>
          <p:cNvSpPr txBox="1"/>
          <p:nvPr/>
        </p:nvSpPr>
        <p:spPr>
          <a:xfrm>
            <a:off x="8639961" y="1772886"/>
            <a:ext cx="4699580" cy="830997"/>
          </a:xfrm>
          <a:prstGeom prst="rect">
            <a:avLst/>
          </a:prstGeom>
          <a:noFill/>
        </p:spPr>
        <p:txBody>
          <a:bodyPr wrap="square" rtlCol="0">
            <a:spAutoFit/>
          </a:bodyPr>
          <a:lstStyle/>
          <a:p>
            <a:r>
              <a:rPr lang="en-US" sz="2400" b="1" dirty="0">
                <a:solidFill>
                  <a:schemeClr val="accent2"/>
                </a:solidFill>
              </a:rPr>
              <a:t>Scenario Discovery: </a:t>
            </a:r>
            <a:r>
              <a:rPr lang="en-US" sz="2400" dirty="0">
                <a:solidFill>
                  <a:schemeClr val="accent2"/>
                </a:solidFill>
              </a:rPr>
              <a:t>Expansive search to identify critical drivers.</a:t>
            </a:r>
          </a:p>
        </p:txBody>
      </p:sp>
      <p:sp>
        <p:nvSpPr>
          <p:cNvPr id="9" name="TextBox 8">
            <a:extLst>
              <a:ext uri="{FF2B5EF4-FFF2-40B4-BE49-F238E27FC236}">
                <a16:creationId xmlns:a16="http://schemas.microsoft.com/office/drawing/2014/main" id="{48453CE6-BB4B-EF0B-6104-C09C16D12846}"/>
              </a:ext>
            </a:extLst>
          </p:cNvPr>
          <p:cNvSpPr txBox="1"/>
          <p:nvPr/>
        </p:nvSpPr>
        <p:spPr>
          <a:xfrm>
            <a:off x="970600" y="6185118"/>
            <a:ext cx="13476919" cy="1815882"/>
          </a:xfrm>
          <a:prstGeom prst="rect">
            <a:avLst/>
          </a:prstGeom>
          <a:noFill/>
        </p:spPr>
        <p:txBody>
          <a:bodyPr wrap="square" rtlCol="0">
            <a:spAutoFit/>
          </a:bodyPr>
          <a:lstStyle/>
          <a:p>
            <a:r>
              <a:rPr lang="en-US" sz="2800" b="1" dirty="0">
                <a:solidFill>
                  <a:srgbClr val="000000"/>
                </a:solidFill>
              </a:rPr>
              <a:t>Concern:</a:t>
            </a:r>
            <a:r>
              <a:rPr lang="en-US" sz="2800" dirty="0">
                <a:solidFill>
                  <a:srgbClr val="000000"/>
                </a:solidFill>
              </a:rPr>
              <a:t> Expert elicited scenarios may miss critical drivers, </a:t>
            </a:r>
            <a:r>
              <a:rPr lang="en-US" sz="2800" b="1" dirty="0">
                <a:solidFill>
                  <a:srgbClr val="000000"/>
                </a:solidFill>
              </a:rPr>
              <a:t>but</a:t>
            </a:r>
            <a:r>
              <a:rPr lang="en-US" sz="2800" dirty="0">
                <a:solidFill>
                  <a:srgbClr val="000000"/>
                </a:solidFill>
              </a:rPr>
              <a:t> scenario discovery can be inefficient (many factors don’t matter).</a:t>
            </a:r>
          </a:p>
          <a:p>
            <a:r>
              <a:rPr lang="en-US" sz="2800" b="1" dirty="0">
                <a:solidFill>
                  <a:srgbClr val="000000"/>
                </a:solidFill>
              </a:rPr>
              <a:t>Proposal:</a:t>
            </a:r>
            <a:r>
              <a:rPr lang="en-US" sz="2800" dirty="0">
                <a:solidFill>
                  <a:srgbClr val="000000"/>
                </a:solidFill>
              </a:rPr>
              <a:t> Deep learning models can emulate GCAM, to help us target our search for interesting outcomes and get there more efficiently.</a:t>
            </a:r>
            <a:endParaRPr lang="en-US" sz="2800" b="1" dirty="0">
              <a:solidFill>
                <a:srgbClr val="000000"/>
              </a:solidFill>
            </a:endParaRPr>
          </a:p>
        </p:txBody>
      </p:sp>
      <p:sp>
        <p:nvSpPr>
          <p:cNvPr id="12" name="TextBox 11">
            <a:extLst>
              <a:ext uri="{FF2B5EF4-FFF2-40B4-BE49-F238E27FC236}">
                <a16:creationId xmlns:a16="http://schemas.microsoft.com/office/drawing/2014/main" id="{FB7C6A18-4466-ED69-81CE-9F85F4339E20}"/>
              </a:ext>
            </a:extLst>
          </p:cNvPr>
          <p:cNvSpPr txBox="1"/>
          <p:nvPr/>
        </p:nvSpPr>
        <p:spPr>
          <a:xfrm>
            <a:off x="7708952" y="5015347"/>
            <a:ext cx="6738567" cy="757130"/>
          </a:xfrm>
          <a:prstGeom prst="rect">
            <a:avLst/>
          </a:prstGeom>
          <a:noFill/>
        </p:spPr>
        <p:txBody>
          <a:bodyPr wrap="square" rtlCol="0">
            <a:spAutoFit/>
          </a:bodyPr>
          <a:lstStyle/>
          <a:p>
            <a:r>
              <a:rPr lang="en-US" dirty="0"/>
              <a:t>GCIMS has pushed the envelope on this style via our collaboration with the Lamontagne Lab at Tufts.</a:t>
            </a:r>
          </a:p>
        </p:txBody>
      </p:sp>
    </p:spTree>
    <p:extLst>
      <p:ext uri="{BB962C8B-B14F-4D97-AF65-F5344CB8AC3E}">
        <p14:creationId xmlns:p14="http://schemas.microsoft.com/office/powerpoint/2010/main" val="3843613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61C793-F3DF-57BE-0F27-B29FD853C030}"/>
              </a:ext>
            </a:extLst>
          </p:cNvPr>
          <p:cNvPicPr>
            <a:picLocks noChangeAspect="1"/>
          </p:cNvPicPr>
          <p:nvPr/>
        </p:nvPicPr>
        <p:blipFill>
          <a:blip r:embed="rId3"/>
          <a:stretch>
            <a:fillRect/>
          </a:stretch>
        </p:blipFill>
        <p:spPr>
          <a:xfrm>
            <a:off x="896809" y="1482453"/>
            <a:ext cx="11443495" cy="3200400"/>
          </a:xfrm>
          <a:prstGeom prst="rect">
            <a:avLst/>
          </a:prstGeom>
        </p:spPr>
      </p:pic>
      <p:sp>
        <p:nvSpPr>
          <p:cNvPr id="2" name="Slide Number Placeholder 1">
            <a:extLst>
              <a:ext uri="{FF2B5EF4-FFF2-40B4-BE49-F238E27FC236}">
                <a16:creationId xmlns:a16="http://schemas.microsoft.com/office/drawing/2014/main" id="{E46F18A7-527E-9084-9B11-FBD0AD7D2EE2}"/>
              </a:ext>
            </a:extLst>
          </p:cNvPr>
          <p:cNvSpPr>
            <a:spLocks noGrp="1"/>
          </p:cNvSpPr>
          <p:nvPr>
            <p:ph type="sldNum" sz="quarter" idx="12"/>
          </p:nvPr>
        </p:nvSpPr>
        <p:spPr/>
        <p:txBody>
          <a:bodyPr/>
          <a:lstStyle/>
          <a:p>
            <a:fld id="{FE7A4BB3-E848-5A44-82DF-322201952CD8}" type="slidenum">
              <a:rPr lang="en-US" smtClean="0"/>
              <a:pPr/>
              <a:t>3</a:t>
            </a:fld>
            <a:endParaRPr lang="en-US" dirty="0"/>
          </a:p>
        </p:txBody>
      </p:sp>
      <p:sp>
        <p:nvSpPr>
          <p:cNvPr id="3" name="Title 2">
            <a:extLst>
              <a:ext uri="{FF2B5EF4-FFF2-40B4-BE49-F238E27FC236}">
                <a16:creationId xmlns:a16="http://schemas.microsoft.com/office/drawing/2014/main" id="{4C050C56-A4AA-2EB8-034C-EF6DAE930776}"/>
              </a:ext>
            </a:extLst>
          </p:cNvPr>
          <p:cNvSpPr>
            <a:spLocks noGrp="1"/>
          </p:cNvSpPr>
          <p:nvPr>
            <p:ph type="title"/>
          </p:nvPr>
        </p:nvSpPr>
        <p:spPr>
          <a:xfrm>
            <a:off x="4105834" y="283742"/>
            <a:ext cx="10067365" cy="1100666"/>
          </a:xfrm>
        </p:spPr>
        <p:txBody>
          <a:bodyPr anchor="ctr"/>
          <a:lstStyle/>
          <a:p>
            <a:r>
              <a:rPr lang="en-US" sz="4000" b="1" dirty="0"/>
              <a:t>Scenario Discovery – Lamontagne Lab</a:t>
            </a:r>
            <a:endParaRPr lang="en-US" sz="4000" dirty="0"/>
          </a:p>
        </p:txBody>
      </p:sp>
      <p:sp>
        <p:nvSpPr>
          <p:cNvPr id="10" name="TextBox 9">
            <a:extLst>
              <a:ext uri="{FF2B5EF4-FFF2-40B4-BE49-F238E27FC236}">
                <a16:creationId xmlns:a16="http://schemas.microsoft.com/office/drawing/2014/main" id="{554FDE1F-A7F8-6A3D-FF03-4B7F25C1AD6A}"/>
              </a:ext>
            </a:extLst>
          </p:cNvPr>
          <p:cNvSpPr txBox="1"/>
          <p:nvPr/>
        </p:nvSpPr>
        <p:spPr>
          <a:xfrm>
            <a:off x="11935363" y="1959139"/>
            <a:ext cx="3102292" cy="1421928"/>
          </a:xfrm>
          <a:prstGeom prst="rect">
            <a:avLst/>
          </a:prstGeom>
          <a:noFill/>
        </p:spPr>
        <p:txBody>
          <a:bodyPr wrap="square" rtlCol="0">
            <a:spAutoFit/>
          </a:bodyPr>
          <a:lstStyle/>
          <a:p>
            <a:r>
              <a:rPr lang="en-US" dirty="0">
                <a:solidFill>
                  <a:schemeClr val="accent2"/>
                </a:solidFill>
              </a:rPr>
              <a:t>Scenario Discovery usually uses ML for </a:t>
            </a:r>
            <a:r>
              <a:rPr lang="en-US" dirty="0">
                <a:solidFill>
                  <a:srgbClr val="367B8E"/>
                </a:solidFill>
              </a:rPr>
              <a:t>classification.</a:t>
            </a:r>
          </a:p>
          <a:p>
            <a:endParaRPr lang="en-US" dirty="0"/>
          </a:p>
        </p:txBody>
      </p:sp>
      <p:cxnSp>
        <p:nvCxnSpPr>
          <p:cNvPr id="11" name="Straight Arrow Connector 10">
            <a:extLst>
              <a:ext uri="{FF2B5EF4-FFF2-40B4-BE49-F238E27FC236}">
                <a16:creationId xmlns:a16="http://schemas.microsoft.com/office/drawing/2014/main" id="{9568207A-4951-C1FB-86AE-C5DB78DDA33F}"/>
              </a:ext>
            </a:extLst>
          </p:cNvPr>
          <p:cNvCxnSpPr/>
          <p:nvPr/>
        </p:nvCxnSpPr>
        <p:spPr>
          <a:xfrm flipV="1">
            <a:off x="1587260" y="4682853"/>
            <a:ext cx="0" cy="527502"/>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0764DD5-97C0-0B12-7D23-ED159E729AF6}"/>
              </a:ext>
            </a:extLst>
          </p:cNvPr>
          <p:cNvSpPr txBox="1"/>
          <p:nvPr/>
        </p:nvSpPr>
        <p:spPr>
          <a:xfrm>
            <a:off x="896808" y="5210355"/>
            <a:ext cx="13276385" cy="2677656"/>
          </a:xfrm>
          <a:prstGeom prst="rect">
            <a:avLst/>
          </a:prstGeom>
          <a:noFill/>
        </p:spPr>
        <p:txBody>
          <a:bodyPr wrap="square" rtlCol="0">
            <a:spAutoFit/>
          </a:bodyPr>
          <a:lstStyle/>
          <a:p>
            <a:pPr marL="342900" indent="-342900">
              <a:buFontTx/>
              <a:buChar char="-"/>
            </a:pPr>
            <a:r>
              <a:rPr lang="en-US" sz="2800" dirty="0"/>
              <a:t>Factorial recombination of categorical inputs (Dolan et al 2021 </a:t>
            </a:r>
            <a:r>
              <a:rPr lang="en-US" sz="2800" i="1" dirty="0"/>
              <a:t>Nature Comm </a:t>
            </a:r>
            <a:r>
              <a:rPr lang="en-US" sz="2800" dirty="0"/>
              <a:t>Water Scarcity, Dolan et al 2022 </a:t>
            </a:r>
            <a:r>
              <a:rPr lang="en-US" sz="2800" i="1" dirty="0"/>
              <a:t>Earth’s Future </a:t>
            </a:r>
            <a:r>
              <a:rPr lang="en-US" sz="2800" dirty="0"/>
              <a:t>Land availability, Woodard et al 2023 </a:t>
            </a:r>
            <a:r>
              <a:rPr lang="en-US" sz="2800" i="1" dirty="0"/>
              <a:t>EF </a:t>
            </a:r>
            <a:r>
              <a:rPr lang="en-US" sz="2800" dirty="0"/>
              <a:t>Energy system makeup)</a:t>
            </a:r>
          </a:p>
          <a:p>
            <a:pPr marL="342900" indent="-342900">
              <a:buFontTx/>
              <a:buChar char="-"/>
            </a:pPr>
            <a:r>
              <a:rPr lang="en-US" sz="2800" dirty="0"/>
              <a:t>Or sampling continuous inputs in some dimension (</a:t>
            </a:r>
            <a:r>
              <a:rPr lang="en-US" sz="2800" dirty="0" err="1"/>
              <a:t>Kanyako</a:t>
            </a:r>
            <a:r>
              <a:rPr lang="en-US" sz="2800" dirty="0"/>
              <a:t> et al 2023 </a:t>
            </a:r>
            <a:r>
              <a:rPr lang="en-US" sz="2800" i="1" dirty="0"/>
              <a:t>EF </a:t>
            </a:r>
            <a:r>
              <a:rPr lang="en-US" sz="2800" dirty="0"/>
              <a:t>GDP and Population compounding uncertainties, Birnbaum et al 2024</a:t>
            </a:r>
            <a:r>
              <a:rPr lang="en-US" sz="2800" i="1" dirty="0"/>
              <a:t> ERL </a:t>
            </a:r>
            <a:r>
              <a:rPr lang="en-US" sz="2800" dirty="0"/>
              <a:t>Hydrological uncertainty)</a:t>
            </a:r>
          </a:p>
        </p:txBody>
      </p:sp>
      <p:sp>
        <p:nvSpPr>
          <p:cNvPr id="5" name="TextBox 4">
            <a:extLst>
              <a:ext uri="{FF2B5EF4-FFF2-40B4-BE49-F238E27FC236}">
                <a16:creationId xmlns:a16="http://schemas.microsoft.com/office/drawing/2014/main" id="{9350A8CD-AB73-7036-9347-F9801C05418C}"/>
              </a:ext>
            </a:extLst>
          </p:cNvPr>
          <p:cNvSpPr txBox="1"/>
          <p:nvPr/>
        </p:nvSpPr>
        <p:spPr>
          <a:xfrm>
            <a:off x="6020212" y="1902024"/>
            <a:ext cx="711749" cy="246221"/>
          </a:xfrm>
          <a:prstGeom prst="rect">
            <a:avLst/>
          </a:prstGeom>
          <a:solidFill>
            <a:schemeClr val="bg1"/>
          </a:solidFill>
        </p:spPr>
        <p:txBody>
          <a:bodyPr wrap="square" rtlCol="0" anchor="ctr">
            <a:spAutoFit/>
          </a:bodyPr>
          <a:lstStyle/>
          <a:p>
            <a:pPr algn="ctr"/>
            <a:r>
              <a:rPr lang="en-US" sz="1000" dirty="0">
                <a:solidFill>
                  <a:srgbClr val="719500"/>
                </a:solidFill>
              </a:rPr>
              <a:t>threshold</a:t>
            </a:r>
          </a:p>
        </p:txBody>
      </p:sp>
      <p:sp>
        <p:nvSpPr>
          <p:cNvPr id="7" name="TextBox 6">
            <a:extLst>
              <a:ext uri="{FF2B5EF4-FFF2-40B4-BE49-F238E27FC236}">
                <a16:creationId xmlns:a16="http://schemas.microsoft.com/office/drawing/2014/main" id="{909CEF35-F49B-34EF-E9DE-8D78D9DB161B}"/>
              </a:ext>
            </a:extLst>
          </p:cNvPr>
          <p:cNvSpPr txBox="1"/>
          <p:nvPr/>
        </p:nvSpPr>
        <p:spPr>
          <a:xfrm>
            <a:off x="7903693" y="1655803"/>
            <a:ext cx="989024" cy="246221"/>
          </a:xfrm>
          <a:prstGeom prst="rect">
            <a:avLst/>
          </a:prstGeom>
          <a:solidFill>
            <a:schemeClr val="bg1"/>
          </a:solidFill>
        </p:spPr>
        <p:txBody>
          <a:bodyPr wrap="square" rtlCol="0" anchor="ctr">
            <a:spAutoFit/>
          </a:bodyPr>
          <a:lstStyle/>
          <a:p>
            <a:pPr algn="ctr"/>
            <a:r>
              <a:rPr lang="en-US" sz="1000" dirty="0">
                <a:solidFill>
                  <a:srgbClr val="719500"/>
                </a:solidFill>
              </a:rPr>
              <a:t>scenario box</a:t>
            </a:r>
          </a:p>
        </p:txBody>
      </p:sp>
      <p:sp>
        <p:nvSpPr>
          <p:cNvPr id="8" name="TextBox 7">
            <a:extLst>
              <a:ext uri="{FF2B5EF4-FFF2-40B4-BE49-F238E27FC236}">
                <a16:creationId xmlns:a16="http://schemas.microsoft.com/office/drawing/2014/main" id="{D2E15700-62C4-9D16-5DE8-778AFE0E1E47}"/>
              </a:ext>
            </a:extLst>
          </p:cNvPr>
          <p:cNvSpPr txBox="1"/>
          <p:nvPr/>
        </p:nvSpPr>
        <p:spPr>
          <a:xfrm>
            <a:off x="8301558" y="3833196"/>
            <a:ext cx="2964408" cy="646331"/>
          </a:xfrm>
          <a:prstGeom prst="rect">
            <a:avLst/>
          </a:prstGeom>
          <a:solidFill>
            <a:schemeClr val="bg1"/>
          </a:solidFill>
        </p:spPr>
        <p:txBody>
          <a:bodyPr wrap="square" rtlCol="0" anchor="ctr">
            <a:spAutoFit/>
          </a:bodyPr>
          <a:lstStyle/>
          <a:p>
            <a:pPr algn="ctr"/>
            <a:r>
              <a:rPr lang="en-US" sz="1800" dirty="0">
                <a:solidFill>
                  <a:schemeClr val="accent2"/>
                </a:solidFill>
              </a:rPr>
              <a:t>Map</a:t>
            </a:r>
            <a:r>
              <a:rPr lang="en-US" sz="1800" dirty="0">
                <a:solidFill>
                  <a:srgbClr val="719500"/>
                </a:solidFill>
              </a:rPr>
              <a:t> Cases of Interest </a:t>
            </a:r>
            <a:r>
              <a:rPr lang="en-US" sz="1800" dirty="0">
                <a:solidFill>
                  <a:schemeClr val="accent2"/>
                </a:solidFill>
              </a:rPr>
              <a:t>to</a:t>
            </a:r>
            <a:r>
              <a:rPr lang="en-US" sz="1800" dirty="0">
                <a:solidFill>
                  <a:srgbClr val="719500"/>
                </a:solidFill>
              </a:rPr>
              <a:t> </a:t>
            </a:r>
            <a:r>
              <a:rPr lang="en-US" sz="1800" dirty="0">
                <a:solidFill>
                  <a:srgbClr val="367B8E"/>
                </a:solidFill>
              </a:rPr>
              <a:t>Key Drivers </a:t>
            </a:r>
          </a:p>
        </p:txBody>
      </p:sp>
    </p:spTree>
    <p:extLst>
      <p:ext uri="{BB962C8B-B14F-4D97-AF65-F5344CB8AC3E}">
        <p14:creationId xmlns:p14="http://schemas.microsoft.com/office/powerpoint/2010/main" val="607569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a:extLst>
              <a:ext uri="{FF2B5EF4-FFF2-40B4-BE49-F238E27FC236}">
                <a16:creationId xmlns:a16="http://schemas.microsoft.com/office/drawing/2014/main" id="{CF4EFE24-0938-194A-4E24-8C6D45A9C2A3}"/>
              </a:ext>
            </a:extLst>
          </p:cNvPr>
          <p:cNvCxnSpPr>
            <a:cxnSpLocks/>
          </p:cNvCxnSpPr>
          <p:nvPr/>
        </p:nvCxnSpPr>
        <p:spPr>
          <a:xfrm flipV="1">
            <a:off x="12446091" y="706044"/>
            <a:ext cx="0" cy="300158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536BCBF-0C20-3F7C-2DF3-1AE78DC1FC55}"/>
              </a:ext>
            </a:extLst>
          </p:cNvPr>
          <p:cNvSpPr>
            <a:spLocks noGrp="1"/>
          </p:cNvSpPr>
          <p:nvPr>
            <p:ph type="sldNum" sz="quarter" idx="12"/>
          </p:nvPr>
        </p:nvSpPr>
        <p:spPr/>
        <p:txBody>
          <a:bodyPr/>
          <a:lstStyle/>
          <a:p>
            <a:fld id="{FE7A4BB3-E848-5A44-82DF-322201952CD8}" type="slidenum">
              <a:rPr lang="en-US" smtClean="0"/>
              <a:pPr/>
              <a:t>4</a:t>
            </a:fld>
            <a:endParaRPr lang="en-US" dirty="0"/>
          </a:p>
        </p:txBody>
      </p:sp>
      <p:sp>
        <p:nvSpPr>
          <p:cNvPr id="3" name="Title 2">
            <a:extLst>
              <a:ext uri="{FF2B5EF4-FFF2-40B4-BE49-F238E27FC236}">
                <a16:creationId xmlns:a16="http://schemas.microsoft.com/office/drawing/2014/main" id="{E5F73390-343C-7D3C-B85C-432C02F7AEF0}"/>
              </a:ext>
            </a:extLst>
          </p:cNvPr>
          <p:cNvSpPr>
            <a:spLocks noGrp="1"/>
          </p:cNvSpPr>
          <p:nvPr>
            <p:ph type="title"/>
          </p:nvPr>
        </p:nvSpPr>
        <p:spPr/>
        <p:txBody>
          <a:bodyPr/>
          <a:lstStyle/>
          <a:p>
            <a:r>
              <a:rPr lang="en-US" sz="4000" dirty="0"/>
              <a:t>Are we missing outcomes  because of our sampling?</a:t>
            </a:r>
          </a:p>
        </p:txBody>
      </p:sp>
      <p:sp>
        <p:nvSpPr>
          <p:cNvPr id="4" name="Content Placeholder 3">
            <a:extLst>
              <a:ext uri="{FF2B5EF4-FFF2-40B4-BE49-F238E27FC236}">
                <a16:creationId xmlns:a16="http://schemas.microsoft.com/office/drawing/2014/main" id="{AD9384C4-BD6E-9B76-FE1C-DCD414B12DC8}"/>
              </a:ext>
            </a:extLst>
          </p:cNvPr>
          <p:cNvSpPr>
            <a:spLocks noGrp="1"/>
          </p:cNvSpPr>
          <p:nvPr>
            <p:ph sz="quarter" idx="20"/>
          </p:nvPr>
        </p:nvSpPr>
        <p:spPr>
          <a:xfrm>
            <a:off x="721897" y="1583871"/>
            <a:ext cx="8887929" cy="5959929"/>
          </a:xfrm>
        </p:spPr>
        <p:txBody>
          <a:bodyPr/>
          <a:lstStyle/>
          <a:p>
            <a:r>
              <a:rPr lang="en-US" sz="3200" dirty="0"/>
              <a:t>A lot of Scenario Discovery has been focused on identifying hi/lo of some metric of interest</a:t>
            </a:r>
          </a:p>
          <a:p>
            <a:r>
              <a:rPr lang="en-US" sz="3200" dirty="0"/>
              <a:t>How many local optima are there? Are we missing anything? </a:t>
            </a:r>
          </a:p>
          <a:p>
            <a:r>
              <a:rPr lang="en-US" sz="3200" dirty="0"/>
              <a:t>But what is the rate of change of GCAM’s different outputs with respect to its inputs?</a:t>
            </a:r>
          </a:p>
          <a:p>
            <a:r>
              <a:rPr lang="en-US" sz="3200" dirty="0"/>
              <a:t>Being able to identify that would give us greater insight to which inputs drive GCAM’s variability</a:t>
            </a:r>
          </a:p>
          <a:p>
            <a:r>
              <a:rPr lang="en-US" sz="3200" dirty="0"/>
              <a:t>And let us know which inputs are most beneficial to run greater or fewer ensemble members on:  </a:t>
            </a:r>
            <a:r>
              <a:rPr lang="en-US" sz="3200" b="1" dirty="0">
                <a:solidFill>
                  <a:srgbClr val="31B8CA"/>
                </a:solidFill>
              </a:rPr>
              <a:t>Targeted searches and targeted GCAM ensembles</a:t>
            </a:r>
          </a:p>
        </p:txBody>
      </p:sp>
      <p:pic>
        <p:nvPicPr>
          <p:cNvPr id="1026" name="Picture 2" descr="Low dimensional depiction of a complex potential energy surface as a... |  Download Scientific Diagram">
            <a:extLst>
              <a:ext uri="{FF2B5EF4-FFF2-40B4-BE49-F238E27FC236}">
                <a16:creationId xmlns:a16="http://schemas.microsoft.com/office/drawing/2014/main" id="{000294D9-90F3-40B5-4C94-F6E759B532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38" r="11356" b="325"/>
          <a:stretch/>
        </p:blipFill>
        <p:spPr bwMode="auto">
          <a:xfrm>
            <a:off x="9481016" y="1274931"/>
            <a:ext cx="5149384" cy="47904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230FBA4-999E-C949-B507-E284C9CB833B}"/>
              </a:ext>
            </a:extLst>
          </p:cNvPr>
          <p:cNvSpPr txBox="1"/>
          <p:nvPr/>
        </p:nvSpPr>
        <p:spPr>
          <a:xfrm>
            <a:off x="9870129" y="6366777"/>
            <a:ext cx="4888773" cy="1717393"/>
          </a:xfrm>
          <a:prstGeom prst="rect">
            <a:avLst/>
          </a:prstGeom>
          <a:noFill/>
        </p:spPr>
        <p:txBody>
          <a:bodyPr wrap="square" rtlCol="0">
            <a:spAutoFit/>
          </a:bodyPr>
          <a:lstStyle/>
          <a:p>
            <a:r>
              <a:rPr lang="en-US" dirty="0" err="1"/>
              <a:t>Dellago</a:t>
            </a:r>
            <a:r>
              <a:rPr lang="en-US" dirty="0"/>
              <a:t> and </a:t>
            </a:r>
            <a:r>
              <a:rPr lang="en-US" dirty="0" err="1"/>
              <a:t>Bolhuis</a:t>
            </a:r>
            <a:r>
              <a:rPr lang="en-US" dirty="0"/>
              <a:t> 2008, </a:t>
            </a:r>
            <a:r>
              <a:rPr lang="en-US" sz="2800" b="1" dirty="0"/>
              <a:t>illustrative purposes only.</a:t>
            </a:r>
          </a:p>
          <a:p>
            <a:r>
              <a:rPr lang="en-US" sz="2800" dirty="0"/>
              <a:t>GCAM is much higher dimensional than this</a:t>
            </a:r>
          </a:p>
        </p:txBody>
      </p:sp>
      <p:cxnSp>
        <p:nvCxnSpPr>
          <p:cNvPr id="7" name="Straight Arrow Connector 6">
            <a:extLst>
              <a:ext uri="{FF2B5EF4-FFF2-40B4-BE49-F238E27FC236}">
                <a16:creationId xmlns:a16="http://schemas.microsoft.com/office/drawing/2014/main" id="{BE08E4C5-658F-B70F-BD84-2BFE966111E1}"/>
              </a:ext>
            </a:extLst>
          </p:cNvPr>
          <p:cNvCxnSpPr/>
          <p:nvPr/>
        </p:nvCxnSpPr>
        <p:spPr>
          <a:xfrm flipV="1">
            <a:off x="12478634" y="4542333"/>
            <a:ext cx="1852953" cy="137264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7862F02-06F9-2E5F-AEB9-46811807730D}"/>
              </a:ext>
            </a:extLst>
          </p:cNvPr>
          <p:cNvSpPr txBox="1"/>
          <p:nvPr/>
        </p:nvSpPr>
        <p:spPr>
          <a:xfrm>
            <a:off x="13085524" y="5341362"/>
            <a:ext cx="639171" cy="646331"/>
          </a:xfrm>
          <a:prstGeom prst="rect">
            <a:avLst/>
          </a:prstGeom>
          <a:noFill/>
        </p:spPr>
        <p:txBody>
          <a:bodyPr wrap="square" rtlCol="0">
            <a:spAutoFit/>
          </a:bodyPr>
          <a:lstStyle/>
          <a:p>
            <a:r>
              <a:rPr lang="en-US" sz="3600" i="1" dirty="0"/>
              <a:t>x</a:t>
            </a:r>
            <a:r>
              <a:rPr lang="en-US" sz="3600" i="1" baseline="-25000" dirty="0"/>
              <a:t>1</a:t>
            </a:r>
          </a:p>
        </p:txBody>
      </p:sp>
      <p:cxnSp>
        <p:nvCxnSpPr>
          <p:cNvPr id="9" name="Straight Arrow Connector 8">
            <a:extLst>
              <a:ext uri="{FF2B5EF4-FFF2-40B4-BE49-F238E27FC236}">
                <a16:creationId xmlns:a16="http://schemas.microsoft.com/office/drawing/2014/main" id="{B009CFC9-34D2-F48D-0D2D-43F3E61E4EC1}"/>
              </a:ext>
            </a:extLst>
          </p:cNvPr>
          <p:cNvCxnSpPr>
            <a:cxnSpLocks/>
          </p:cNvCxnSpPr>
          <p:nvPr/>
        </p:nvCxnSpPr>
        <p:spPr>
          <a:xfrm flipH="1" flipV="1">
            <a:off x="9481016" y="3812879"/>
            <a:ext cx="1539586" cy="195490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C8E0EC6-CD0B-A5C3-9878-855A5D72E060}"/>
              </a:ext>
            </a:extLst>
          </p:cNvPr>
          <p:cNvSpPr txBox="1"/>
          <p:nvPr/>
        </p:nvSpPr>
        <p:spPr>
          <a:xfrm>
            <a:off x="10072255" y="5247660"/>
            <a:ext cx="581370" cy="646331"/>
          </a:xfrm>
          <a:prstGeom prst="rect">
            <a:avLst/>
          </a:prstGeom>
          <a:noFill/>
        </p:spPr>
        <p:txBody>
          <a:bodyPr wrap="square" rtlCol="0">
            <a:spAutoFit/>
          </a:bodyPr>
          <a:lstStyle/>
          <a:p>
            <a:r>
              <a:rPr lang="en-US" sz="3600" i="1" dirty="0"/>
              <a:t>x</a:t>
            </a:r>
            <a:r>
              <a:rPr lang="en-US" sz="3600" i="1" baseline="-25000" dirty="0"/>
              <a:t>2</a:t>
            </a:r>
          </a:p>
        </p:txBody>
      </p:sp>
      <p:sp>
        <p:nvSpPr>
          <p:cNvPr id="18" name="TextBox 17">
            <a:extLst>
              <a:ext uri="{FF2B5EF4-FFF2-40B4-BE49-F238E27FC236}">
                <a16:creationId xmlns:a16="http://schemas.microsoft.com/office/drawing/2014/main" id="{DD506B7D-4251-67FE-741D-42C7ECEDBBD9}"/>
              </a:ext>
            </a:extLst>
          </p:cNvPr>
          <p:cNvSpPr txBox="1"/>
          <p:nvPr/>
        </p:nvSpPr>
        <p:spPr>
          <a:xfrm>
            <a:off x="12448934" y="716458"/>
            <a:ext cx="1689183" cy="830997"/>
          </a:xfrm>
          <a:prstGeom prst="rect">
            <a:avLst/>
          </a:prstGeom>
          <a:noFill/>
        </p:spPr>
        <p:txBody>
          <a:bodyPr wrap="square" rtlCol="0">
            <a:spAutoFit/>
          </a:bodyPr>
          <a:lstStyle/>
          <a:p>
            <a:r>
              <a:rPr lang="en-US" sz="3600" i="1" baseline="-25000" dirty="0"/>
              <a:t>Outcomes</a:t>
            </a:r>
          </a:p>
          <a:p>
            <a:endParaRPr lang="en-US" sz="3600" i="1" baseline="-25000" dirty="0"/>
          </a:p>
        </p:txBody>
      </p:sp>
    </p:spTree>
    <p:extLst>
      <p:ext uri="{BB962C8B-B14F-4D97-AF65-F5344CB8AC3E}">
        <p14:creationId xmlns:p14="http://schemas.microsoft.com/office/powerpoint/2010/main" val="398673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6F18A7-527E-9084-9B11-FBD0AD7D2EE2}"/>
              </a:ext>
            </a:extLst>
          </p:cNvPr>
          <p:cNvSpPr>
            <a:spLocks noGrp="1"/>
          </p:cNvSpPr>
          <p:nvPr>
            <p:ph type="sldNum" sz="quarter" idx="12"/>
          </p:nvPr>
        </p:nvSpPr>
        <p:spPr/>
        <p:txBody>
          <a:bodyPr/>
          <a:lstStyle/>
          <a:p>
            <a:fld id="{FE7A4BB3-E848-5A44-82DF-322201952CD8}" type="slidenum">
              <a:rPr lang="en-US" smtClean="0"/>
              <a:pPr/>
              <a:t>5</a:t>
            </a:fld>
            <a:endParaRPr lang="en-US" dirty="0"/>
          </a:p>
        </p:txBody>
      </p:sp>
      <p:sp>
        <p:nvSpPr>
          <p:cNvPr id="3" name="Title 2">
            <a:extLst>
              <a:ext uri="{FF2B5EF4-FFF2-40B4-BE49-F238E27FC236}">
                <a16:creationId xmlns:a16="http://schemas.microsoft.com/office/drawing/2014/main" id="{4C050C56-A4AA-2EB8-034C-EF6DAE930776}"/>
              </a:ext>
            </a:extLst>
          </p:cNvPr>
          <p:cNvSpPr>
            <a:spLocks noGrp="1"/>
          </p:cNvSpPr>
          <p:nvPr>
            <p:ph type="title"/>
          </p:nvPr>
        </p:nvSpPr>
        <p:spPr>
          <a:xfrm>
            <a:off x="4105834" y="283742"/>
            <a:ext cx="10067365" cy="1100666"/>
          </a:xfrm>
        </p:spPr>
        <p:txBody>
          <a:bodyPr anchor="ctr"/>
          <a:lstStyle/>
          <a:p>
            <a:r>
              <a:rPr lang="en-US" sz="4000" b="1" dirty="0"/>
              <a:t>Deep-Learning Aided Scenario Discovery</a:t>
            </a:r>
            <a:endParaRPr lang="en-US" sz="4000" dirty="0"/>
          </a:p>
        </p:txBody>
      </p:sp>
      <p:pic>
        <p:nvPicPr>
          <p:cNvPr id="9" name="Picture 2" descr="Overview of Shared Socioeconomic Pathways (SSPs) representing... | Download  Scientific Diagram">
            <a:extLst>
              <a:ext uri="{FF2B5EF4-FFF2-40B4-BE49-F238E27FC236}">
                <a16:creationId xmlns:a16="http://schemas.microsoft.com/office/drawing/2014/main" id="{A554F0A0-0369-B9E0-ED9C-C9C8CDD9BA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85" y="2261819"/>
            <a:ext cx="2765643" cy="21083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etails are in the caption following the image">
            <a:extLst>
              <a:ext uri="{FF2B5EF4-FFF2-40B4-BE49-F238E27FC236}">
                <a16:creationId xmlns:a16="http://schemas.microsoft.com/office/drawing/2014/main" id="{19579A4C-4B62-9C0B-2D9C-51B950F733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8206" y="2694996"/>
            <a:ext cx="4104964" cy="125611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E413D18-2B15-45DB-2A0A-5484896F11E5}"/>
              </a:ext>
            </a:extLst>
          </p:cNvPr>
          <p:cNvSpPr txBox="1"/>
          <p:nvPr/>
        </p:nvSpPr>
        <p:spPr>
          <a:xfrm>
            <a:off x="806827" y="4552583"/>
            <a:ext cx="3825188" cy="830997"/>
          </a:xfrm>
          <a:prstGeom prst="rect">
            <a:avLst/>
          </a:prstGeom>
          <a:noFill/>
        </p:spPr>
        <p:txBody>
          <a:bodyPr wrap="square" rtlCol="0">
            <a:spAutoFit/>
          </a:bodyPr>
          <a:lstStyle/>
          <a:p>
            <a:r>
              <a:rPr lang="en-US" sz="2400" b="1" dirty="0">
                <a:solidFill>
                  <a:schemeClr val="accent2"/>
                </a:solidFill>
              </a:rPr>
              <a:t>SSPs:</a:t>
            </a:r>
            <a:r>
              <a:rPr lang="en-US" sz="2400" dirty="0">
                <a:solidFill>
                  <a:schemeClr val="accent2"/>
                </a:solidFill>
              </a:rPr>
              <a:t> Targeted scenarios based on expert opinion</a:t>
            </a:r>
            <a:r>
              <a:rPr lang="en-US" sz="2400" dirty="0"/>
              <a:t>.</a:t>
            </a:r>
          </a:p>
        </p:txBody>
      </p:sp>
      <p:sp>
        <p:nvSpPr>
          <p:cNvPr id="13" name="TextBox 12">
            <a:extLst>
              <a:ext uri="{FF2B5EF4-FFF2-40B4-BE49-F238E27FC236}">
                <a16:creationId xmlns:a16="http://schemas.microsoft.com/office/drawing/2014/main" id="{F05DE1BA-F2BB-F3AE-AC90-2D8902B7BE51}"/>
              </a:ext>
            </a:extLst>
          </p:cNvPr>
          <p:cNvSpPr txBox="1"/>
          <p:nvPr/>
        </p:nvSpPr>
        <p:spPr>
          <a:xfrm>
            <a:off x="9735360" y="4552583"/>
            <a:ext cx="4712159" cy="830997"/>
          </a:xfrm>
          <a:prstGeom prst="rect">
            <a:avLst/>
          </a:prstGeom>
          <a:noFill/>
        </p:spPr>
        <p:txBody>
          <a:bodyPr wrap="square" rtlCol="0">
            <a:spAutoFit/>
          </a:bodyPr>
          <a:lstStyle/>
          <a:p>
            <a:r>
              <a:rPr lang="en-US" sz="2400" b="1" dirty="0">
                <a:solidFill>
                  <a:schemeClr val="accent2"/>
                </a:solidFill>
              </a:rPr>
              <a:t>Scenario Discovery: </a:t>
            </a:r>
            <a:r>
              <a:rPr lang="en-US" sz="2400" dirty="0">
                <a:solidFill>
                  <a:schemeClr val="accent2"/>
                </a:solidFill>
              </a:rPr>
              <a:t>Expansive search to identify critical drivers.</a:t>
            </a:r>
          </a:p>
        </p:txBody>
      </p:sp>
      <p:pic>
        <p:nvPicPr>
          <p:cNvPr id="14" name="Picture 2" descr="Want to know how Deep Learning works? Here's a quick guide for everyone.">
            <a:extLst>
              <a:ext uri="{FF2B5EF4-FFF2-40B4-BE49-F238E27FC236}">
                <a16:creationId xmlns:a16="http://schemas.microsoft.com/office/drawing/2014/main" id="{FD659366-BB75-2981-BB14-150F7C5AF7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5039" y="2322488"/>
            <a:ext cx="2982451" cy="198705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F840B2D-DF3D-E13E-1217-C7780215A255}"/>
              </a:ext>
            </a:extLst>
          </p:cNvPr>
          <p:cNvSpPr txBox="1"/>
          <p:nvPr/>
        </p:nvSpPr>
        <p:spPr>
          <a:xfrm>
            <a:off x="4933150" y="4552583"/>
            <a:ext cx="4484012" cy="830997"/>
          </a:xfrm>
          <a:prstGeom prst="rect">
            <a:avLst/>
          </a:prstGeom>
          <a:noFill/>
        </p:spPr>
        <p:txBody>
          <a:bodyPr wrap="square" rtlCol="0">
            <a:spAutoFit/>
          </a:bodyPr>
          <a:lstStyle/>
          <a:p>
            <a:r>
              <a:rPr lang="en-US" sz="2400" b="1" dirty="0">
                <a:solidFill>
                  <a:schemeClr val="accent2"/>
                </a:solidFill>
              </a:rPr>
              <a:t>DL-SD:</a:t>
            </a:r>
            <a:r>
              <a:rPr lang="en-US" sz="2400" dirty="0">
                <a:solidFill>
                  <a:schemeClr val="accent2"/>
                </a:solidFill>
              </a:rPr>
              <a:t> Targeted ensemble search to identify critical drivers</a:t>
            </a:r>
          </a:p>
        </p:txBody>
      </p:sp>
      <p:sp>
        <p:nvSpPr>
          <p:cNvPr id="16" name="TextBox 15">
            <a:extLst>
              <a:ext uri="{FF2B5EF4-FFF2-40B4-BE49-F238E27FC236}">
                <a16:creationId xmlns:a16="http://schemas.microsoft.com/office/drawing/2014/main" id="{05B57261-7815-AE80-E9C2-70259D793EA3}"/>
              </a:ext>
            </a:extLst>
          </p:cNvPr>
          <p:cNvSpPr txBox="1"/>
          <p:nvPr/>
        </p:nvSpPr>
        <p:spPr>
          <a:xfrm>
            <a:off x="922084" y="6038337"/>
            <a:ext cx="13162749" cy="1815882"/>
          </a:xfrm>
          <a:prstGeom prst="rect">
            <a:avLst/>
          </a:prstGeom>
          <a:noFill/>
        </p:spPr>
        <p:txBody>
          <a:bodyPr wrap="square" rtlCol="0">
            <a:spAutoFit/>
          </a:bodyPr>
          <a:lstStyle/>
          <a:p>
            <a:r>
              <a:rPr lang="en-US" sz="2800" dirty="0">
                <a:solidFill>
                  <a:schemeClr val="accent2"/>
                </a:solidFill>
              </a:rPr>
              <a:t>Previous approaches are computational book-ends to scenario development.</a:t>
            </a:r>
          </a:p>
          <a:p>
            <a:endParaRPr lang="en-US" sz="1400" dirty="0">
              <a:solidFill>
                <a:schemeClr val="accent2"/>
              </a:solidFill>
            </a:endParaRPr>
          </a:p>
          <a:p>
            <a:r>
              <a:rPr lang="en-US" sz="2800" dirty="0">
                <a:solidFill>
                  <a:schemeClr val="accent2"/>
                </a:solidFill>
              </a:rPr>
              <a:t>DL-SD can leverage large-ensembles to provide targeted scenarios, efficiently.</a:t>
            </a:r>
          </a:p>
          <a:p>
            <a:endParaRPr lang="en-US" sz="1400" dirty="0">
              <a:solidFill>
                <a:schemeClr val="accent2"/>
              </a:solidFill>
            </a:endParaRPr>
          </a:p>
          <a:p>
            <a:r>
              <a:rPr lang="en-US" sz="2800" b="1" dirty="0">
                <a:solidFill>
                  <a:schemeClr val="accent2"/>
                </a:solidFill>
              </a:rPr>
              <a:t>Potentially:</a:t>
            </a:r>
            <a:r>
              <a:rPr lang="en-US" sz="2800" dirty="0">
                <a:solidFill>
                  <a:schemeClr val="accent2"/>
                </a:solidFill>
              </a:rPr>
              <a:t> Next evolution of our work in scenario discovery</a:t>
            </a:r>
          </a:p>
        </p:txBody>
      </p:sp>
      <p:cxnSp>
        <p:nvCxnSpPr>
          <p:cNvPr id="18" name="Straight Arrow Connector 17">
            <a:extLst>
              <a:ext uri="{FF2B5EF4-FFF2-40B4-BE49-F238E27FC236}">
                <a16:creationId xmlns:a16="http://schemas.microsoft.com/office/drawing/2014/main" id="{A35DE1AF-0B6E-8BE9-F650-406A38B9A19E}"/>
              </a:ext>
            </a:extLst>
          </p:cNvPr>
          <p:cNvCxnSpPr>
            <a:stCxn id="9" idx="3"/>
          </p:cNvCxnSpPr>
          <p:nvPr/>
        </p:nvCxnSpPr>
        <p:spPr>
          <a:xfrm>
            <a:off x="4134128" y="3316017"/>
            <a:ext cx="1500115" cy="3486"/>
          </a:xfrm>
          <a:prstGeom prst="straightConnector1">
            <a:avLst/>
          </a:prstGeom>
          <a:ln w="762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87CFFD7-D05C-4CB4-9F10-69550D9B2E6A}"/>
              </a:ext>
            </a:extLst>
          </p:cNvPr>
          <p:cNvCxnSpPr>
            <a:cxnSpLocks/>
            <a:stCxn id="14" idx="3"/>
            <a:endCxn id="11" idx="1"/>
          </p:cNvCxnSpPr>
          <p:nvPr/>
        </p:nvCxnSpPr>
        <p:spPr>
          <a:xfrm>
            <a:off x="8657490" y="3316017"/>
            <a:ext cx="1390716" cy="7039"/>
          </a:xfrm>
          <a:prstGeom prst="straightConnector1">
            <a:avLst/>
          </a:prstGeom>
          <a:ln w="762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598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D0D9-1CAC-4FBD-8120-CBD5A07EB995}"/>
              </a:ext>
            </a:extLst>
          </p:cNvPr>
          <p:cNvSpPr>
            <a:spLocks noGrp="1"/>
          </p:cNvSpPr>
          <p:nvPr>
            <p:ph type="ctrTitle"/>
          </p:nvPr>
        </p:nvSpPr>
        <p:spPr>
          <a:xfrm>
            <a:off x="221628" y="199506"/>
            <a:ext cx="4649632" cy="921894"/>
          </a:xfrm>
        </p:spPr>
        <p:txBody>
          <a:bodyPr/>
          <a:lstStyle/>
          <a:p>
            <a:r>
              <a:rPr lang="en-US" sz="6600" dirty="0"/>
              <a:t>Thank you! </a:t>
            </a:r>
            <a:endParaRPr lang="en-US" sz="4000" dirty="0"/>
          </a:p>
        </p:txBody>
      </p:sp>
      <p:sp>
        <p:nvSpPr>
          <p:cNvPr id="3" name="TextBox 2">
            <a:extLst>
              <a:ext uri="{FF2B5EF4-FFF2-40B4-BE49-F238E27FC236}">
                <a16:creationId xmlns:a16="http://schemas.microsoft.com/office/drawing/2014/main" id="{131441A0-64EA-72F3-2665-12DBC9CB633D}"/>
              </a:ext>
            </a:extLst>
          </p:cNvPr>
          <p:cNvSpPr txBox="1"/>
          <p:nvPr/>
        </p:nvSpPr>
        <p:spPr>
          <a:xfrm>
            <a:off x="4871260" y="199506"/>
            <a:ext cx="9759140" cy="2086725"/>
          </a:xfrm>
          <a:prstGeom prst="rect">
            <a:avLst/>
          </a:prstGeom>
          <a:noFill/>
        </p:spPr>
        <p:txBody>
          <a:bodyPr wrap="square" rtlCol="0">
            <a:spAutoFit/>
          </a:bodyPr>
          <a:lstStyle/>
          <a:p>
            <a:r>
              <a:rPr lang="en-US" dirty="0">
                <a:solidFill>
                  <a:schemeClr val="bg1"/>
                </a:solidFill>
              </a:rPr>
              <a:t>This research was supported by the U.S. Department of Energy, Office of Science, as part of research in </a:t>
            </a:r>
            <a:r>
              <a:rPr lang="en-US" dirty="0" err="1">
                <a:solidFill>
                  <a:schemeClr val="bg1"/>
                </a:solidFill>
              </a:rPr>
              <a:t>MultiSector</a:t>
            </a:r>
            <a:r>
              <a:rPr lang="en-US" dirty="0">
                <a:solidFill>
                  <a:schemeClr val="bg1"/>
                </a:solidFill>
              </a:rPr>
              <a:t> Dynamics, Earth and Environmental System Modeling Program.  The Pacific Northwest National Laboratory is operated for DOE by Battelle Memorial Institute under contract DE-AC05-76RL01830. The views and opinions expressed in this paper are those of the authors alone.</a:t>
            </a:r>
          </a:p>
        </p:txBody>
      </p:sp>
      <p:sp>
        <p:nvSpPr>
          <p:cNvPr id="4" name="TextBox 3">
            <a:extLst>
              <a:ext uri="{FF2B5EF4-FFF2-40B4-BE49-F238E27FC236}">
                <a16:creationId xmlns:a16="http://schemas.microsoft.com/office/drawing/2014/main" id="{C721C422-83E4-71F0-0209-6E6605C26AE6}"/>
              </a:ext>
            </a:extLst>
          </p:cNvPr>
          <p:cNvSpPr txBox="1"/>
          <p:nvPr/>
        </p:nvSpPr>
        <p:spPr>
          <a:xfrm>
            <a:off x="0" y="3374966"/>
            <a:ext cx="4882387" cy="3748719"/>
          </a:xfrm>
          <a:prstGeom prst="rect">
            <a:avLst/>
          </a:prstGeom>
          <a:noFill/>
        </p:spPr>
        <p:txBody>
          <a:bodyPr wrap="square" rtlCol="0">
            <a:spAutoFit/>
          </a:bodyPr>
          <a:lstStyle/>
          <a:p>
            <a:r>
              <a:rPr lang="en-US" dirty="0">
                <a:solidFill>
                  <a:schemeClr val="bg1"/>
                </a:solidFill>
              </a:rPr>
              <a:t>And a very special thanks to our Western Washington University team, led by </a:t>
            </a:r>
            <a:r>
              <a:rPr lang="en-US" b="1" dirty="0">
                <a:solidFill>
                  <a:schemeClr val="bg1"/>
                </a:solidFill>
              </a:rPr>
              <a:t>Prof Brian Hutchinson</a:t>
            </a:r>
            <a:r>
              <a:rPr lang="en-US" dirty="0">
                <a:solidFill>
                  <a:schemeClr val="bg1"/>
                </a:solidFill>
              </a:rPr>
              <a:t>:</a:t>
            </a:r>
          </a:p>
          <a:p>
            <a:pPr marL="342900" indent="-342900">
              <a:buFont typeface="Arial" panose="020B0604020202020204" pitchFamily="34" charset="0"/>
              <a:buChar char="•"/>
            </a:pPr>
            <a:r>
              <a:rPr lang="en-US" dirty="0">
                <a:solidFill>
                  <a:schemeClr val="bg1"/>
                </a:solidFill>
              </a:rPr>
              <a:t>Andrew Holmes</a:t>
            </a:r>
          </a:p>
          <a:p>
            <a:pPr marL="342900" indent="-342900">
              <a:buFont typeface="Arial" panose="020B0604020202020204" pitchFamily="34" charset="0"/>
              <a:buChar char="•"/>
            </a:pPr>
            <a:r>
              <a:rPr lang="en-US" dirty="0">
                <a:solidFill>
                  <a:schemeClr val="bg1"/>
                </a:solidFill>
              </a:rPr>
              <a:t>Matt Jensen</a:t>
            </a:r>
          </a:p>
          <a:p>
            <a:pPr marL="342900" indent="-342900">
              <a:buFont typeface="Arial" panose="020B0604020202020204" pitchFamily="34" charset="0"/>
              <a:buChar char="•"/>
            </a:pPr>
            <a:r>
              <a:rPr lang="en-US" dirty="0">
                <a:solidFill>
                  <a:schemeClr val="bg1"/>
                </a:solidFill>
              </a:rPr>
              <a:t>Sarah </a:t>
            </a:r>
            <a:r>
              <a:rPr lang="en-US" dirty="0" err="1">
                <a:solidFill>
                  <a:schemeClr val="bg1"/>
                </a:solidFill>
              </a:rPr>
              <a:t>Coffland</a:t>
            </a:r>
            <a:endParaRPr lang="en-US" dirty="0">
              <a:solidFill>
                <a:schemeClr val="bg1"/>
              </a:solidFill>
            </a:endParaRPr>
          </a:p>
          <a:p>
            <a:pPr marL="342900" indent="-342900">
              <a:buFont typeface="Arial" panose="020B0604020202020204" pitchFamily="34" charset="0"/>
              <a:buChar char="•"/>
            </a:pPr>
            <a:r>
              <a:rPr lang="en-US" dirty="0" err="1">
                <a:solidFill>
                  <a:schemeClr val="bg1"/>
                </a:solidFill>
              </a:rPr>
              <a:t>Hidemi</a:t>
            </a:r>
            <a:r>
              <a:rPr lang="en-US" dirty="0">
                <a:solidFill>
                  <a:schemeClr val="bg1"/>
                </a:solidFill>
              </a:rPr>
              <a:t> </a:t>
            </a:r>
            <a:r>
              <a:rPr lang="en-US" dirty="0" err="1">
                <a:solidFill>
                  <a:schemeClr val="bg1"/>
                </a:solidFill>
              </a:rPr>
              <a:t>Mitani</a:t>
            </a:r>
            <a:endParaRPr lang="en-US" dirty="0">
              <a:solidFill>
                <a:schemeClr val="bg1"/>
              </a:solidFill>
            </a:endParaRPr>
          </a:p>
          <a:p>
            <a:pPr marL="342900" indent="-342900">
              <a:buFont typeface="Arial" panose="020B0604020202020204" pitchFamily="34" charset="0"/>
              <a:buChar char="•"/>
            </a:pPr>
            <a:r>
              <a:rPr lang="en-US" dirty="0">
                <a:solidFill>
                  <a:schemeClr val="bg1"/>
                </a:solidFill>
              </a:rPr>
              <a:t>Logan Sizemore</a:t>
            </a:r>
          </a:p>
          <a:p>
            <a:pPr marL="342900" indent="-342900">
              <a:buFont typeface="Arial" panose="020B0604020202020204" pitchFamily="34" charset="0"/>
              <a:buChar char="•"/>
            </a:pPr>
            <a:r>
              <a:rPr lang="en-US" dirty="0">
                <a:solidFill>
                  <a:schemeClr val="bg1"/>
                </a:solidFill>
              </a:rPr>
              <a:t>Seth </a:t>
            </a:r>
            <a:r>
              <a:rPr lang="en-US" dirty="0" err="1">
                <a:solidFill>
                  <a:schemeClr val="bg1"/>
                </a:solidFill>
              </a:rPr>
              <a:t>Bassetti</a:t>
            </a:r>
            <a:endParaRPr lang="en-US" dirty="0">
              <a:solidFill>
                <a:schemeClr val="bg1"/>
              </a:solidFill>
            </a:endParaRPr>
          </a:p>
          <a:p>
            <a:pPr marL="342900" indent="-342900">
              <a:buFont typeface="Arial" panose="020B0604020202020204" pitchFamily="34" charset="0"/>
              <a:buChar char="•"/>
            </a:pPr>
            <a:r>
              <a:rPr lang="en-US" dirty="0" err="1">
                <a:solidFill>
                  <a:schemeClr val="bg1"/>
                </a:solidFill>
              </a:rPr>
              <a:t>Brenn</a:t>
            </a:r>
            <a:r>
              <a:rPr lang="en-US" dirty="0">
                <a:solidFill>
                  <a:schemeClr val="bg1"/>
                </a:solidFill>
              </a:rPr>
              <a:t> </a:t>
            </a:r>
            <a:r>
              <a:rPr lang="en-US" dirty="0" err="1">
                <a:solidFill>
                  <a:schemeClr val="bg1"/>
                </a:solidFill>
              </a:rPr>
              <a:t>Nieva</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90629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6F18A7-527E-9084-9B11-FBD0AD7D2EE2}"/>
              </a:ext>
            </a:extLst>
          </p:cNvPr>
          <p:cNvSpPr>
            <a:spLocks noGrp="1"/>
          </p:cNvSpPr>
          <p:nvPr>
            <p:ph type="sldNum" sz="quarter" idx="12"/>
          </p:nvPr>
        </p:nvSpPr>
        <p:spPr/>
        <p:txBody>
          <a:bodyPr/>
          <a:lstStyle/>
          <a:p>
            <a:fld id="{FE7A4BB3-E848-5A44-82DF-322201952CD8}" type="slidenum">
              <a:rPr lang="en-US" smtClean="0"/>
              <a:pPr/>
              <a:t>7</a:t>
            </a:fld>
            <a:endParaRPr lang="en-US" dirty="0"/>
          </a:p>
        </p:txBody>
      </p:sp>
      <p:sp>
        <p:nvSpPr>
          <p:cNvPr id="3" name="Title 2">
            <a:extLst>
              <a:ext uri="{FF2B5EF4-FFF2-40B4-BE49-F238E27FC236}">
                <a16:creationId xmlns:a16="http://schemas.microsoft.com/office/drawing/2014/main" id="{4C050C56-A4AA-2EB8-034C-EF6DAE930776}"/>
              </a:ext>
            </a:extLst>
          </p:cNvPr>
          <p:cNvSpPr>
            <a:spLocks noGrp="1"/>
          </p:cNvSpPr>
          <p:nvPr>
            <p:ph type="title"/>
          </p:nvPr>
        </p:nvSpPr>
        <p:spPr>
          <a:xfrm>
            <a:off x="4105834" y="283742"/>
            <a:ext cx="10067365" cy="1100666"/>
          </a:xfrm>
        </p:spPr>
        <p:txBody>
          <a:bodyPr anchor="ctr"/>
          <a:lstStyle/>
          <a:p>
            <a:r>
              <a:rPr lang="en-US" sz="4000" b="1" dirty="0"/>
              <a:t>Deep-Learning Aided Scenario Discovery</a:t>
            </a:r>
            <a:endParaRPr lang="en-US" sz="4000" dirty="0"/>
          </a:p>
        </p:txBody>
      </p:sp>
      <p:pic>
        <p:nvPicPr>
          <p:cNvPr id="4" name="Picture 3">
            <a:extLst>
              <a:ext uri="{FF2B5EF4-FFF2-40B4-BE49-F238E27FC236}">
                <a16:creationId xmlns:a16="http://schemas.microsoft.com/office/drawing/2014/main" id="{0461C793-F3DF-57BE-0F27-B29FD853C030}"/>
              </a:ext>
            </a:extLst>
          </p:cNvPr>
          <p:cNvPicPr>
            <a:picLocks noChangeAspect="1"/>
          </p:cNvPicPr>
          <p:nvPr/>
        </p:nvPicPr>
        <p:blipFill>
          <a:blip r:embed="rId2"/>
          <a:stretch>
            <a:fillRect/>
          </a:stretch>
        </p:blipFill>
        <p:spPr>
          <a:xfrm>
            <a:off x="896809" y="1482453"/>
            <a:ext cx="11443495" cy="3200400"/>
          </a:xfrm>
          <a:prstGeom prst="rect">
            <a:avLst/>
          </a:prstGeom>
        </p:spPr>
      </p:pic>
      <p:pic>
        <p:nvPicPr>
          <p:cNvPr id="5" name="Picture 4">
            <a:extLst>
              <a:ext uri="{FF2B5EF4-FFF2-40B4-BE49-F238E27FC236}">
                <a16:creationId xmlns:a16="http://schemas.microsoft.com/office/drawing/2014/main" id="{4A01C5D4-36DA-7C71-4A89-51F07D567694}"/>
              </a:ext>
            </a:extLst>
          </p:cNvPr>
          <p:cNvPicPr>
            <a:picLocks noChangeAspect="1"/>
          </p:cNvPicPr>
          <p:nvPr/>
        </p:nvPicPr>
        <p:blipFill>
          <a:blip r:embed="rId3"/>
          <a:stretch>
            <a:fillRect/>
          </a:stretch>
        </p:blipFill>
        <p:spPr>
          <a:xfrm>
            <a:off x="896809" y="4700997"/>
            <a:ext cx="13386171" cy="3200400"/>
          </a:xfrm>
          <a:prstGeom prst="rect">
            <a:avLst/>
          </a:prstGeom>
        </p:spPr>
      </p:pic>
      <p:sp>
        <p:nvSpPr>
          <p:cNvPr id="6" name="Rectangle 5">
            <a:extLst>
              <a:ext uri="{FF2B5EF4-FFF2-40B4-BE49-F238E27FC236}">
                <a16:creationId xmlns:a16="http://schemas.microsoft.com/office/drawing/2014/main" id="{37E88297-B50B-D66C-7A40-B24699D28FA7}"/>
              </a:ext>
            </a:extLst>
          </p:cNvPr>
          <p:cNvSpPr/>
          <p:nvPr/>
        </p:nvSpPr>
        <p:spPr>
          <a:xfrm>
            <a:off x="7396681" y="1674831"/>
            <a:ext cx="4482835" cy="287373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7538BC6-D51D-AFAB-18F8-7DE37BF7E8B1}"/>
              </a:ext>
            </a:extLst>
          </p:cNvPr>
          <p:cNvSpPr/>
          <p:nvPr/>
        </p:nvSpPr>
        <p:spPr>
          <a:xfrm>
            <a:off x="3165503" y="4878121"/>
            <a:ext cx="1809750" cy="289427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6C4936-DB79-CEB5-F092-ED76726C1076}"/>
              </a:ext>
            </a:extLst>
          </p:cNvPr>
          <p:cNvSpPr/>
          <p:nvPr/>
        </p:nvSpPr>
        <p:spPr>
          <a:xfrm>
            <a:off x="7396681" y="4646900"/>
            <a:ext cx="4482835" cy="312579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54FDE1F-A7F8-6A3D-FF03-4B7F25C1AD6A}"/>
              </a:ext>
            </a:extLst>
          </p:cNvPr>
          <p:cNvSpPr txBox="1"/>
          <p:nvPr/>
        </p:nvSpPr>
        <p:spPr>
          <a:xfrm>
            <a:off x="11935363" y="1959139"/>
            <a:ext cx="3102292" cy="2419124"/>
          </a:xfrm>
          <a:prstGeom prst="rect">
            <a:avLst/>
          </a:prstGeom>
          <a:noFill/>
        </p:spPr>
        <p:txBody>
          <a:bodyPr wrap="square" rtlCol="0">
            <a:spAutoFit/>
          </a:bodyPr>
          <a:lstStyle/>
          <a:p>
            <a:r>
              <a:rPr lang="en-US" dirty="0">
                <a:solidFill>
                  <a:schemeClr val="accent2"/>
                </a:solidFill>
              </a:rPr>
              <a:t>Scenario Discovery usually uses ML for classification.</a:t>
            </a:r>
          </a:p>
          <a:p>
            <a:endParaRPr lang="en-US" dirty="0"/>
          </a:p>
          <a:p>
            <a:r>
              <a:rPr lang="en-US" dirty="0">
                <a:solidFill>
                  <a:schemeClr val="accent2"/>
                </a:solidFill>
              </a:rPr>
              <a:t>Proposed workflow utilizes for emulation</a:t>
            </a:r>
          </a:p>
          <a:p>
            <a:r>
              <a:rPr lang="en-US" dirty="0">
                <a:solidFill>
                  <a:schemeClr val="accent2"/>
                </a:solidFill>
              </a:rPr>
              <a:t>… and classification.</a:t>
            </a:r>
          </a:p>
        </p:txBody>
      </p:sp>
    </p:spTree>
    <p:extLst>
      <p:ext uri="{BB962C8B-B14F-4D97-AF65-F5344CB8AC3E}">
        <p14:creationId xmlns:p14="http://schemas.microsoft.com/office/powerpoint/2010/main" val="2526469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4B67B7-0846-F752-53CD-A6DE5321040C}"/>
              </a:ext>
            </a:extLst>
          </p:cNvPr>
          <p:cNvSpPr>
            <a:spLocks noGrp="1"/>
          </p:cNvSpPr>
          <p:nvPr>
            <p:ph type="sldNum" sz="quarter" idx="12"/>
          </p:nvPr>
        </p:nvSpPr>
        <p:spPr/>
        <p:txBody>
          <a:bodyPr/>
          <a:lstStyle/>
          <a:p>
            <a:fld id="{FE7A4BB3-E848-5A44-82DF-322201952CD8}" type="slidenum">
              <a:rPr lang="en-US" smtClean="0"/>
              <a:pPr/>
              <a:t>8</a:t>
            </a:fld>
            <a:endParaRPr lang="en-US" dirty="0"/>
          </a:p>
        </p:txBody>
      </p:sp>
      <p:sp>
        <p:nvSpPr>
          <p:cNvPr id="3" name="Title 2">
            <a:extLst>
              <a:ext uri="{FF2B5EF4-FFF2-40B4-BE49-F238E27FC236}">
                <a16:creationId xmlns:a16="http://schemas.microsoft.com/office/drawing/2014/main" id="{1FBCE54B-376B-30E1-FA76-B0214DD5DFFB}"/>
              </a:ext>
            </a:extLst>
          </p:cNvPr>
          <p:cNvSpPr>
            <a:spLocks noGrp="1"/>
          </p:cNvSpPr>
          <p:nvPr>
            <p:ph type="title"/>
          </p:nvPr>
        </p:nvSpPr>
        <p:spPr/>
        <p:txBody>
          <a:bodyPr/>
          <a:lstStyle/>
          <a:p>
            <a:r>
              <a:rPr lang="en-US" dirty="0"/>
              <a:t>Woodard et al</a:t>
            </a:r>
          </a:p>
        </p:txBody>
      </p:sp>
      <p:sp>
        <p:nvSpPr>
          <p:cNvPr id="5" name="Google Shape;56;p13">
            <a:extLst>
              <a:ext uri="{FF2B5EF4-FFF2-40B4-BE49-F238E27FC236}">
                <a16:creationId xmlns:a16="http://schemas.microsoft.com/office/drawing/2014/main" id="{F69C6207-1259-4F0C-8019-9F706CD4C865}"/>
              </a:ext>
            </a:extLst>
          </p:cNvPr>
          <p:cNvSpPr txBox="1"/>
          <p:nvPr/>
        </p:nvSpPr>
        <p:spPr>
          <a:xfrm>
            <a:off x="10073494" y="5464106"/>
            <a:ext cx="3932158" cy="266223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b="1" dirty="0">
                <a:solidFill>
                  <a:schemeClr val="accent2"/>
                </a:solidFill>
              </a:rPr>
              <a:t>Using SD, identified four paths to energy sectors with high wind &amp; solar adoption globally. Each pathway has its own consequences for different sectors in different regions (bottom panel).</a:t>
            </a:r>
            <a:endParaRPr sz="2000" b="1" dirty="0">
              <a:solidFill>
                <a:schemeClr val="accent2"/>
              </a:solidFill>
            </a:endParaRPr>
          </a:p>
        </p:txBody>
      </p:sp>
      <p:pic>
        <p:nvPicPr>
          <p:cNvPr id="6" name="Google Shape;58;p13">
            <a:extLst>
              <a:ext uri="{FF2B5EF4-FFF2-40B4-BE49-F238E27FC236}">
                <a16:creationId xmlns:a16="http://schemas.microsoft.com/office/drawing/2014/main" id="{DB0DB134-7EC7-6AE8-5328-C24061B47081}"/>
              </a:ext>
            </a:extLst>
          </p:cNvPr>
          <p:cNvPicPr preferRelativeResize="0"/>
          <p:nvPr/>
        </p:nvPicPr>
        <p:blipFill>
          <a:blip r:embed="rId3">
            <a:alphaModFix/>
          </a:blip>
          <a:stretch>
            <a:fillRect/>
          </a:stretch>
        </p:blipFill>
        <p:spPr>
          <a:xfrm>
            <a:off x="9631627" y="1179203"/>
            <a:ext cx="4815892" cy="4224070"/>
          </a:xfrm>
          <a:prstGeom prst="rect">
            <a:avLst/>
          </a:prstGeom>
          <a:noFill/>
          <a:ln>
            <a:noFill/>
          </a:ln>
        </p:spPr>
      </p:pic>
      <p:pic>
        <p:nvPicPr>
          <p:cNvPr id="8" name="Picture 7" descr="A close-up of a website&#10;&#10;Description automatically generated">
            <a:extLst>
              <a:ext uri="{FF2B5EF4-FFF2-40B4-BE49-F238E27FC236}">
                <a16:creationId xmlns:a16="http://schemas.microsoft.com/office/drawing/2014/main" id="{7212D90F-FBA8-35A5-F65D-D9D436F3BFAD}"/>
              </a:ext>
            </a:extLst>
          </p:cNvPr>
          <p:cNvPicPr>
            <a:picLocks noChangeAspect="1"/>
          </p:cNvPicPr>
          <p:nvPr/>
        </p:nvPicPr>
        <p:blipFill>
          <a:blip r:embed="rId4"/>
          <a:stretch>
            <a:fillRect/>
          </a:stretch>
        </p:blipFill>
        <p:spPr>
          <a:xfrm>
            <a:off x="786769" y="1297848"/>
            <a:ext cx="7772400" cy="2680560"/>
          </a:xfrm>
          <a:prstGeom prst="rect">
            <a:avLst/>
          </a:prstGeom>
        </p:spPr>
      </p:pic>
      <p:pic>
        <p:nvPicPr>
          <p:cNvPr id="9" name="Picture 8" descr="A list of energy sources&#10;&#10;Description automatically generated">
            <a:extLst>
              <a:ext uri="{FF2B5EF4-FFF2-40B4-BE49-F238E27FC236}">
                <a16:creationId xmlns:a16="http://schemas.microsoft.com/office/drawing/2014/main" id="{C0F81801-FBAF-B6CB-A6A0-FBD8A9113351}"/>
              </a:ext>
            </a:extLst>
          </p:cNvPr>
          <p:cNvPicPr>
            <a:picLocks noChangeAspect="1"/>
          </p:cNvPicPr>
          <p:nvPr/>
        </p:nvPicPr>
        <p:blipFill>
          <a:blip r:embed="rId5"/>
          <a:stretch>
            <a:fillRect/>
          </a:stretch>
        </p:blipFill>
        <p:spPr>
          <a:xfrm>
            <a:off x="786769" y="5140553"/>
            <a:ext cx="5907945" cy="3018256"/>
          </a:xfrm>
          <a:prstGeom prst="rect">
            <a:avLst/>
          </a:prstGeom>
        </p:spPr>
      </p:pic>
      <p:sp>
        <p:nvSpPr>
          <p:cNvPr id="10" name="TextBox 9">
            <a:extLst>
              <a:ext uri="{FF2B5EF4-FFF2-40B4-BE49-F238E27FC236}">
                <a16:creationId xmlns:a16="http://schemas.microsoft.com/office/drawing/2014/main" id="{D37F5884-3F67-9D9C-F087-8D611868ABDA}"/>
              </a:ext>
            </a:extLst>
          </p:cNvPr>
          <p:cNvSpPr txBox="1"/>
          <p:nvPr/>
        </p:nvSpPr>
        <p:spPr>
          <a:xfrm>
            <a:off x="786769" y="4264509"/>
            <a:ext cx="7165245" cy="757130"/>
          </a:xfrm>
          <a:prstGeom prst="rect">
            <a:avLst/>
          </a:prstGeom>
          <a:noFill/>
        </p:spPr>
        <p:txBody>
          <a:bodyPr wrap="square" rtlCol="0">
            <a:spAutoFit/>
          </a:bodyPr>
          <a:lstStyle/>
          <a:p>
            <a:r>
              <a:rPr lang="en-US" dirty="0">
                <a:solidFill>
                  <a:schemeClr val="accent2"/>
                </a:solidFill>
              </a:rPr>
              <a:t>Ranged over high and low values for 12 expert identified relevant drivers = </a:t>
            </a:r>
            <a:r>
              <a:rPr lang="en-US" b="1" dirty="0">
                <a:solidFill>
                  <a:schemeClr val="accent2"/>
                </a:solidFill>
              </a:rPr>
              <a:t>4096 GCAM runs</a:t>
            </a:r>
            <a:r>
              <a:rPr lang="en-US" dirty="0">
                <a:solidFill>
                  <a:schemeClr val="accent2"/>
                </a:solidFill>
              </a:rPr>
              <a:t>:</a:t>
            </a:r>
          </a:p>
        </p:txBody>
      </p:sp>
    </p:spTree>
    <p:extLst>
      <p:ext uri="{BB962C8B-B14F-4D97-AF65-F5344CB8AC3E}">
        <p14:creationId xmlns:p14="http://schemas.microsoft.com/office/powerpoint/2010/main" val="278985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4B67B7-0846-F752-53CD-A6DE5321040C}"/>
              </a:ext>
            </a:extLst>
          </p:cNvPr>
          <p:cNvSpPr>
            <a:spLocks noGrp="1"/>
          </p:cNvSpPr>
          <p:nvPr>
            <p:ph type="sldNum" sz="quarter" idx="12"/>
          </p:nvPr>
        </p:nvSpPr>
        <p:spPr/>
        <p:txBody>
          <a:bodyPr/>
          <a:lstStyle/>
          <a:p>
            <a:fld id="{FE7A4BB3-E848-5A44-82DF-322201952CD8}" type="slidenum">
              <a:rPr lang="en-US" smtClean="0"/>
              <a:pPr/>
              <a:t>9</a:t>
            </a:fld>
            <a:endParaRPr lang="en-US" dirty="0"/>
          </a:p>
        </p:txBody>
      </p:sp>
      <p:sp>
        <p:nvSpPr>
          <p:cNvPr id="3" name="Title 2">
            <a:extLst>
              <a:ext uri="{FF2B5EF4-FFF2-40B4-BE49-F238E27FC236}">
                <a16:creationId xmlns:a16="http://schemas.microsoft.com/office/drawing/2014/main" id="{1FBCE54B-376B-30E1-FA76-B0214DD5DFFB}"/>
              </a:ext>
            </a:extLst>
          </p:cNvPr>
          <p:cNvSpPr>
            <a:spLocks noGrp="1"/>
          </p:cNvSpPr>
          <p:nvPr>
            <p:ph type="title"/>
          </p:nvPr>
        </p:nvSpPr>
        <p:spPr>
          <a:xfrm>
            <a:off x="4105834" y="6880"/>
            <a:ext cx="10067365" cy="1100666"/>
          </a:xfrm>
        </p:spPr>
        <p:txBody>
          <a:bodyPr anchor="ctr"/>
          <a:lstStyle/>
          <a:p>
            <a:r>
              <a:rPr lang="en-US" sz="3200" dirty="0"/>
              <a:t>Using the Woodard et al ensemble of 4096 runs, training DNN over different subsets led to:</a:t>
            </a:r>
          </a:p>
        </p:txBody>
      </p:sp>
      <p:sp>
        <p:nvSpPr>
          <p:cNvPr id="4" name="TextBox 3">
            <a:extLst>
              <a:ext uri="{FF2B5EF4-FFF2-40B4-BE49-F238E27FC236}">
                <a16:creationId xmlns:a16="http://schemas.microsoft.com/office/drawing/2014/main" id="{88BF7853-2F5B-D22E-531B-3D71D30A246F}"/>
              </a:ext>
            </a:extLst>
          </p:cNvPr>
          <p:cNvSpPr txBox="1"/>
          <p:nvPr/>
        </p:nvSpPr>
        <p:spPr>
          <a:xfrm>
            <a:off x="715962" y="1582340"/>
            <a:ext cx="6070476" cy="1754326"/>
          </a:xfrm>
          <a:prstGeom prst="rect">
            <a:avLst/>
          </a:prstGeom>
          <a:noFill/>
        </p:spPr>
        <p:txBody>
          <a:bodyPr wrap="square" rtlCol="0">
            <a:spAutoFit/>
          </a:bodyPr>
          <a:lstStyle/>
          <a:p>
            <a:pPr marL="457200" indent="-457200">
              <a:buFont typeface="Arial" panose="020B0604020202020204" pitchFamily="34" charset="0"/>
              <a:buChar char="•"/>
            </a:pPr>
            <a:r>
              <a:rPr lang="en-US" dirty="0">
                <a:solidFill>
                  <a:schemeClr val="accent2"/>
                </a:solidFill>
              </a:rPr>
              <a:t>Identify ideal sampling strategy for training ensembles (Mixed, explicitly including some hi/lo boundary values as in the Woodard experiment, as well as random sampling from the interior)</a:t>
            </a:r>
          </a:p>
        </p:txBody>
      </p:sp>
      <p:pic>
        <p:nvPicPr>
          <p:cNvPr id="11" name="Picture 10" descr="A map of the world&#10;&#10;Description automatically generated">
            <a:extLst>
              <a:ext uri="{FF2B5EF4-FFF2-40B4-BE49-F238E27FC236}">
                <a16:creationId xmlns:a16="http://schemas.microsoft.com/office/drawing/2014/main" id="{022C1362-F919-95B3-79A9-CA95CC4D481D}"/>
              </a:ext>
            </a:extLst>
          </p:cNvPr>
          <p:cNvPicPr>
            <a:picLocks noChangeAspect="1"/>
          </p:cNvPicPr>
          <p:nvPr/>
        </p:nvPicPr>
        <p:blipFill rotWithShape="1">
          <a:blip r:embed="rId3"/>
          <a:srcRect l="9100"/>
          <a:stretch/>
        </p:blipFill>
        <p:spPr>
          <a:xfrm>
            <a:off x="7766949" y="1881723"/>
            <a:ext cx="6594297" cy="3071445"/>
          </a:xfrm>
          <a:prstGeom prst="rect">
            <a:avLst/>
          </a:prstGeom>
        </p:spPr>
      </p:pic>
      <p:sp>
        <p:nvSpPr>
          <p:cNvPr id="12" name="TextBox 11">
            <a:extLst>
              <a:ext uri="{FF2B5EF4-FFF2-40B4-BE49-F238E27FC236}">
                <a16:creationId xmlns:a16="http://schemas.microsoft.com/office/drawing/2014/main" id="{167EDC65-3E68-E9D7-9793-1F9256731DA4}"/>
              </a:ext>
            </a:extLst>
          </p:cNvPr>
          <p:cNvSpPr txBox="1"/>
          <p:nvPr/>
        </p:nvSpPr>
        <p:spPr>
          <a:xfrm>
            <a:off x="9743593" y="1061577"/>
            <a:ext cx="1980833" cy="509691"/>
          </a:xfrm>
          <a:prstGeom prst="rect">
            <a:avLst/>
          </a:prstGeom>
          <a:noFill/>
        </p:spPr>
        <p:txBody>
          <a:bodyPr rot="0" spcFirstLastPara="0" vertOverflow="overflow" horzOverflow="overflow" vert="horz" wrap="square" lIns="109728" tIns="54864" rIns="109728" bIns="54864" numCol="1" spcCol="0" rtlCol="0" fromWordArt="0" anchor="t" anchorCtr="0" forceAA="0" compatLnSpc="1">
            <a:prstTxWarp prst="textNoShape">
              <a:avLst/>
            </a:prstTxWarp>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2592" b="1" dirty="0">
                <a:latin typeface="Arial"/>
                <a:cs typeface="Arial"/>
              </a:rPr>
              <a:t>Trained On</a:t>
            </a:r>
            <a:endParaRPr lang="en-US" sz="2592" b="1" dirty="0"/>
          </a:p>
        </p:txBody>
      </p:sp>
      <p:sp>
        <p:nvSpPr>
          <p:cNvPr id="13" name="TextBox 12">
            <a:extLst>
              <a:ext uri="{FF2B5EF4-FFF2-40B4-BE49-F238E27FC236}">
                <a16:creationId xmlns:a16="http://schemas.microsoft.com/office/drawing/2014/main" id="{689CF304-632D-7426-5C20-62BE872DFC54}"/>
              </a:ext>
            </a:extLst>
          </p:cNvPr>
          <p:cNvSpPr txBox="1"/>
          <p:nvPr/>
        </p:nvSpPr>
        <p:spPr>
          <a:xfrm rot="16200000">
            <a:off x="5749305" y="2895911"/>
            <a:ext cx="2622100" cy="509691"/>
          </a:xfrm>
          <a:prstGeom prst="rect">
            <a:avLst/>
          </a:prstGeom>
          <a:noFill/>
        </p:spPr>
        <p:txBody>
          <a:bodyPr rot="0" spcFirstLastPara="0" vertOverflow="overflow" horzOverflow="overflow" vert="horz" wrap="square" lIns="109728" tIns="54864" rIns="109728" bIns="54864" numCol="1" spcCol="0" rtlCol="0" fromWordArt="0" anchor="t" anchorCtr="0" forceAA="0" compatLnSpc="1">
            <a:prstTxWarp prst="textNoShape">
              <a:avLst/>
            </a:prstTxWarp>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2592" b="1" dirty="0">
                <a:latin typeface="Arial"/>
                <a:cs typeface="Arial"/>
              </a:rPr>
              <a:t>Evaluated On</a:t>
            </a:r>
            <a:endParaRPr lang="en-US" sz="2592" b="1" dirty="0"/>
          </a:p>
        </p:txBody>
      </p:sp>
      <p:pic>
        <p:nvPicPr>
          <p:cNvPr id="17" name="Picture 16" descr="A map of the world&#10;&#10;Description automatically generated">
            <a:extLst>
              <a:ext uri="{FF2B5EF4-FFF2-40B4-BE49-F238E27FC236}">
                <a16:creationId xmlns:a16="http://schemas.microsoft.com/office/drawing/2014/main" id="{4312DE3C-5820-C28F-6921-4BF3D4C42309}"/>
              </a:ext>
            </a:extLst>
          </p:cNvPr>
          <p:cNvPicPr>
            <a:picLocks noChangeAspect="1"/>
          </p:cNvPicPr>
          <p:nvPr/>
        </p:nvPicPr>
        <p:blipFill rotWithShape="1">
          <a:blip r:embed="rId4"/>
          <a:srcRect l="81382" t="1" r="9852" b="510"/>
          <a:stretch/>
        </p:blipFill>
        <p:spPr>
          <a:xfrm>
            <a:off x="13488078" y="715313"/>
            <a:ext cx="1100732" cy="4660739"/>
          </a:xfrm>
          <a:prstGeom prst="rect">
            <a:avLst/>
          </a:prstGeom>
        </p:spPr>
      </p:pic>
      <p:sp>
        <p:nvSpPr>
          <p:cNvPr id="18" name="TextBox 17">
            <a:extLst>
              <a:ext uri="{FF2B5EF4-FFF2-40B4-BE49-F238E27FC236}">
                <a16:creationId xmlns:a16="http://schemas.microsoft.com/office/drawing/2014/main" id="{ACF06FF9-12A4-4F20-E3EE-105DF4635F91}"/>
              </a:ext>
            </a:extLst>
          </p:cNvPr>
          <p:cNvSpPr txBox="1"/>
          <p:nvPr/>
        </p:nvSpPr>
        <p:spPr>
          <a:xfrm>
            <a:off x="7766950" y="1490797"/>
            <a:ext cx="1980833" cy="509691"/>
          </a:xfrm>
          <a:prstGeom prst="rect">
            <a:avLst/>
          </a:prstGeom>
          <a:noFill/>
        </p:spPr>
        <p:txBody>
          <a:bodyPr rot="0" spcFirstLastPara="0" vertOverflow="overflow" horzOverflow="overflow" vert="horz" wrap="square" lIns="109728" tIns="54864" rIns="109728" bIns="54864" numCol="1" spcCol="0" rtlCol="0" fromWordArt="0" anchor="t" anchorCtr="0" forceAA="0" compatLnSpc="1">
            <a:prstTxWarp prst="textNoShape">
              <a:avLst/>
            </a:prstTxWarp>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2592" b="1" dirty="0">
                <a:latin typeface="Arial"/>
                <a:cs typeface="Arial"/>
              </a:rPr>
              <a:t>Woodard</a:t>
            </a:r>
            <a:endParaRPr lang="en-US" sz="2592" b="1" dirty="0"/>
          </a:p>
        </p:txBody>
      </p:sp>
      <p:sp>
        <p:nvSpPr>
          <p:cNvPr id="19" name="TextBox 18">
            <a:extLst>
              <a:ext uri="{FF2B5EF4-FFF2-40B4-BE49-F238E27FC236}">
                <a16:creationId xmlns:a16="http://schemas.microsoft.com/office/drawing/2014/main" id="{0B39C36B-56FA-8D4E-3F6B-257E49A4CBE2}"/>
              </a:ext>
            </a:extLst>
          </p:cNvPr>
          <p:cNvSpPr txBox="1"/>
          <p:nvPr/>
        </p:nvSpPr>
        <p:spPr>
          <a:xfrm>
            <a:off x="10000348" y="1490797"/>
            <a:ext cx="1980833" cy="509691"/>
          </a:xfrm>
          <a:prstGeom prst="rect">
            <a:avLst/>
          </a:prstGeom>
          <a:noFill/>
        </p:spPr>
        <p:txBody>
          <a:bodyPr rot="0" spcFirstLastPara="0" vertOverflow="overflow" horzOverflow="overflow" vert="horz" wrap="square" lIns="109728" tIns="54864" rIns="109728" bIns="54864" numCol="1" spcCol="0" rtlCol="0" fromWordArt="0" anchor="t" anchorCtr="0" forceAA="0" compatLnSpc="1">
            <a:prstTxWarp prst="textNoShape">
              <a:avLst/>
            </a:prstTxWarp>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2592" b="1" dirty="0">
                <a:latin typeface="Arial"/>
                <a:cs typeface="Arial"/>
              </a:rPr>
              <a:t>Random</a:t>
            </a:r>
            <a:endParaRPr lang="en-US" sz="2592" b="1" dirty="0"/>
          </a:p>
        </p:txBody>
      </p:sp>
      <p:sp>
        <p:nvSpPr>
          <p:cNvPr id="20" name="TextBox 19">
            <a:extLst>
              <a:ext uri="{FF2B5EF4-FFF2-40B4-BE49-F238E27FC236}">
                <a16:creationId xmlns:a16="http://schemas.microsoft.com/office/drawing/2014/main" id="{B839301B-CE1C-85D1-5770-E705648E9E40}"/>
              </a:ext>
            </a:extLst>
          </p:cNvPr>
          <p:cNvSpPr txBox="1"/>
          <p:nvPr/>
        </p:nvSpPr>
        <p:spPr>
          <a:xfrm>
            <a:off x="11961370" y="1476882"/>
            <a:ext cx="1980833" cy="509691"/>
          </a:xfrm>
          <a:prstGeom prst="rect">
            <a:avLst/>
          </a:prstGeom>
          <a:noFill/>
        </p:spPr>
        <p:txBody>
          <a:bodyPr rot="0" spcFirstLastPara="0" vertOverflow="overflow" horzOverflow="overflow" vert="horz" wrap="square" lIns="109728" tIns="54864" rIns="109728" bIns="54864" numCol="1" spcCol="0" rtlCol="0" fromWordArt="0" anchor="t" anchorCtr="0" forceAA="0" compatLnSpc="1">
            <a:prstTxWarp prst="textNoShape">
              <a:avLst/>
            </a:prstTxWarp>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2592" b="1" dirty="0">
                <a:latin typeface="Arial"/>
                <a:cs typeface="Arial"/>
              </a:rPr>
              <a:t>Mixed</a:t>
            </a:r>
            <a:endParaRPr lang="en-US" sz="2592" b="1" dirty="0"/>
          </a:p>
        </p:txBody>
      </p:sp>
      <p:sp>
        <p:nvSpPr>
          <p:cNvPr id="21" name="TextBox 20">
            <a:extLst>
              <a:ext uri="{FF2B5EF4-FFF2-40B4-BE49-F238E27FC236}">
                <a16:creationId xmlns:a16="http://schemas.microsoft.com/office/drawing/2014/main" id="{885AF219-D2D1-E55D-5F3C-428EF878EF49}"/>
              </a:ext>
            </a:extLst>
          </p:cNvPr>
          <p:cNvSpPr txBox="1"/>
          <p:nvPr/>
        </p:nvSpPr>
        <p:spPr>
          <a:xfrm rot="16200000">
            <a:off x="6847275" y="2252274"/>
            <a:ext cx="1387601" cy="295466"/>
          </a:xfrm>
          <a:prstGeom prst="rect">
            <a:avLst/>
          </a:prstGeom>
          <a:noFill/>
        </p:spPr>
        <p:txBody>
          <a:bodyPr rot="0" spcFirstLastPara="0" vertOverflow="overflow" horzOverflow="overflow" vert="horz" wrap="square" lIns="109728" tIns="54864" rIns="109728" bIns="54864" numCol="1" spcCol="0" rtlCol="0" fromWordArt="0" anchor="t" anchorCtr="0" forceAA="0" compatLnSpc="1">
            <a:prstTxWarp prst="textNoShape">
              <a:avLst/>
            </a:prstTxWarp>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1200" b="1" dirty="0">
                <a:latin typeface="Arial"/>
                <a:cs typeface="Arial"/>
              </a:rPr>
              <a:t>Woodard</a:t>
            </a:r>
            <a:endParaRPr lang="en-US" sz="1200" b="1" dirty="0"/>
          </a:p>
        </p:txBody>
      </p:sp>
      <p:sp>
        <p:nvSpPr>
          <p:cNvPr id="22" name="TextBox 21">
            <a:extLst>
              <a:ext uri="{FF2B5EF4-FFF2-40B4-BE49-F238E27FC236}">
                <a16:creationId xmlns:a16="http://schemas.microsoft.com/office/drawing/2014/main" id="{FF561A82-2D2E-8763-29E3-565665FE8195}"/>
              </a:ext>
            </a:extLst>
          </p:cNvPr>
          <p:cNvSpPr txBox="1"/>
          <p:nvPr/>
        </p:nvSpPr>
        <p:spPr>
          <a:xfrm rot="16200000">
            <a:off x="6847274" y="3269711"/>
            <a:ext cx="1387601" cy="295466"/>
          </a:xfrm>
          <a:prstGeom prst="rect">
            <a:avLst/>
          </a:prstGeom>
          <a:noFill/>
        </p:spPr>
        <p:txBody>
          <a:bodyPr rot="0" spcFirstLastPara="0" vertOverflow="overflow" horzOverflow="overflow" vert="horz" wrap="square" lIns="109728" tIns="54864" rIns="109728" bIns="54864" numCol="1" spcCol="0" rtlCol="0" fromWordArt="0" anchor="t" anchorCtr="0" forceAA="0" compatLnSpc="1">
            <a:prstTxWarp prst="textNoShape">
              <a:avLst/>
            </a:prstTxWarp>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1200" b="1" dirty="0">
                <a:latin typeface="Arial"/>
                <a:cs typeface="Arial"/>
              </a:rPr>
              <a:t>Random</a:t>
            </a:r>
            <a:endParaRPr lang="en-US" sz="1200" b="1" dirty="0"/>
          </a:p>
        </p:txBody>
      </p:sp>
      <p:sp>
        <p:nvSpPr>
          <p:cNvPr id="23" name="TextBox 22">
            <a:extLst>
              <a:ext uri="{FF2B5EF4-FFF2-40B4-BE49-F238E27FC236}">
                <a16:creationId xmlns:a16="http://schemas.microsoft.com/office/drawing/2014/main" id="{F95D78FC-1848-C4DA-8C4F-EBBDF33A343A}"/>
              </a:ext>
            </a:extLst>
          </p:cNvPr>
          <p:cNvSpPr txBox="1"/>
          <p:nvPr/>
        </p:nvSpPr>
        <p:spPr>
          <a:xfrm rot="16200000">
            <a:off x="6845585" y="4135852"/>
            <a:ext cx="1387601" cy="295466"/>
          </a:xfrm>
          <a:prstGeom prst="rect">
            <a:avLst/>
          </a:prstGeom>
          <a:noFill/>
        </p:spPr>
        <p:txBody>
          <a:bodyPr rot="0" spcFirstLastPara="0" vertOverflow="overflow" horzOverflow="overflow" vert="horz" wrap="square" lIns="109728" tIns="54864" rIns="109728" bIns="54864" numCol="1" spcCol="0" rtlCol="0" fromWordArt="0" anchor="t" anchorCtr="0" forceAA="0" compatLnSpc="1">
            <a:prstTxWarp prst="textNoShape">
              <a:avLst/>
            </a:prstTxWarp>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1200" b="1" dirty="0">
                <a:latin typeface="Arial"/>
                <a:cs typeface="Arial"/>
              </a:rPr>
              <a:t>Mixed</a:t>
            </a:r>
            <a:endParaRPr lang="en-US" sz="1200" b="1" dirty="0"/>
          </a:p>
        </p:txBody>
      </p:sp>
      <p:pic>
        <p:nvPicPr>
          <p:cNvPr id="24" name="Picture 23" descr="A graph with different colored boxes&#10;&#10;Description automatically generated">
            <a:extLst>
              <a:ext uri="{FF2B5EF4-FFF2-40B4-BE49-F238E27FC236}">
                <a16:creationId xmlns:a16="http://schemas.microsoft.com/office/drawing/2014/main" id="{B2ADF661-EFCA-0A8E-CBAB-7D1CBDC92A84}"/>
              </a:ext>
            </a:extLst>
          </p:cNvPr>
          <p:cNvPicPr>
            <a:picLocks noChangeAspect="1"/>
          </p:cNvPicPr>
          <p:nvPr/>
        </p:nvPicPr>
        <p:blipFill rotWithShape="1">
          <a:blip r:embed="rId5"/>
          <a:srcRect t="6527" r="700" b="513"/>
          <a:stretch/>
        </p:blipFill>
        <p:spPr>
          <a:xfrm>
            <a:off x="1103461" y="4999522"/>
            <a:ext cx="4264940" cy="3219751"/>
          </a:xfrm>
          <a:prstGeom prst="rect">
            <a:avLst/>
          </a:prstGeom>
        </p:spPr>
      </p:pic>
      <p:sp>
        <p:nvSpPr>
          <p:cNvPr id="6" name="TextBox 5">
            <a:extLst>
              <a:ext uri="{FF2B5EF4-FFF2-40B4-BE49-F238E27FC236}">
                <a16:creationId xmlns:a16="http://schemas.microsoft.com/office/drawing/2014/main" id="{614AA94E-2166-DB94-F3FE-0D418883E6F8}"/>
              </a:ext>
            </a:extLst>
          </p:cNvPr>
          <p:cNvSpPr txBox="1"/>
          <p:nvPr/>
        </p:nvSpPr>
        <p:spPr>
          <a:xfrm>
            <a:off x="655203" y="3811461"/>
            <a:ext cx="5453575" cy="1089529"/>
          </a:xfrm>
          <a:prstGeom prst="rect">
            <a:avLst/>
          </a:prstGeom>
          <a:noFill/>
        </p:spPr>
        <p:txBody>
          <a:bodyPr wrap="square">
            <a:spAutoFit/>
          </a:bodyPr>
          <a:lstStyle/>
          <a:p>
            <a:pPr marL="457200" indent="-457200">
              <a:buFont typeface="Arial" panose="020B0604020202020204" pitchFamily="34" charset="0"/>
              <a:buChar char="•"/>
            </a:pPr>
            <a:r>
              <a:rPr lang="en-US" dirty="0">
                <a:solidFill>
                  <a:schemeClr val="accent2"/>
                </a:solidFill>
              </a:rPr>
              <a:t>Highlight that smaller ensemble size sufficient to train the emulator (800 instead of 4000)</a:t>
            </a:r>
          </a:p>
        </p:txBody>
      </p:sp>
      <p:sp>
        <p:nvSpPr>
          <p:cNvPr id="14" name="TextBox 13">
            <a:extLst>
              <a:ext uri="{FF2B5EF4-FFF2-40B4-BE49-F238E27FC236}">
                <a16:creationId xmlns:a16="http://schemas.microsoft.com/office/drawing/2014/main" id="{C7771B5F-7369-4FDF-1CC7-C15E28D4CBD6}"/>
              </a:ext>
            </a:extLst>
          </p:cNvPr>
          <p:cNvSpPr txBox="1"/>
          <p:nvPr/>
        </p:nvSpPr>
        <p:spPr>
          <a:xfrm>
            <a:off x="6085992" y="4967324"/>
            <a:ext cx="8142625" cy="3293209"/>
          </a:xfrm>
          <a:prstGeom prst="rect">
            <a:avLst/>
          </a:prstGeom>
          <a:noFill/>
        </p:spPr>
        <p:txBody>
          <a:bodyPr wrap="square">
            <a:spAutoFit/>
          </a:bodyPr>
          <a:lstStyle/>
          <a:p>
            <a:pPr marL="457200" indent="-457200">
              <a:buFont typeface="Arial" panose="020B0604020202020204" pitchFamily="34" charset="0"/>
              <a:buChar char="•"/>
            </a:pPr>
            <a:r>
              <a:rPr lang="en-US" sz="2400" dirty="0">
                <a:solidFill>
                  <a:schemeClr val="accent2"/>
                </a:solidFill>
              </a:rPr>
              <a:t>Do it for 23 outputs across 32 GCAM regions covering economic and physical quantities for energy, water, and land, out to 2100: </a:t>
            </a:r>
            <a:r>
              <a:rPr lang="en-US" sz="2400" i="1" dirty="0">
                <a:solidFill>
                  <a:schemeClr val="accent2"/>
                </a:solidFill>
              </a:rPr>
              <a:t>Outputs have more than 23k entries to inputs with 12.</a:t>
            </a:r>
          </a:p>
          <a:p>
            <a:pPr marL="457200" indent="-457200">
              <a:buFont typeface="Arial" panose="020B0604020202020204" pitchFamily="34" charset="0"/>
              <a:buChar char="•"/>
            </a:pPr>
            <a:r>
              <a:rPr lang="en-US" sz="2800" b="1" dirty="0">
                <a:solidFill>
                  <a:schemeClr val="accent2"/>
                </a:solidFill>
              </a:rPr>
              <a:t>The emulator features the same sensitivities as GCAM, meaning we can start thinking about derivative-based measures more broadly.</a:t>
            </a:r>
          </a:p>
        </p:txBody>
      </p:sp>
    </p:spTree>
    <p:extLst>
      <p:ext uri="{BB962C8B-B14F-4D97-AF65-F5344CB8AC3E}">
        <p14:creationId xmlns:p14="http://schemas.microsoft.com/office/powerpoint/2010/main" val="364420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theme/theme1.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alpha val="25000"/>
          </a:schemeClr>
        </a:solidFill>
        <a:ln w="19050">
          <a:solidFill>
            <a:schemeClr val="bg2">
              <a:lumMod val="50000"/>
            </a:schemeClr>
          </a:solidFill>
        </a:ln>
      </a:spPr>
      <a:bodyPr wrap="square" lIns="91440" tIns="91440" rIns="91440" bIns="91440" rtlCol="0">
        <a:noAutofit/>
      </a:bodyPr>
      <a:lstStyle>
        <a:defPPr algn="l">
          <a:lnSpc>
            <a:spcPct val="150000"/>
          </a:lnSpc>
          <a:defRPr>
            <a:solidFill>
              <a:schemeClr val="tx1"/>
            </a:solidFill>
          </a:defRPr>
        </a:defPPr>
      </a:lstStyle>
    </a:spDef>
  </a:objectDefaults>
  <a:extraClrSchemeLst/>
  <a:extLst>
    <a:ext uri="{05A4C25C-085E-4340-85A3-A5531E510DB2}">
      <thm15:themeFamily xmlns:thm15="http://schemas.microsoft.com/office/thememl/2012/main" name="PNNL_Plain.potx" id="{0782FAF7-70BE-4A7B-A9AB-04CE0CD8A8DE}" vid="{2CD97732-1318-4B64-80C1-95496D5ABA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66995F7964B547AC9E3DC8730E1528" ma:contentTypeVersion="0" ma:contentTypeDescription="Create a new document." ma:contentTypeScope="" ma:versionID="3a1ef13e5208b74ae0fa7151124ed32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FE31D6-0B5D-4868-B365-F68FAC8BA8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9FF70A3-7C34-42AF-957D-62EC1DC3A3C0}">
  <ds:schemaRef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779DA2AF-2EED-4F8D-AB4C-EABC16DE7C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PNNL_Option_4</Template>
  <TotalTime>54508</TotalTime>
  <Words>1460</Words>
  <Application>Microsoft Macintosh PowerPoint</Application>
  <PresentationFormat>Custom</PresentationFormat>
  <Paragraphs>110</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Slack-Lato</vt:lpstr>
      <vt:lpstr>Wingdings</vt:lpstr>
      <vt:lpstr>PNNL_Option_4</vt:lpstr>
      <vt:lpstr>Uncertainty exploration with GCAM </vt:lpstr>
      <vt:lpstr>Scenarios have long played a critical role in exploring uncertainty in multisectoral modeling</vt:lpstr>
      <vt:lpstr>Scenario Discovery – Lamontagne Lab</vt:lpstr>
      <vt:lpstr>Are we missing outcomes  because of our sampling?</vt:lpstr>
      <vt:lpstr>Deep-Learning Aided Scenario Discovery</vt:lpstr>
      <vt:lpstr>Thank you! </vt:lpstr>
      <vt:lpstr>Deep-Learning Aided Scenario Discovery</vt:lpstr>
      <vt:lpstr>Woodard et al</vt:lpstr>
      <vt:lpstr>Using the Woodard et al ensemble of 4096 runs, training DNN over different subsets led 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Holland, Timothy</dc:creator>
  <cp:lastModifiedBy>Snyder, Abigail C</cp:lastModifiedBy>
  <cp:revision>789</cp:revision>
  <dcterms:created xsi:type="dcterms:W3CDTF">2019-10-01T15:57:21Z</dcterms:created>
  <dcterms:modified xsi:type="dcterms:W3CDTF">2024-08-02T14:51:11Z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0x0101008166995F7964B547AC9E3DC8730E1528</vt:lpwstr>
  </property>
</Properties>
</file>