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3"/>
  </p:sldMasterIdLst>
  <p:notesMasterIdLst>
    <p:notesMasterId r:id="rId5"/>
  </p:notesMasterIdLst>
  <p:sldIdLst>
    <p:sldId id="258" r:id="rId4"/>
  </p:sldIdLst>
  <p:sldSz cx="9144000" cy="6858000" type="screen4x3"/>
  <p:notesSz cx="6985000" cy="9283700"/>
  <p:defaultTextStyle>
    <a:defPPr>
      <a:defRPr lang="en-US"/>
    </a:defPPr>
    <a:lvl1pPr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undy, Beth E" initials="MBE" lastIdx="2" clrIdx="0">
    <p:extLst>
      <p:ext uri="{19B8F6BF-5375-455C-9EA6-DF929625EA0E}">
        <p15:presenceInfo xmlns:p15="http://schemas.microsoft.com/office/powerpoint/2012/main" userId="S::beth.mundy@pnnl.gov::09c03546-1d2d-4d82-89e1-bb5e2a2e687b" providerId="AD"/>
      </p:ext>
    </p:extLst>
  </p:cmAuthor>
  <p:cmAuthor id="2" name="Burleyson, Casey D" initials="BCD" lastIdx="2" clrIdx="1">
    <p:extLst>
      <p:ext uri="{19B8F6BF-5375-455C-9EA6-DF929625EA0E}">
        <p15:presenceInfo xmlns:p15="http://schemas.microsoft.com/office/powerpoint/2012/main" userId="S::casey.burleyson@pnnl.gov::b4ad0ccb-f19a-4f64-98e6-0a4e417b5212" providerId="AD"/>
      </p:ext>
    </p:extLst>
  </p:cmAuthor>
  <p:cmAuthor id="3" name="Rice, Jennie S" initials="RJS" lastIdx="3" clrIdx="2">
    <p:extLst>
      <p:ext uri="{19B8F6BF-5375-455C-9EA6-DF929625EA0E}">
        <p15:presenceInfo xmlns:p15="http://schemas.microsoft.com/office/powerpoint/2012/main" userId="S::jennie.rice@pnnl.gov::c25ef22d-ccff-4345-a027-1c307086bae8" providerId="AD"/>
      </p:ext>
    </p:extLst>
  </p:cmAuthor>
  <p:cmAuthor id="4" name="Wisse, Jessica M" initials="WJM" lastIdx="3" clrIdx="3">
    <p:extLst>
      <p:ext uri="{19B8F6BF-5375-455C-9EA6-DF929625EA0E}">
        <p15:presenceInfo xmlns:p15="http://schemas.microsoft.com/office/powerpoint/2012/main" userId="S::jessica.wisse@pnnl.gov::d37bffa0-4af3-44a8-9a61-9a46fb8d8a6e"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05F3FC"/>
    <a:srgbClr val="03FCE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94"/>
  </p:normalViewPr>
  <p:slideViewPr>
    <p:cSldViewPr snapToGrid="0">
      <p:cViewPr varScale="1">
        <p:scale>
          <a:sx n="121" d="100"/>
          <a:sy n="121" d="100"/>
        </p:scale>
        <p:origin x="1904" y="17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Master" Target="slideMasters/slideMaster1.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commentAuthors" Target="commentAuthors.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7363" cy="463550"/>
          </a:xfrm>
          <a:prstGeom prst="rect">
            <a:avLst/>
          </a:prstGeom>
        </p:spPr>
        <p:txBody>
          <a:bodyPr vert="horz" lIns="92958" tIns="46479" rIns="92958" bIns="46479"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956050" y="0"/>
            <a:ext cx="3027363" cy="463550"/>
          </a:xfrm>
          <a:prstGeom prst="rect">
            <a:avLst/>
          </a:prstGeom>
        </p:spPr>
        <p:txBody>
          <a:bodyPr vert="horz" lIns="92958" tIns="46479" rIns="92958" bIns="46479" rtlCol="0"/>
          <a:lstStyle>
            <a:lvl1pPr algn="r" fontAlgn="auto">
              <a:spcBef>
                <a:spcPts val="0"/>
              </a:spcBef>
              <a:spcAft>
                <a:spcPts val="0"/>
              </a:spcAft>
              <a:defRPr sz="1200">
                <a:latin typeface="+mn-lt"/>
                <a:cs typeface="+mn-cs"/>
              </a:defRPr>
            </a:lvl1pPr>
          </a:lstStyle>
          <a:p>
            <a:pPr>
              <a:defRPr/>
            </a:pPr>
            <a:fld id="{EE4913F5-1EAE-474B-AF5A-E8BC3172F19B}" type="datetimeFigureOut">
              <a:rPr lang="en-US"/>
              <a:pPr>
                <a:defRPr/>
              </a:pPr>
              <a:t>10/11/20</a:t>
            </a:fld>
            <a:endParaRPr lang="en-US"/>
          </a:p>
        </p:txBody>
      </p:sp>
      <p:sp>
        <p:nvSpPr>
          <p:cNvPr id="4" name="Slide Image Placeholder 3"/>
          <p:cNvSpPr>
            <a:spLocks noGrp="1" noRot="1" noChangeAspect="1"/>
          </p:cNvSpPr>
          <p:nvPr>
            <p:ph type="sldImg" idx="2"/>
          </p:nvPr>
        </p:nvSpPr>
        <p:spPr>
          <a:xfrm>
            <a:off x="1171575" y="696913"/>
            <a:ext cx="4641850" cy="3481387"/>
          </a:xfrm>
          <a:prstGeom prst="rect">
            <a:avLst/>
          </a:prstGeom>
          <a:noFill/>
          <a:ln w="12700">
            <a:solidFill>
              <a:prstClr val="black"/>
            </a:solidFill>
          </a:ln>
        </p:spPr>
        <p:txBody>
          <a:bodyPr vert="horz" lIns="92958" tIns="46479" rIns="92958" bIns="46479" rtlCol="0" anchor="ctr"/>
          <a:lstStyle/>
          <a:p>
            <a:pPr lvl="0"/>
            <a:endParaRPr lang="en-US" noProof="0"/>
          </a:p>
        </p:txBody>
      </p:sp>
      <p:sp>
        <p:nvSpPr>
          <p:cNvPr id="5" name="Notes Placeholder 4"/>
          <p:cNvSpPr>
            <a:spLocks noGrp="1"/>
          </p:cNvSpPr>
          <p:nvPr>
            <p:ph type="body" sz="quarter" idx="3"/>
          </p:nvPr>
        </p:nvSpPr>
        <p:spPr>
          <a:xfrm>
            <a:off x="698500" y="4410075"/>
            <a:ext cx="5588000" cy="4176713"/>
          </a:xfrm>
          <a:prstGeom prst="rect">
            <a:avLst/>
          </a:prstGeom>
        </p:spPr>
        <p:txBody>
          <a:bodyPr vert="horz" lIns="92958" tIns="46479" rIns="92958" bIns="46479"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18563"/>
            <a:ext cx="3027363" cy="463550"/>
          </a:xfrm>
          <a:prstGeom prst="rect">
            <a:avLst/>
          </a:prstGeom>
        </p:spPr>
        <p:txBody>
          <a:bodyPr vert="horz" lIns="92958" tIns="46479" rIns="92958" bIns="46479"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956050" y="8818563"/>
            <a:ext cx="3027363" cy="463550"/>
          </a:xfrm>
          <a:prstGeom prst="rect">
            <a:avLst/>
          </a:prstGeom>
        </p:spPr>
        <p:txBody>
          <a:bodyPr vert="horz" wrap="square" lIns="92958" tIns="46479" rIns="92958" bIns="46479" numCol="1" anchor="b" anchorCtr="0" compatLnSpc="1">
            <a:prstTxWarp prst="textNoShape">
              <a:avLst/>
            </a:prstTxWarp>
          </a:bodyPr>
          <a:lstStyle>
            <a:lvl1pPr algn="r">
              <a:defRPr sz="1200"/>
            </a:lvl1pPr>
          </a:lstStyle>
          <a:p>
            <a:fld id="{DB298FFB-70F1-4A24-9782-D3D4B90F4D57}" type="slidenum">
              <a:rPr lang="en-US" altLang="en-US"/>
              <a:pPr/>
              <a:t>‹#›</a:t>
            </a:fld>
            <a:endParaRPr lang="en-US" altLang="en-US"/>
          </a:p>
        </p:txBody>
      </p:sp>
    </p:spTree>
    <p:extLst>
      <p:ext uri="{BB962C8B-B14F-4D97-AF65-F5344CB8AC3E}">
        <p14:creationId xmlns:p14="http://schemas.microsoft.com/office/powerpoint/2010/main" val="47762429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54063" indent="-288925" eaLnBrk="0" hangingPunct="0">
              <a:defRPr>
                <a:solidFill>
                  <a:schemeClr val="tx1"/>
                </a:solidFill>
                <a:latin typeface="Calibri" panose="020F0502020204030204" pitchFamily="34" charset="0"/>
                <a:cs typeface="Arial" panose="020B0604020202020204" pitchFamily="34" charset="0"/>
              </a:defRPr>
            </a:lvl2pPr>
            <a:lvl3pPr marL="1160463" indent="-231775" eaLnBrk="0" hangingPunct="0">
              <a:defRPr>
                <a:solidFill>
                  <a:schemeClr val="tx1"/>
                </a:solidFill>
                <a:latin typeface="Calibri" panose="020F0502020204030204" pitchFamily="34" charset="0"/>
                <a:cs typeface="Arial" panose="020B0604020202020204" pitchFamily="34" charset="0"/>
              </a:defRPr>
            </a:lvl3pPr>
            <a:lvl4pPr marL="1625600" indent="-231775" eaLnBrk="0" hangingPunct="0">
              <a:defRPr>
                <a:solidFill>
                  <a:schemeClr val="tx1"/>
                </a:solidFill>
                <a:latin typeface="Calibri" panose="020F0502020204030204" pitchFamily="34" charset="0"/>
                <a:cs typeface="Arial" panose="020B0604020202020204" pitchFamily="34" charset="0"/>
              </a:defRPr>
            </a:lvl4pPr>
            <a:lvl5pPr marL="2090738" indent="-231775" eaLnBrk="0" hangingPunct="0">
              <a:defRPr>
                <a:solidFill>
                  <a:schemeClr val="tx1"/>
                </a:solidFill>
                <a:latin typeface="Calibri" panose="020F0502020204030204" pitchFamily="34" charset="0"/>
                <a:cs typeface="Arial" panose="020B0604020202020204" pitchFamily="34" charset="0"/>
              </a:defRPr>
            </a:lvl5pPr>
            <a:lvl6pPr marL="2547938" indent="-2317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3005138" indent="-2317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62338" indent="-2317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919538" indent="-2317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7F705FAF-829E-4395-B8B6-B498D53B3B43}" type="slidenum">
              <a:rPr lang="en-US" altLang="en-US">
                <a:solidFill>
                  <a:srgbClr val="000000"/>
                </a:solidFill>
              </a:rPr>
              <a:pPr eaLnBrk="1" hangingPunct="1"/>
              <a:t>1</a:t>
            </a:fld>
            <a:endParaRPr lang="en-US" altLang="en-US">
              <a:solidFill>
                <a:srgbClr val="000000"/>
              </a:solidFill>
            </a:endParaRPr>
          </a:p>
        </p:txBody>
      </p:sp>
      <p:sp>
        <p:nvSpPr>
          <p:cNvPr id="512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z="1000"/>
              <a:t>http://www.pnnl.gov/science/highlights/highlights.asp?division=749</a:t>
            </a:r>
          </a:p>
        </p:txBody>
      </p:sp>
    </p:spTree>
    <p:extLst>
      <p:ext uri="{BB962C8B-B14F-4D97-AF65-F5344CB8AC3E}">
        <p14:creationId xmlns:p14="http://schemas.microsoft.com/office/powerpoint/2010/main" val="27296823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01135F78-85A2-4A8E-B588-72BEBA900BB0}" type="datetimeFigureOut">
              <a:rPr lang="en-US"/>
              <a:pPr>
                <a:defRPr/>
              </a:pPr>
              <a:t>10/11/20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ABE678E4-5B40-41E7-B295-6E15A5E915EA}" type="slidenum">
              <a:rPr lang="en-US" altLang="en-US"/>
              <a:pPr/>
              <a:t>‹#›</a:t>
            </a:fld>
            <a:endParaRPr lang="en-US" altLang="en-US"/>
          </a:p>
        </p:txBody>
      </p:sp>
    </p:spTree>
    <p:extLst>
      <p:ext uri="{BB962C8B-B14F-4D97-AF65-F5344CB8AC3E}">
        <p14:creationId xmlns:p14="http://schemas.microsoft.com/office/powerpoint/2010/main" val="33475938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9CE7F625-517B-440F-9267-2A80D666B736}" type="datetimeFigureOut">
              <a:rPr lang="en-US"/>
              <a:pPr>
                <a:defRPr/>
              </a:pPr>
              <a:t>10/11/20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E5A89244-42D4-4344-8CB0-317EFA9D52F5}" type="slidenum">
              <a:rPr lang="en-US" altLang="en-US"/>
              <a:pPr/>
              <a:t>‹#›</a:t>
            </a:fld>
            <a:endParaRPr lang="en-US" altLang="en-US"/>
          </a:p>
        </p:txBody>
      </p:sp>
    </p:spTree>
    <p:extLst>
      <p:ext uri="{BB962C8B-B14F-4D97-AF65-F5344CB8AC3E}">
        <p14:creationId xmlns:p14="http://schemas.microsoft.com/office/powerpoint/2010/main" val="40788302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00212E40-FFBC-4D16-9B96-AE4DC79ACE89}" type="datetimeFigureOut">
              <a:rPr lang="en-US"/>
              <a:pPr>
                <a:defRPr/>
              </a:pPr>
              <a:t>10/11/20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1A1DC9DD-7613-4A46-8A55-B05D74670C3E}" type="slidenum">
              <a:rPr lang="en-US" altLang="en-US"/>
              <a:pPr/>
              <a:t>‹#›</a:t>
            </a:fld>
            <a:endParaRPr lang="en-US" altLang="en-US"/>
          </a:p>
        </p:txBody>
      </p:sp>
    </p:spTree>
    <p:extLst>
      <p:ext uri="{BB962C8B-B14F-4D97-AF65-F5344CB8AC3E}">
        <p14:creationId xmlns:p14="http://schemas.microsoft.com/office/powerpoint/2010/main" val="35118066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able Placeholder 2"/>
          <p:cNvSpPr>
            <a:spLocks noGrp="1"/>
          </p:cNvSpPr>
          <p:nvPr>
            <p:ph type="tbl" idx="1"/>
          </p:nvPr>
        </p:nvSpPr>
        <p:spPr>
          <a:xfrm>
            <a:off x="457200" y="1600200"/>
            <a:ext cx="8229600" cy="4525963"/>
          </a:xfrm>
        </p:spPr>
        <p:txBody>
          <a:bodyPr rtlCol="0">
            <a:normAutofit/>
          </a:bodyPr>
          <a:lstStyle/>
          <a:p>
            <a:pPr lvl="0"/>
            <a:r>
              <a:rPr lang="en-US" noProof="0"/>
              <a:t>Click icon to add table</a:t>
            </a:r>
          </a:p>
        </p:txBody>
      </p:sp>
    </p:spTree>
    <p:extLst>
      <p:ext uri="{BB962C8B-B14F-4D97-AF65-F5344CB8AC3E}">
        <p14:creationId xmlns:p14="http://schemas.microsoft.com/office/powerpoint/2010/main" val="10877380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73D42F4A-CFDF-49B1-A5BB-80EE2A5CB064}" type="datetimeFigureOut">
              <a:rPr lang="en-US"/>
              <a:pPr>
                <a:defRPr/>
              </a:pPr>
              <a:t>10/11/20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D3C322A1-86CB-4EDD-BD25-C77A09E989F7}" type="slidenum">
              <a:rPr lang="en-US" altLang="en-US"/>
              <a:pPr/>
              <a:t>‹#›</a:t>
            </a:fld>
            <a:endParaRPr lang="en-US" altLang="en-US"/>
          </a:p>
        </p:txBody>
      </p:sp>
    </p:spTree>
    <p:extLst>
      <p:ext uri="{BB962C8B-B14F-4D97-AF65-F5344CB8AC3E}">
        <p14:creationId xmlns:p14="http://schemas.microsoft.com/office/powerpoint/2010/main" val="9474954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72C97724-70E9-494E-82EA-47E688CC4935}" type="datetimeFigureOut">
              <a:rPr lang="en-US"/>
              <a:pPr>
                <a:defRPr/>
              </a:pPr>
              <a:t>10/11/20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8CC3BD9F-1ED7-43F1-AEB5-0E60C8DFBF47}" type="slidenum">
              <a:rPr lang="en-US" altLang="en-US"/>
              <a:pPr/>
              <a:t>‹#›</a:t>
            </a:fld>
            <a:endParaRPr lang="en-US" altLang="en-US"/>
          </a:p>
        </p:txBody>
      </p:sp>
    </p:spTree>
    <p:extLst>
      <p:ext uri="{BB962C8B-B14F-4D97-AF65-F5344CB8AC3E}">
        <p14:creationId xmlns:p14="http://schemas.microsoft.com/office/powerpoint/2010/main" val="41461092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02939D08-0738-4E34-AC41-6639B35ACD6D}" type="datetimeFigureOut">
              <a:rPr lang="en-US"/>
              <a:pPr>
                <a:defRPr/>
              </a:pPr>
              <a:t>10/11/20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652041E4-4A3F-4086-9C88-809FE63A664C}" type="slidenum">
              <a:rPr lang="en-US" altLang="en-US"/>
              <a:pPr/>
              <a:t>‹#›</a:t>
            </a:fld>
            <a:endParaRPr lang="en-US" altLang="en-US"/>
          </a:p>
        </p:txBody>
      </p:sp>
    </p:spTree>
    <p:extLst>
      <p:ext uri="{BB962C8B-B14F-4D97-AF65-F5344CB8AC3E}">
        <p14:creationId xmlns:p14="http://schemas.microsoft.com/office/powerpoint/2010/main" val="19350871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A8995167-4DB7-4E11-886A-CB7F3966F72D}" type="datetimeFigureOut">
              <a:rPr lang="en-US"/>
              <a:pPr>
                <a:defRPr/>
              </a:pPr>
              <a:t>10/11/20</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fld id="{B099FE3B-D710-4794-B641-5B860069AD1F}" type="slidenum">
              <a:rPr lang="en-US" altLang="en-US"/>
              <a:pPr/>
              <a:t>‹#›</a:t>
            </a:fld>
            <a:endParaRPr lang="en-US" altLang="en-US"/>
          </a:p>
        </p:txBody>
      </p:sp>
    </p:spTree>
    <p:extLst>
      <p:ext uri="{BB962C8B-B14F-4D97-AF65-F5344CB8AC3E}">
        <p14:creationId xmlns:p14="http://schemas.microsoft.com/office/powerpoint/2010/main" val="42564116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BC364730-86BB-4110-9C41-08FDBFA392CA}" type="datetimeFigureOut">
              <a:rPr lang="en-US"/>
              <a:pPr>
                <a:defRPr/>
              </a:pPr>
              <a:t>10/11/20</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fld id="{07D306B0-1A4A-4863-93A3-4B49804814EA}" type="slidenum">
              <a:rPr lang="en-US" altLang="en-US"/>
              <a:pPr/>
              <a:t>‹#›</a:t>
            </a:fld>
            <a:endParaRPr lang="en-US" altLang="en-US"/>
          </a:p>
        </p:txBody>
      </p:sp>
    </p:spTree>
    <p:extLst>
      <p:ext uri="{BB962C8B-B14F-4D97-AF65-F5344CB8AC3E}">
        <p14:creationId xmlns:p14="http://schemas.microsoft.com/office/powerpoint/2010/main" val="37690265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BB4AAD07-01BF-446E-8744-C7BB7767638F}" type="datetimeFigureOut">
              <a:rPr lang="en-US"/>
              <a:pPr>
                <a:defRPr/>
              </a:pPr>
              <a:t>10/11/20</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fld id="{D067ABCF-3691-42EF-8D96-8AEB84F18694}" type="slidenum">
              <a:rPr lang="en-US" altLang="en-US"/>
              <a:pPr/>
              <a:t>‹#›</a:t>
            </a:fld>
            <a:endParaRPr lang="en-US" altLang="en-US"/>
          </a:p>
        </p:txBody>
      </p:sp>
    </p:spTree>
    <p:extLst>
      <p:ext uri="{BB962C8B-B14F-4D97-AF65-F5344CB8AC3E}">
        <p14:creationId xmlns:p14="http://schemas.microsoft.com/office/powerpoint/2010/main" val="37782071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85FE092C-7F6F-4DA2-94A1-AFFE6A3B6BFC}" type="datetimeFigureOut">
              <a:rPr lang="en-US"/>
              <a:pPr>
                <a:defRPr/>
              </a:pPr>
              <a:t>10/11/20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428D7103-DDC9-4808-B39B-D6FA4C867515}" type="slidenum">
              <a:rPr lang="en-US" altLang="en-US"/>
              <a:pPr/>
              <a:t>‹#›</a:t>
            </a:fld>
            <a:endParaRPr lang="en-US" altLang="en-US"/>
          </a:p>
        </p:txBody>
      </p:sp>
    </p:spTree>
    <p:extLst>
      <p:ext uri="{BB962C8B-B14F-4D97-AF65-F5344CB8AC3E}">
        <p14:creationId xmlns:p14="http://schemas.microsoft.com/office/powerpoint/2010/main" val="2588227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FF1619B4-0779-4B38-8346-A994C45F2BF8}" type="datetimeFigureOut">
              <a:rPr lang="en-US"/>
              <a:pPr>
                <a:defRPr/>
              </a:pPr>
              <a:t>10/11/20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0EFC4C9C-1FCF-4447-B5EF-8B193573439A}" type="slidenum">
              <a:rPr lang="en-US" altLang="en-US"/>
              <a:pPr/>
              <a:t>‹#›</a:t>
            </a:fld>
            <a:endParaRPr lang="en-US" altLang="en-US"/>
          </a:p>
        </p:txBody>
      </p:sp>
    </p:spTree>
    <p:extLst>
      <p:ext uri="{BB962C8B-B14F-4D97-AF65-F5344CB8AC3E}">
        <p14:creationId xmlns:p14="http://schemas.microsoft.com/office/powerpoint/2010/main" val="24987808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00570776-5D34-4B94-8688-589C882A4837}" type="datetimeFigureOut">
              <a:rPr lang="en-US"/>
              <a:pPr>
                <a:defRPr/>
              </a:pPr>
              <a:t>10/11/20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50C62178-E8A7-4C00-A203-4DE18BC737C0}"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844" r:id="rId1"/>
    <p:sldLayoutId id="2147483845" r:id="rId2"/>
    <p:sldLayoutId id="2147483846" r:id="rId3"/>
    <p:sldLayoutId id="2147483847" r:id="rId4"/>
    <p:sldLayoutId id="2147483848" r:id="rId5"/>
    <p:sldLayoutId id="2147483849" r:id="rId6"/>
    <p:sldLayoutId id="2147483850" r:id="rId7"/>
    <p:sldLayoutId id="2147483851" r:id="rId8"/>
    <p:sldLayoutId id="2147483852" r:id="rId9"/>
    <p:sldLayoutId id="2147483853" r:id="rId10"/>
    <p:sldLayoutId id="2147483854" r:id="rId11"/>
    <p:sldLayoutId id="2147483855" r:id="rId12"/>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ChangeArrowheads="1"/>
          </p:cNvSpPr>
          <p:nvPr/>
        </p:nvSpPr>
        <p:spPr bwMode="auto">
          <a:xfrm>
            <a:off x="152400" y="3352800"/>
            <a:ext cx="3429000" cy="281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1775" indent="-231775"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15000"/>
              </a:spcBef>
              <a:buFontTx/>
              <a:buNone/>
            </a:pPr>
            <a:endParaRPr lang="en-US" altLang="en-US" sz="1600">
              <a:solidFill>
                <a:srgbClr val="000000"/>
              </a:solidFill>
            </a:endParaRPr>
          </a:p>
        </p:txBody>
      </p:sp>
      <p:sp>
        <p:nvSpPr>
          <p:cNvPr id="3075" name="Rectangle 4"/>
          <p:cNvSpPr>
            <a:spLocks noChangeArrowheads="1"/>
          </p:cNvSpPr>
          <p:nvPr/>
        </p:nvSpPr>
        <p:spPr bwMode="auto">
          <a:xfrm>
            <a:off x="2094" y="988926"/>
            <a:ext cx="4433004" cy="571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1775" indent="-231775" algn="ctr">
              <a:spcBef>
                <a:spcPct val="15000"/>
              </a:spcBef>
              <a:defRPr/>
            </a:pPr>
            <a:r>
              <a:rPr lang="en-US" sz="1400" b="1" dirty="0">
                <a:solidFill>
                  <a:prstClr val="black"/>
                </a:solidFill>
              </a:rPr>
              <a:t>Objective</a:t>
            </a:r>
          </a:p>
          <a:p>
            <a:pPr marL="285750" indent="-285750">
              <a:spcBef>
                <a:spcPct val="15000"/>
              </a:spcBef>
              <a:buFont typeface="Arial" pitchFamily="34" charset="0"/>
              <a:buChar char="●"/>
              <a:defRPr/>
            </a:pPr>
            <a:r>
              <a:rPr lang="en-US" sz="1400" dirty="0"/>
              <a:t>Explore the impact of model structure on the relative importance of future climate and population change projections on the consumption of electricity by residential and commercial buildings in the western U.S.</a:t>
            </a:r>
            <a:endParaRPr lang="en-US" sz="1400" b="1" dirty="0"/>
          </a:p>
          <a:p>
            <a:pPr marL="231775" indent="-231775" algn="ctr">
              <a:spcBef>
                <a:spcPct val="15000"/>
              </a:spcBef>
              <a:defRPr/>
            </a:pPr>
            <a:r>
              <a:rPr lang="en-US" sz="1400" b="1" dirty="0">
                <a:solidFill>
                  <a:prstClr val="black"/>
                </a:solidFill>
              </a:rPr>
              <a:t>Approach</a:t>
            </a:r>
          </a:p>
          <a:p>
            <a:pPr marL="285750" indent="-285750">
              <a:spcBef>
                <a:spcPct val="15000"/>
              </a:spcBef>
              <a:buFont typeface="Arial" pitchFamily="34" charset="0"/>
              <a:buChar char="●"/>
              <a:defRPr/>
            </a:pPr>
            <a:r>
              <a:rPr lang="en-US" sz="1400" dirty="0"/>
              <a:t>Two models, Pacific Northwest National Laboratory’s (PNNL) GCAM-USA and BEND models, that simulate building electricity consumption in very different ways, were used to determine the generalizability of the findings.</a:t>
            </a:r>
          </a:p>
          <a:p>
            <a:pPr marL="285750" indent="-285750">
              <a:spcBef>
                <a:spcPct val="15000"/>
              </a:spcBef>
              <a:buFont typeface="Arial" pitchFamily="34" charset="0"/>
              <a:buChar char="●"/>
              <a:defRPr/>
            </a:pPr>
            <a:r>
              <a:rPr lang="en-US" sz="1400" dirty="0"/>
              <a:t>Climate and population change scenarios </a:t>
            </a:r>
            <a:r>
              <a:rPr lang="en-US" sz="1400"/>
              <a:t>were constructed for </a:t>
            </a:r>
            <a:r>
              <a:rPr lang="en-US" sz="1400" dirty="0"/>
              <a:t>uniform implementation in both </a:t>
            </a:r>
            <a:r>
              <a:rPr lang="en-US" sz="1400"/>
              <a:t>models.</a:t>
            </a:r>
            <a:endParaRPr lang="en-US" sz="1400" dirty="0">
              <a:solidFill>
                <a:prstClr val="black"/>
              </a:solidFill>
            </a:endParaRPr>
          </a:p>
          <a:p>
            <a:pPr algn="ctr" eaLnBrk="1" hangingPunct="1">
              <a:spcBef>
                <a:spcPct val="15000"/>
              </a:spcBef>
              <a:buFontTx/>
              <a:buNone/>
            </a:pPr>
            <a:r>
              <a:rPr lang="en-US" altLang="en-US" sz="1400" b="1" dirty="0">
                <a:solidFill>
                  <a:srgbClr val="000000"/>
                </a:solidFill>
              </a:rPr>
              <a:t>Impact</a:t>
            </a:r>
          </a:p>
          <a:p>
            <a:pPr marL="283464" indent="-283464" eaLnBrk="1" hangingPunct="1">
              <a:spcBef>
                <a:spcPct val="15000"/>
              </a:spcBef>
              <a:buFont typeface="Arial" panose="020B0604020202020204" pitchFamily="34" charset="0"/>
              <a:buChar char="●"/>
            </a:pPr>
            <a:r>
              <a:rPr lang="en-US" altLang="en-US" sz="1400" dirty="0"/>
              <a:t>Population change will likely have a larger impact on building electricity consumption than projected changes in climate.</a:t>
            </a:r>
          </a:p>
          <a:p>
            <a:pPr marL="283464" indent="-283464" eaLnBrk="1" hangingPunct="1">
              <a:spcBef>
                <a:spcPct val="15000"/>
              </a:spcBef>
              <a:buFont typeface="Arial" panose="020B0604020202020204" pitchFamily="34" charset="0"/>
              <a:buChar char="●"/>
            </a:pPr>
            <a:r>
              <a:rPr lang="en-US" altLang="en-US" sz="1400" dirty="0"/>
              <a:t>Differences in how the two models incorporate future changes in the energy efficiency of buildings cause differences in their final projections of electricity consumption.</a:t>
            </a:r>
          </a:p>
          <a:p>
            <a:pPr marL="283464" indent="-283464" eaLnBrk="1" hangingPunct="1">
              <a:spcBef>
                <a:spcPct val="15000"/>
              </a:spcBef>
              <a:buFont typeface="Arial" panose="020B0604020202020204" pitchFamily="34" charset="0"/>
              <a:buChar char="●"/>
            </a:pPr>
            <a:r>
              <a:rPr lang="en-US" altLang="en-US" sz="1400" dirty="0"/>
              <a:t>Quantifying the consistency between models demonstrates one approach to link models across scales.</a:t>
            </a:r>
          </a:p>
          <a:p>
            <a:pPr marL="285750" indent="-285750">
              <a:spcBef>
                <a:spcPct val="15000"/>
              </a:spcBef>
              <a:buFont typeface="Arial" pitchFamily="34" charset="0"/>
              <a:buChar char="●"/>
              <a:defRPr/>
            </a:pPr>
            <a:endParaRPr lang="en-US" sz="1400" dirty="0">
              <a:solidFill>
                <a:prstClr val="black"/>
              </a:solidFill>
            </a:endParaRPr>
          </a:p>
        </p:txBody>
      </p:sp>
      <p:sp>
        <p:nvSpPr>
          <p:cNvPr id="3076" name="Rectangle 5"/>
          <p:cNvSpPr>
            <a:spLocks noChangeArrowheads="1"/>
          </p:cNvSpPr>
          <p:nvPr/>
        </p:nvSpPr>
        <p:spPr bwMode="auto">
          <a:xfrm>
            <a:off x="152399" y="112713"/>
            <a:ext cx="8852625"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r>
              <a:rPr lang="en-US" altLang="en-US" sz="2700" b="1">
                <a:solidFill>
                  <a:srgbClr val="000000"/>
                </a:solidFill>
                <a:latin typeface="Arial" panose="020B0604020202020204" pitchFamily="34" charset="0"/>
              </a:rPr>
              <a:t>Simulating Future Building Electricity Consumption Under Climate and Population Change</a:t>
            </a:r>
          </a:p>
        </p:txBody>
      </p:sp>
      <p:sp>
        <p:nvSpPr>
          <p:cNvPr id="3077" name="Text Box 6"/>
          <p:cNvSpPr txBox="1">
            <a:spLocks noChangeArrowheads="1"/>
          </p:cNvSpPr>
          <p:nvPr/>
        </p:nvSpPr>
        <p:spPr bwMode="auto">
          <a:xfrm>
            <a:off x="4560162" y="5715000"/>
            <a:ext cx="4433004" cy="707886"/>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000">
                <a:solidFill>
                  <a:srgbClr val="000000"/>
                </a:solidFill>
                <a:latin typeface="+mn-lt"/>
              </a:rPr>
              <a:t>C.D. </a:t>
            </a:r>
            <a:r>
              <a:rPr lang="en-US" altLang="en-US" sz="1000" err="1">
                <a:solidFill>
                  <a:srgbClr val="000000"/>
                </a:solidFill>
                <a:latin typeface="+mn-lt"/>
              </a:rPr>
              <a:t>Burleyson</a:t>
            </a:r>
            <a:r>
              <a:rPr lang="en-US" altLang="en-US" sz="1000">
                <a:solidFill>
                  <a:srgbClr val="000000"/>
                </a:solidFill>
                <a:latin typeface="+mn-lt"/>
              </a:rPr>
              <a:t>, </a:t>
            </a:r>
            <a:r>
              <a:rPr lang="en-US" altLang="en-US" sz="1000" i="1">
                <a:solidFill>
                  <a:srgbClr val="000000"/>
                </a:solidFill>
                <a:latin typeface="+mn-lt"/>
              </a:rPr>
              <a:t>et al.</a:t>
            </a:r>
            <a:r>
              <a:rPr lang="en-US" altLang="en-US" sz="1000">
                <a:solidFill>
                  <a:srgbClr val="000000"/>
                </a:solidFill>
                <a:latin typeface="+mn-lt"/>
              </a:rPr>
              <a:t> “Future western U.S. building electricity consumption in response to climate and population drivers: A comparative study of the impact of model structure.” Energy 208, 118312 (2020). [DOI:10.1016/j.energy.2020.118312]</a:t>
            </a:r>
          </a:p>
        </p:txBody>
      </p:sp>
      <p:sp>
        <p:nvSpPr>
          <p:cNvPr id="3078" name="TextBox 9"/>
          <p:cNvSpPr txBox="1">
            <a:spLocks noChangeArrowheads="1"/>
          </p:cNvSpPr>
          <p:nvPr/>
        </p:nvSpPr>
        <p:spPr bwMode="auto">
          <a:xfrm>
            <a:off x="4656603" y="4494606"/>
            <a:ext cx="4240123"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200" b="1">
                <a:solidFill>
                  <a:srgbClr val="0000FF"/>
                </a:solidFill>
                <a:latin typeface="Arial" panose="020B0604020202020204" pitchFamily="34" charset="0"/>
              </a:rPr>
              <a:t>PNNL’s BEND and GCAM-USA models project largely consistent changes in state-level annual building electricity consumption under climate and population change despite their markedly different approaches to modeling building electricity consumption.</a:t>
            </a:r>
          </a:p>
        </p:txBody>
      </p:sp>
      <p:pic>
        <p:nvPicPr>
          <p:cNvPr id="3" name="Picture 2">
            <a:extLst>
              <a:ext uri="{FF2B5EF4-FFF2-40B4-BE49-F238E27FC236}">
                <a16:creationId xmlns:a16="http://schemas.microsoft.com/office/drawing/2014/main" id="{A7795099-BEF5-8C4A-8491-EAC15B5F9B36}"/>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6666" t="3040" r="6666" b="5571"/>
          <a:stretch/>
        </p:blipFill>
        <p:spPr>
          <a:xfrm>
            <a:off x="4419600" y="1489134"/>
            <a:ext cx="4714128" cy="2822806"/>
          </a:xfrm>
          <a:prstGeom prst="rect">
            <a:avLst/>
          </a:prstGeom>
        </p:spPr>
      </p:pic>
      <p:cxnSp>
        <p:nvCxnSpPr>
          <p:cNvPr id="7" name="Straight Connector 6">
            <a:extLst>
              <a:ext uri="{FF2B5EF4-FFF2-40B4-BE49-F238E27FC236}">
                <a16:creationId xmlns:a16="http://schemas.microsoft.com/office/drawing/2014/main" id="{651CE848-472B-9948-86B2-2D902C29EDB5}"/>
              </a:ext>
            </a:extLst>
          </p:cNvPr>
          <p:cNvCxnSpPr>
            <a:cxnSpLocks/>
          </p:cNvCxnSpPr>
          <p:nvPr/>
        </p:nvCxnSpPr>
        <p:spPr>
          <a:xfrm flipV="1">
            <a:off x="4778734" y="2647784"/>
            <a:ext cx="4117992" cy="1486895"/>
          </a:xfrm>
          <a:prstGeom prst="line">
            <a:avLst/>
          </a:prstGeom>
          <a:ln w="17780">
            <a:solidFill>
              <a:srgbClr val="05F3FC"/>
            </a:solidFill>
            <a:prstDash val="dash"/>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theme/theme1.xml><?xml version="1.0" encoding="utf-8"?>
<a:theme xmlns:a="http://schemas.openxmlformats.org/drawingml/2006/main" name="DOE-Sample-Slide-Highlights-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Slide" ma:contentTypeID="0x010100A22E315B1F3C42B49A0E90D2F9AB5AB100DD0966E738D64E49B965032E22FBBBFF" ma:contentTypeVersion="4" ma:contentTypeDescription="Microsoft PowerPoint Slide" ma:contentTypeScope="" ma:versionID="b3474de98243c38ca447bb66c1087723">
  <xsd:schema xmlns:xsd="http://www.w3.org/2001/XMLSchema" xmlns:xs="http://www.w3.org/2001/XMLSchema" xmlns:p="http://schemas.microsoft.com/office/2006/metadata/properties" xmlns:ns1="http://schemas.microsoft.com/sharepoint/v3" xmlns:ns3="3f367a74-7294-440b-bcf2-615eafc1d48f" targetNamespace="http://schemas.microsoft.com/office/2006/metadata/properties" ma:root="true" ma:fieldsID="9b034228d1307b28e45b372313e8c5d5" ns1:_="" ns3:_="">
    <xsd:import namespace="http://schemas.microsoft.com/sharepoint/v3"/>
    <xsd:import namespace="3f367a74-7294-440b-bcf2-615eafc1d48f"/>
    <xsd:element name="properties">
      <xsd:complexType>
        <xsd:sequence>
          <xsd:element name="documentManagement">
            <xsd:complexType>
              <xsd:all>
                <xsd:element ref="ns1:Presentation" minOccurs="0"/>
                <xsd:element ref="ns1:SlideDescription" minOccurs="0"/>
                <xsd:element ref="ns3:Funding" minOccurs="0"/>
                <xsd:element ref="ns3:MediaServiceMetadata" minOccurs="0"/>
                <xsd:element ref="ns3: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resentation" ma:index="0" nillable="true" ma:displayName="Presentation" ma:internalName="Presentation">
      <xsd:simpleType>
        <xsd:restriction base="dms:Text"/>
      </xsd:simpleType>
    </xsd:element>
    <xsd:element name="SlideDescription" ma:index="1" nillable="true" ma:displayName="Description" ma:internalName="SlideDescrip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3f367a74-7294-440b-bcf2-615eafc1d48f" elementFormDefault="qualified">
    <xsd:import namespace="http://schemas.microsoft.com/office/2006/documentManagement/types"/>
    <xsd:import namespace="http://schemas.microsoft.com/office/infopath/2007/PartnerControls"/>
    <xsd:element name="Funding" ma:index="7" nillable="true" ma:displayName="Funding" ma:description="Funding Soure" ma:internalName="Funding" ma:readOnly="false">
      <xsd:simpleType>
        <xsd:restriction base="dms:Note">
          <xsd:maxLength value="255"/>
        </xsd:restriction>
      </xsd:simpleType>
    </xsd:element>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xsd:element ref="dc:title" minOccurs="0" maxOccurs="1" ma:index="2"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resentation xmlns="http://schemas.microsoft.com/sharepoint/v3" xsi:nil="true"/>
    <Funding xmlns="3f367a74-7294-440b-bcf2-615eafc1d48f" xsi:nil="true"/>
    <SlideDescription xmlns="http://schemas.microsoft.com/sharepoint/v3" xsi:nil="true"/>
  </documentManagement>
</p:properties>
</file>

<file path=customXml/itemProps1.xml><?xml version="1.0" encoding="utf-8"?>
<ds:datastoreItem xmlns:ds="http://schemas.openxmlformats.org/officeDocument/2006/customXml" ds:itemID="{4625766E-015D-44AE-92F5-11771CFDBF6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3f367a74-7294-440b-bcf2-615eafc1d48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8A57D9F0-2B85-430B-8843-0027C0E6F07C}">
  <ds:schemaRefs>
    <ds:schemaRef ds:uri="http://schemas.microsoft.com/office/2006/documentManagement/types"/>
    <ds:schemaRef ds:uri="http://purl.org/dc/terms/"/>
    <ds:schemaRef ds:uri="http://schemas.microsoft.com/sharepoint/v3"/>
    <ds:schemaRef ds:uri="3f367a74-7294-440b-bcf2-615eafc1d48f"/>
    <ds:schemaRef ds:uri="http://purl.org/dc/dcmitype/"/>
    <ds:schemaRef ds:uri="http://schemas.microsoft.com/office/infopath/2007/PartnerControls"/>
    <ds:schemaRef ds:uri="http://schemas.openxmlformats.org/package/2006/metadata/core-properties"/>
    <ds:schemaRef ds:uri="http://schemas.microsoft.com/office/2006/metadata/properties"/>
    <ds:schemaRef ds:uri="http://www.w3.org/XML/1998/namespace"/>
    <ds:schemaRef ds:uri="http://purl.org/dc/elements/1.1/"/>
  </ds:schemaRefs>
</ds:datastoreItem>
</file>

<file path=docProps/app.xml><?xml version="1.0" encoding="utf-8"?>
<Properties xmlns="http://schemas.openxmlformats.org/officeDocument/2006/extended-properties" xmlns:vt="http://schemas.openxmlformats.org/officeDocument/2006/docPropsVTypes">
  <Template>DOE-Sample-Slide-Highlights-Template</Template>
  <TotalTime>2</TotalTime>
  <Words>259</Words>
  <Application>Microsoft Macintosh PowerPoint</Application>
  <PresentationFormat>On-screen Show (4:3)</PresentationFormat>
  <Paragraphs>14</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DOE-Sample-Slide-Highlights-Template</vt:lpstr>
      <vt:lpstr>PowerPoint Presentation</vt:lpstr>
    </vt:vector>
  </TitlesOfParts>
  <Company>PNNL IM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Davis, Emily L</dc:creator>
  <cp:lastModifiedBy>Rice, Jennie S</cp:lastModifiedBy>
  <cp:revision>2</cp:revision>
  <cp:lastPrinted>2011-05-11T17:30:12Z</cp:lastPrinted>
  <dcterms:created xsi:type="dcterms:W3CDTF">2017-11-02T21:19:41Z</dcterms:created>
  <dcterms:modified xsi:type="dcterms:W3CDTF">2020-10-11T21:40:59Z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dlc_DocIdItemGuid">
    <vt:lpwstr>75333844-ddec-49b7-ae1e-c27b23a45b5c</vt:lpwstr>
  </property>
  <property fmtid="{D5CDD505-2E9C-101B-9397-08002B2CF9AE}" pid="3" name="ContentTypeId">
    <vt:lpwstr>0x010100A22E315B1F3C42B49A0E90D2F9AB5AB100DD0966E738D64E49B965032E22FBBBFF</vt:lpwstr>
  </property>
  <property fmtid="{D5CDD505-2E9C-101B-9397-08002B2CF9AE}" pid="4" name="Order">
    <vt:r8>3400</vt:r8>
  </property>
</Properties>
</file>