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 id="2147483691" r:id="rId3"/>
  </p:sldMasterIdLst>
  <p:notesMasterIdLst>
    <p:notesMasterId r:id="rId5"/>
  </p:notesMasterIdLst>
  <p:handoutMasterIdLst>
    <p:handoutMasterId r:id="rId6"/>
  </p:handoutMasterIdLst>
  <p:sldIdLst>
    <p:sldId id="262"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50" autoAdjust="0"/>
    <p:restoredTop sz="94733" autoAdjust="0"/>
  </p:normalViewPr>
  <p:slideViewPr>
    <p:cSldViewPr snapToGrid="0" snapToObjects="1">
      <p:cViewPr varScale="1">
        <p:scale>
          <a:sx n="107" d="100"/>
          <a:sy n="107" d="100"/>
        </p:scale>
        <p:origin x="2152" y="168"/>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5" d="100"/>
          <a:sy n="65" d="100"/>
        </p:scale>
        <p:origin x="-15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11/29/20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11/29/20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3.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0"/>
            <a:ext cx="9144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49" name="Picture 48"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15"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3" name="Straight Connector 2"/>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0" y="330200"/>
            <a:ext cx="9140825"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4" name="Wave 3"/>
          <p:cNvSpPr/>
          <p:nvPr userDrawn="1"/>
        </p:nvSpPr>
        <p:spPr>
          <a:xfrm>
            <a:off x="3175" y="311150"/>
            <a:ext cx="9140825"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5" name="Wave 4"/>
          <p:cNvSpPr/>
          <p:nvPr userDrawn="1"/>
        </p:nvSpPr>
        <p:spPr>
          <a:xfrm>
            <a:off x="0" y="263525"/>
            <a:ext cx="9140825"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6" name="Wave 5"/>
          <p:cNvSpPr/>
          <p:nvPr userDrawn="1"/>
        </p:nvSpPr>
        <p:spPr>
          <a:xfrm>
            <a:off x="0" y="65088"/>
            <a:ext cx="9144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7" name="Rectangle 6"/>
          <p:cNvSpPr/>
          <p:nvPr userDrawn="1"/>
        </p:nvSpPr>
        <p:spPr>
          <a:xfrm>
            <a:off x="0" y="0"/>
            <a:ext cx="9144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dirty="0">
              <a:solidFill>
                <a:prstClr val="white"/>
              </a:solidFill>
            </a:endParaRPr>
          </a:p>
        </p:txBody>
      </p:sp>
      <p:sp>
        <p:nvSpPr>
          <p:cNvPr id="8" name="Wave 7"/>
          <p:cNvSpPr/>
          <p:nvPr userDrawn="1"/>
        </p:nvSpPr>
        <p:spPr>
          <a:xfrm>
            <a:off x="-3175" y="557213"/>
            <a:ext cx="9147175"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9" name="Title Placeholder 1"/>
          <p:cNvSpPr>
            <a:spLocks noGrp="1"/>
          </p:cNvSpPr>
          <p:nvPr>
            <p:ph type="title" hasCustomPrompt="1"/>
          </p:nvPr>
        </p:nvSpPr>
        <p:spPr bwMode="auto">
          <a:xfrm>
            <a:off x="0" y="0"/>
            <a:ext cx="9144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1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1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18" name="Picture 17"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19" name="Picture 18"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20"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21"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22" name="Straight Connector 21"/>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6293639"/>
            <a:ext cx="548640" cy="524054"/>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quarter" idx="36" hasCustomPrompt="1"/>
          </p:nvPr>
        </p:nvSpPr>
        <p:spPr>
          <a:xfrm>
            <a:off x="14288" y="5308600"/>
            <a:ext cx="3373437" cy="246063"/>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4887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254255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6293639"/>
            <a:ext cx="548640" cy="524054"/>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22"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3"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24"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25"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sp>
        <p:nvSpPr>
          <p:cNvPr id="26" name="Text Placeholder 2"/>
          <p:cNvSpPr>
            <a:spLocks noGrp="1"/>
          </p:cNvSpPr>
          <p:nvPr>
            <p:ph type="body" sz="quarter" idx="36" hasCustomPrompt="1"/>
          </p:nvPr>
        </p:nvSpPr>
        <p:spPr>
          <a:xfrm>
            <a:off x="3662319" y="6260098"/>
            <a:ext cx="2298257" cy="557595"/>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37246304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3"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Significance and Impact</a:t>
            </a:r>
            <a:endParaRPr lang="en-US" dirty="0"/>
          </a:p>
        </p:txBody>
      </p:sp>
      <p:sp>
        <p:nvSpPr>
          <p:cNvPr id="4"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Scientific Achievement</a:t>
            </a:r>
            <a:endParaRPr lang="en-US" dirty="0"/>
          </a:p>
        </p:txBody>
      </p:sp>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4572000" y="3429000"/>
            <a:ext cx="462751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0" y="3429000"/>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0" y="762797"/>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846587891"/>
      </p:ext>
    </p:extLst>
  </p:cSld>
  <p:clrMap bg1="lt1" tx1="dk1" bg2="lt2" tx2="dk2" accent1="accent1" accent2="accent2" accent3="accent3" accent4="accent4" accent5="accent5" accent6="accent6" hlink="hlink" folHlink="folHlink"/>
  <p:sldLayoutIdLst>
    <p:sldLayoutId id="2147483692" r:id="rId1"/>
    <p:sldLayoutId id="2147483693"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z="1800" dirty="0"/>
              <a:t>Evaluating cross-sectoral impacts of climate change and adaptations on the energy-water nexus: A framework and California case study</a:t>
            </a:r>
          </a:p>
        </p:txBody>
      </p:sp>
      <p:pic>
        <p:nvPicPr>
          <p:cNvPr id="18" name="Content Placeholder 17" descr="A picture containing timeline&#10;&#10;Description automatically generated">
            <a:extLst>
              <a:ext uri="{FF2B5EF4-FFF2-40B4-BE49-F238E27FC236}">
                <a16:creationId xmlns:a16="http://schemas.microsoft.com/office/drawing/2014/main" id="{2D967E8A-9117-3843-8403-ED8E23157BC4}"/>
              </a:ext>
            </a:extLst>
          </p:cNvPr>
          <p:cNvPicPr>
            <a:picLocks noGrp="1" noChangeAspect="1"/>
          </p:cNvPicPr>
          <p:nvPr>
            <p:ph sz="quarter" idx="31"/>
          </p:nvPr>
        </p:nvPicPr>
        <p:blipFill>
          <a:blip r:embed="rId2"/>
          <a:stretch>
            <a:fillRect/>
          </a:stretch>
        </p:blipFill>
        <p:spPr>
          <a:xfrm>
            <a:off x="106810" y="1798446"/>
            <a:ext cx="3150870" cy="1869665"/>
          </a:xfrm>
        </p:spPr>
      </p:pic>
      <p:sp>
        <p:nvSpPr>
          <p:cNvPr id="2" name="Text Placeholder 1">
            <a:extLst>
              <a:ext uri="{FF2B5EF4-FFF2-40B4-BE49-F238E27FC236}">
                <a16:creationId xmlns:a16="http://schemas.microsoft.com/office/drawing/2014/main" id="{56EEE8BA-6BD3-8F4B-9833-792A6969C0D5}"/>
              </a:ext>
            </a:extLst>
          </p:cNvPr>
          <p:cNvSpPr>
            <a:spLocks noGrp="1"/>
          </p:cNvSpPr>
          <p:nvPr>
            <p:ph type="body" sz="quarter" idx="26"/>
          </p:nvPr>
        </p:nvSpPr>
        <p:spPr>
          <a:xfrm>
            <a:off x="35560" y="5231379"/>
            <a:ext cx="3352280" cy="688293"/>
          </a:xfrm>
        </p:spPr>
        <p:txBody>
          <a:bodyPr/>
          <a:lstStyle/>
          <a:p>
            <a:r>
              <a:rPr lang="en-US" dirty="0"/>
              <a:t>Szinai, J.K., Deshmukh, R., </a:t>
            </a:r>
            <a:r>
              <a:rPr lang="en-US" dirty="0" err="1"/>
              <a:t>Kammen</a:t>
            </a:r>
            <a:r>
              <a:rPr lang="en-US" dirty="0"/>
              <a:t>, D.M., &amp; Jones, A.D. Evaluating cross-sectoral impacts of climate change and adaptations on the energy-water nexus: A framework and California case study. Environ. Res. Lett. (2020) </a:t>
            </a:r>
            <a:r>
              <a:rPr lang="en-US" dirty="0" err="1"/>
              <a:t>doi</a:t>
            </a:r>
            <a:r>
              <a:rPr lang="en-US" dirty="0"/>
              <a:t>: 10.1088/1748-9326/abc-378. </a:t>
            </a:r>
          </a:p>
        </p:txBody>
      </p:sp>
      <p:sp>
        <p:nvSpPr>
          <p:cNvPr id="3" name="Text Placeholder 2">
            <a:extLst>
              <a:ext uri="{FF2B5EF4-FFF2-40B4-BE49-F238E27FC236}">
                <a16:creationId xmlns:a16="http://schemas.microsoft.com/office/drawing/2014/main" id="{4D88C2A6-76C9-ED43-A985-AA070C496EC6}"/>
              </a:ext>
            </a:extLst>
          </p:cNvPr>
          <p:cNvSpPr>
            <a:spLocks noGrp="1"/>
          </p:cNvSpPr>
          <p:nvPr>
            <p:ph type="body" sz="quarter" idx="30"/>
          </p:nvPr>
        </p:nvSpPr>
        <p:spPr/>
        <p:txBody>
          <a:bodyPr/>
          <a:lstStyle/>
          <a:p>
            <a:r>
              <a:rPr lang="en-US" dirty="0"/>
              <a:t>The paper develops a generalized framework and CA case study identifying complex ways that stressors such as climate change may affect coupled electricity and water systems, adaptation strategies to balance supplies and demands, and their feedbacks.</a:t>
            </a:r>
          </a:p>
        </p:txBody>
      </p:sp>
      <p:sp>
        <p:nvSpPr>
          <p:cNvPr id="5" name="Text Placeholder 4">
            <a:extLst>
              <a:ext uri="{FF2B5EF4-FFF2-40B4-BE49-F238E27FC236}">
                <a16:creationId xmlns:a16="http://schemas.microsoft.com/office/drawing/2014/main" id="{BC702F1A-A842-7E4D-BE94-1D613909A756}"/>
              </a:ext>
            </a:extLst>
          </p:cNvPr>
          <p:cNvSpPr>
            <a:spLocks noGrp="1"/>
          </p:cNvSpPr>
          <p:nvPr>
            <p:ph type="body" sz="quarter" idx="34"/>
          </p:nvPr>
        </p:nvSpPr>
        <p:spPr/>
        <p:txBody>
          <a:bodyPr/>
          <a:lstStyle/>
          <a:p>
            <a:r>
              <a:rPr lang="en-US" dirty="0"/>
              <a:t>California results show that under the highest projected water shortage, the energy demand of certain water adaptations could double the direct impact of climate change on the electricity system’s resource needs.</a:t>
            </a:r>
          </a:p>
        </p:txBody>
      </p:sp>
      <p:sp>
        <p:nvSpPr>
          <p:cNvPr id="6" name="Text Placeholder 5">
            <a:extLst>
              <a:ext uri="{FF2B5EF4-FFF2-40B4-BE49-F238E27FC236}">
                <a16:creationId xmlns:a16="http://schemas.microsoft.com/office/drawing/2014/main" id="{2D962D9D-AA14-0C42-B08C-5BD9B24E6AA8}"/>
              </a:ext>
            </a:extLst>
          </p:cNvPr>
          <p:cNvSpPr>
            <a:spLocks noGrp="1"/>
          </p:cNvSpPr>
          <p:nvPr>
            <p:ph type="body" sz="quarter" idx="35"/>
          </p:nvPr>
        </p:nvSpPr>
        <p:spPr/>
        <p:txBody>
          <a:bodyPr/>
          <a:lstStyle/>
          <a:p>
            <a:r>
              <a:rPr lang="en-US" dirty="0"/>
              <a:t>We synthesize the range of climate impacts to California’s individual water and electricity supply and demand components from existing studies for the end-century, estimate the aggregate best- and worst-case effect on both sectors’ annual resource balances, and calculate the energy consumption or savings of different water adaptation strategies that could fill a worst-case water shortage.</a:t>
            </a:r>
          </a:p>
        </p:txBody>
      </p:sp>
      <p:sp>
        <p:nvSpPr>
          <p:cNvPr id="19" name="TextBox 18">
            <a:extLst>
              <a:ext uri="{FF2B5EF4-FFF2-40B4-BE49-F238E27FC236}">
                <a16:creationId xmlns:a16="http://schemas.microsoft.com/office/drawing/2014/main" id="{9916B193-CFBA-8F4E-945A-8B9911B1FD0A}"/>
              </a:ext>
            </a:extLst>
          </p:cNvPr>
          <p:cNvSpPr txBox="1"/>
          <p:nvPr/>
        </p:nvSpPr>
        <p:spPr>
          <a:xfrm>
            <a:off x="251790" y="3814249"/>
            <a:ext cx="2773937" cy="400110"/>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Electricity-water Nexus Climate Change Adaptation Framework</a:t>
            </a:r>
          </a:p>
        </p:txBody>
      </p:sp>
      <p:pic>
        <p:nvPicPr>
          <p:cNvPr id="11" name="Picture 10">
            <a:extLst>
              <a:ext uri="{FF2B5EF4-FFF2-40B4-BE49-F238E27FC236}">
                <a16:creationId xmlns:a16="http://schemas.microsoft.com/office/drawing/2014/main" id="{DCDFDEE0-6A11-E647-9068-F4B21B65A72F}"/>
              </a:ext>
            </a:extLst>
          </p:cNvPr>
          <p:cNvPicPr>
            <a:picLocks noChangeAspect="1"/>
          </p:cNvPicPr>
          <p:nvPr/>
        </p:nvPicPr>
        <p:blipFill>
          <a:blip r:embed="rId3"/>
          <a:stretch>
            <a:fillRect/>
          </a:stretch>
        </p:blipFill>
        <p:spPr>
          <a:xfrm>
            <a:off x="3621974" y="6330655"/>
            <a:ext cx="2462233" cy="462120"/>
          </a:xfrm>
          <a:prstGeom prst="rect">
            <a:avLst/>
          </a:prstGeom>
        </p:spPr>
      </p:pic>
    </p:spTree>
    <p:extLst>
      <p:ext uri="{BB962C8B-B14F-4D97-AF65-F5344CB8AC3E}">
        <p14:creationId xmlns:p14="http://schemas.microsoft.com/office/powerpoint/2010/main" val="2093965413"/>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Horizonal Img_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2120</TotalTime>
  <Words>214</Words>
  <Application>Microsoft Macintosh PowerPoint</Application>
  <PresentationFormat>On-screen Show (4:3)</PresentationFormat>
  <Paragraphs>6</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Other EESA Highlights (not DOE-SC)</vt:lpstr>
      <vt:lpstr>DOE-SC EESA Highlights</vt:lpstr>
      <vt:lpstr>Horizonal Img_DOE-SC EESA Highlights</vt:lpstr>
      <vt:lpstr>Evaluating cross-sectoral impacts of climate change and adaptations on the energy-water nexus: A framework and California case study</vt:lpstr>
    </vt:vector>
  </TitlesOfParts>
  <Company>LBNL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Andy Jones</cp:lastModifiedBy>
  <cp:revision>96</cp:revision>
  <dcterms:created xsi:type="dcterms:W3CDTF">2016-02-10T19:06:12Z</dcterms:created>
  <dcterms:modified xsi:type="dcterms:W3CDTF">2020-11-30T02:33:13Z</dcterms:modified>
</cp:coreProperties>
</file>