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26" autoAdjust="0"/>
    <p:restoredTop sz="94733" autoAdjust="0"/>
  </p:normalViewPr>
  <p:slideViewPr>
    <p:cSldViewPr snapToGrid="0" snapToObjects="1">
      <p:cViewPr varScale="1">
        <p:scale>
          <a:sx n="121" d="100"/>
          <a:sy n="121" d="100"/>
        </p:scale>
        <p:origin x="1566" y="96"/>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2/12/2021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dirty="0"/>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2/12/2021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dirty="0"/>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dirty="0">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dirty="0">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dirty="0">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dirty="0">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dirty="0">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2"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3"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2"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3"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2"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3"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2"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3"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6">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a:t>City-Scale Building Anthropogenic Heating </a:t>
            </a:r>
            <a:br>
              <a:rPr lang="en-US" dirty="0"/>
            </a:br>
            <a:r>
              <a:rPr lang="en-US" dirty="0"/>
              <a:t>during Heat Waves </a:t>
            </a:r>
          </a:p>
        </p:txBody>
      </p:sp>
      <p:sp>
        <p:nvSpPr>
          <p:cNvPr id="4" name="Text Placeholder 3"/>
          <p:cNvSpPr>
            <a:spLocks noGrp="1"/>
          </p:cNvSpPr>
          <p:nvPr>
            <p:ph type="body" sz="quarter" idx="26"/>
          </p:nvPr>
        </p:nvSpPr>
        <p:spPr/>
        <p:txBody>
          <a:bodyPr/>
          <a:lstStyle/>
          <a:p>
            <a:r>
              <a:rPr lang="en-US" b="1" dirty="0"/>
              <a:t>Citation: </a:t>
            </a:r>
            <a:r>
              <a:rPr lang="en-US" dirty="0"/>
              <a:t>Luo, X.; </a:t>
            </a:r>
            <a:r>
              <a:rPr lang="en-US" dirty="0" err="1"/>
              <a:t>Vahmani</a:t>
            </a:r>
            <a:r>
              <a:rPr lang="en-US" dirty="0"/>
              <a:t>, P.; Hong, T.; Jones, A. City-Scale Building Anthropogenic Heating during Heat Waves. Atmosphere 2020, 11, 1206. doi:10.3390/atmos11111206.</a:t>
            </a:r>
          </a:p>
        </p:txBody>
      </p:sp>
      <p:sp>
        <p:nvSpPr>
          <p:cNvPr id="9" name="Text Placeholder 8"/>
          <p:cNvSpPr>
            <a:spLocks noGrp="1"/>
          </p:cNvSpPr>
          <p:nvPr>
            <p:ph type="body" sz="quarter" idx="30"/>
          </p:nvPr>
        </p:nvSpPr>
        <p:spPr>
          <a:xfrm>
            <a:off x="3387840" y="1079048"/>
            <a:ext cx="5786275" cy="1023129"/>
          </a:xfrm>
        </p:spPr>
        <p:txBody>
          <a:bodyPr/>
          <a:lstStyle/>
          <a:p>
            <a:r>
              <a:rPr lang="en-US" dirty="0"/>
              <a:t>We developed a bottom-up building heat emission model to investigate the temporal and spatial variations of waste heat fluxes at the city scale during extreme heat events. </a:t>
            </a:r>
          </a:p>
        </p:txBody>
      </p:sp>
      <p:sp>
        <p:nvSpPr>
          <p:cNvPr id="23" name="Text Placeholder 22"/>
          <p:cNvSpPr>
            <a:spLocks noGrp="1"/>
          </p:cNvSpPr>
          <p:nvPr>
            <p:ph type="body" sz="quarter" idx="34"/>
          </p:nvPr>
        </p:nvSpPr>
        <p:spPr/>
        <p:txBody>
          <a:bodyPr/>
          <a:lstStyle/>
          <a:p>
            <a:r>
              <a:rPr lang="en-US" dirty="0"/>
              <a:t>The method provides a high-resolution representation of the magnitude and distributions of buildings’ anthropogenic heating profiles under extreme heat, as a fundamental step toward a continued investigation of the feedback between building heat fluxes and urban microclimates.</a:t>
            </a:r>
          </a:p>
        </p:txBody>
      </p:sp>
      <p:sp>
        <p:nvSpPr>
          <p:cNvPr id="24" name="Text Placeholder 23"/>
          <p:cNvSpPr>
            <a:spLocks noGrp="1"/>
          </p:cNvSpPr>
          <p:nvPr>
            <p:ph type="body" sz="quarter" idx="35"/>
          </p:nvPr>
        </p:nvSpPr>
        <p:spPr/>
        <p:txBody>
          <a:bodyPr>
            <a:normAutofit fontScale="92500"/>
          </a:bodyPr>
          <a:lstStyle/>
          <a:p>
            <a:r>
              <a:rPr lang="en-US" dirty="0"/>
              <a:t>We developed a coupled-simulation approach to quantify these effects, mapping urban environmental data generated by the mesoscale Weather Research and Forecasting (WRF) coupled to Urban Canopy Model (UCM) to urban building energy models (UBEM). </a:t>
            </a:r>
          </a:p>
          <a:p>
            <a:r>
              <a:rPr lang="en-US" dirty="0"/>
              <a:t>We generated grid-level building heat emission profiles and aggregated them using prototype building energy models informed by spatially disaggregated urban land use and urban building density data. </a:t>
            </a:r>
          </a:p>
          <a:p>
            <a:r>
              <a:rPr lang="en-US" dirty="0"/>
              <a:t>We analyzed the surge in city-scale building heat emission and energy use during the extreme heat event. </a:t>
            </a:r>
          </a:p>
        </p:txBody>
      </p:sp>
      <p:pic>
        <p:nvPicPr>
          <p:cNvPr id="6" name="Content Placeholder 5">
            <a:extLst>
              <a:ext uri="{FF2B5EF4-FFF2-40B4-BE49-F238E27FC236}">
                <a16:creationId xmlns:a16="http://schemas.microsoft.com/office/drawing/2014/main" id="{96D6E66B-C50C-9446-8B5E-80AD5A088FF8}"/>
              </a:ext>
            </a:extLst>
          </p:cNvPr>
          <p:cNvPicPr>
            <a:picLocks noGrp="1" noChangeAspect="1"/>
          </p:cNvPicPr>
          <p:nvPr>
            <p:ph sz="quarter" idx="31"/>
          </p:nvPr>
        </p:nvPicPr>
        <p:blipFill>
          <a:blip r:embed="rId2">
            <a:extLst>
              <a:ext uri="{28A0092B-C50C-407E-A947-70E740481C1C}">
                <a14:useLocalDpi xmlns:a14="http://schemas.microsoft.com/office/drawing/2010/main" val="0"/>
              </a:ext>
            </a:extLst>
          </a:blip>
          <a:stretch>
            <a:fillRect/>
          </a:stretch>
        </p:blipFill>
        <p:spPr>
          <a:xfrm>
            <a:off x="36628" y="1404422"/>
            <a:ext cx="3351211" cy="2809937"/>
          </a:xfrm>
          <a:prstGeom prst="rect">
            <a:avLst/>
          </a:prstGeom>
        </p:spPr>
      </p:pic>
      <p:sp>
        <p:nvSpPr>
          <p:cNvPr id="8" name="TextBox 7">
            <a:extLst>
              <a:ext uri="{FF2B5EF4-FFF2-40B4-BE49-F238E27FC236}">
                <a16:creationId xmlns:a16="http://schemas.microsoft.com/office/drawing/2014/main" id="{F565C8EF-AB7C-9848-A91E-BA688D5E4D25}"/>
              </a:ext>
            </a:extLst>
          </p:cNvPr>
          <p:cNvSpPr txBox="1"/>
          <p:nvPr/>
        </p:nvSpPr>
        <p:spPr>
          <a:xfrm>
            <a:off x="36628" y="4283995"/>
            <a:ext cx="3144358" cy="1200329"/>
          </a:xfrm>
          <a:prstGeom prst="rect">
            <a:avLst/>
          </a:prstGeom>
          <a:noFill/>
        </p:spPr>
        <p:txBody>
          <a:bodyPr wrap="square" rtlCol="0">
            <a:spAutoFit/>
          </a:bodyPr>
          <a:lstStyle/>
          <a:p>
            <a:pPr algn="ctr"/>
            <a:r>
              <a:rPr lang="en-US" dirty="0"/>
              <a:t>Spatial and temporal variation in anthropogenic waste heat from buildings during a during a heat wave in Los Angeles.  </a:t>
            </a:r>
          </a:p>
        </p:txBody>
      </p:sp>
    </p:spTree>
    <p:extLst>
      <p:ext uri="{BB962C8B-B14F-4D97-AF65-F5344CB8AC3E}">
        <p14:creationId xmlns:p14="http://schemas.microsoft.com/office/powerpoint/2010/main" val="2781404919"/>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1890</TotalTime>
  <Words>218</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City-Scale Building Anthropogenic Heating  during Heat Waves </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jagimbel</cp:lastModifiedBy>
  <cp:revision>92</cp:revision>
  <dcterms:created xsi:type="dcterms:W3CDTF">2016-02-10T19:06:12Z</dcterms:created>
  <dcterms:modified xsi:type="dcterms:W3CDTF">2021-02-12T22:26:20Z</dcterms:modified>
</cp:coreProperties>
</file>