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8" r:id="rId1"/>
  </p:sldMasterIdLst>
  <p:notesMasterIdLst>
    <p:notesMasterId r:id="rId3"/>
  </p:notesMasterIdLst>
  <p:handoutMasterIdLst>
    <p:handoutMasterId r:id="rId4"/>
  </p:handoutMasterIdLst>
  <p:sldIdLst>
    <p:sldId id="262" r:id="rId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William D Collins" initials="WDC" lastIdx="1" clrIdx="0"/>
  <p:cmAuthor id="2" name="William D Collins" initials="WDC [2]" lastIdx="1" clrIdx="1"/>
  <p:cmAuthor id="3" name="William D Collins" initials="WDC [3]" lastIdx="1" clrIdx="2"/>
  <p:cmAuthor id="4" name="William D Collins" initials="WDC [4]" lastIdx="1" clrIdx="3"/>
  <p:cmAuthor id="5" name="William D Collins" initials="WDC [5]" lastIdx="1" clrIdx="4"/>
  <p:cmAuthor id="6" name="William D Collins" initials="WDC [6]" lastIdx="1"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86E25"/>
    <a:srgbClr val="1C75BC"/>
    <a:srgbClr val="88AC2E"/>
    <a:srgbClr val="008000"/>
    <a:srgbClr val="106636"/>
    <a:srgbClr val="276258"/>
    <a:srgbClr val="00808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01" autoAdjust="0"/>
    <p:restoredTop sz="94490" autoAdjust="0"/>
  </p:normalViewPr>
  <p:slideViewPr>
    <p:cSldViewPr snapToGrid="0" snapToObjects="1">
      <p:cViewPr varScale="1">
        <p:scale>
          <a:sx n="75" d="100"/>
          <a:sy n="75" d="100"/>
        </p:scale>
        <p:origin x="54" y="78"/>
      </p:cViewPr>
      <p:guideLst>
        <p:guide orient="horz" pos="2160"/>
        <p:guide pos="2881"/>
      </p:guideLst>
    </p:cSldViewPr>
  </p:slideViewPr>
  <p:outlineViewPr>
    <p:cViewPr>
      <p:scale>
        <a:sx n="33" d="100"/>
        <a:sy n="33" d="100"/>
      </p:scale>
      <p:origin x="0" y="0"/>
    </p:cViewPr>
  </p:outlineViewPr>
  <p:notesTextViewPr>
    <p:cViewPr>
      <p:scale>
        <a:sx n="100" d="100"/>
        <a:sy n="100" d="100"/>
      </p:scale>
      <p:origin x="0" y="0"/>
    </p:cViewPr>
  </p:notesTextViewPr>
  <p:notesViewPr>
    <p:cSldViewPr snapToGrid="0" snapToObjects="1">
      <p:cViewPr varScale="1">
        <p:scale>
          <a:sx n="81" d="100"/>
          <a:sy n="81" d="100"/>
        </p:scale>
        <p:origin x="-3520" y="-104"/>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E3BC703-3CBD-6E4D-BA71-3FD9FD935D5C}" type="datetimeFigureOut">
              <a:rPr lang="en-US" smtClean="0"/>
              <a:t>7/10/2019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8910744-5CF2-5543-BF83-A5596142CFE2}" type="slidenum">
              <a:rPr lang="en-US" smtClean="0"/>
              <a:t>‹#›</a:t>
            </a:fld>
            <a:endParaRPr lang="en-US"/>
          </a:p>
        </p:txBody>
      </p:sp>
    </p:spTree>
    <p:extLst>
      <p:ext uri="{BB962C8B-B14F-4D97-AF65-F5344CB8AC3E}">
        <p14:creationId xmlns:p14="http://schemas.microsoft.com/office/powerpoint/2010/main" val="369767177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A98C03B-BDB1-094E-85E4-DB3D905A6DF3}" type="datetimeFigureOut">
              <a:rPr lang="en-US" smtClean="0"/>
              <a:t>7/10/2019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781C719-3C4F-EB4F-89FE-A3D057C59AC3}" type="slidenum">
              <a:rPr lang="en-US" smtClean="0"/>
              <a:t>‹#›</a:t>
            </a:fld>
            <a:endParaRPr lang="en-US"/>
          </a:p>
        </p:txBody>
      </p:sp>
    </p:spTree>
    <p:extLst>
      <p:ext uri="{BB962C8B-B14F-4D97-AF65-F5344CB8AC3E}">
        <p14:creationId xmlns:p14="http://schemas.microsoft.com/office/powerpoint/2010/main" val="319436585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tiff"/><Relationship Id="rId3" Type="http://schemas.openxmlformats.org/officeDocument/2006/relationships/image" Target="../media/image2.jpeg"/><Relationship Id="rId7" Type="http://schemas.openxmlformats.org/officeDocument/2006/relationships/image" Target="../media/image6.tiff"/><Relationship Id="rId2" Type="http://schemas.openxmlformats.org/officeDocument/2006/relationships/image" Target="../media/image1.jpg"/><Relationship Id="rId1" Type="http://schemas.openxmlformats.org/officeDocument/2006/relationships/slideMaster" Target="../slideMasters/slideMaster1.xml"/><Relationship Id="rId6" Type="http://schemas.openxmlformats.org/officeDocument/2006/relationships/image" Target="../media/image5.tiff"/><Relationship Id="rId5" Type="http://schemas.openxmlformats.org/officeDocument/2006/relationships/image" Target="../media/image4.tiff"/><Relationship Id="rId10" Type="http://schemas.openxmlformats.org/officeDocument/2006/relationships/image" Target="../media/image9.tiff"/><Relationship Id="rId4" Type="http://schemas.openxmlformats.org/officeDocument/2006/relationships/image" Target="../media/image3.png"/><Relationship Id="rId9" Type="http://schemas.openxmlformats.org/officeDocument/2006/relationships/image" Target="../media/image8.tif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OE-SC generic (BER or B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Placeholder 1"/>
          <p:cNvSpPr>
            <a:spLocks noGrp="1"/>
          </p:cNvSpPr>
          <p:nvPr>
            <p:ph type="title" hasCustomPrompt="1"/>
          </p:nvPr>
        </p:nvSpPr>
        <p:spPr bwMode="auto">
          <a:xfrm>
            <a:off x="366486" y="-4627"/>
            <a:ext cx="6367946" cy="708660"/>
          </a:xfrm>
          <a:prstGeom prst="rect">
            <a:avLst/>
          </a:prstGeom>
          <a:noFill/>
          <a:ln w="9525">
            <a:noFill/>
            <a:miter lim="800000"/>
            <a:headEnd/>
            <a:tailEnd/>
          </a:ln>
        </p:spPr>
        <p:txBody>
          <a:bodyPr anchor="ctr"/>
          <a:lstStyle>
            <a:lvl1pPr>
              <a:defRPr b="1" baseline="0">
                <a:solidFill>
                  <a:srgbClr val="008000"/>
                </a:solidFill>
              </a:defRPr>
            </a:lvl1pPr>
          </a:lstStyle>
          <a:p>
            <a:pPr lvl="0"/>
            <a:r>
              <a:rPr lang="en-US" dirty="0"/>
              <a:t>Title</a:t>
            </a:r>
          </a:p>
        </p:txBody>
      </p:sp>
      <p:sp>
        <p:nvSpPr>
          <p:cNvPr id="40" name="Content Placeholder 10"/>
          <p:cNvSpPr>
            <a:spLocks noGrp="1"/>
          </p:cNvSpPr>
          <p:nvPr>
            <p:ph sz="quarter" idx="31" hasCustomPrompt="1"/>
          </p:nvPr>
        </p:nvSpPr>
        <p:spPr>
          <a:xfrm>
            <a:off x="13996" y="782956"/>
            <a:ext cx="3350984" cy="4771004"/>
          </a:xfrm>
          <a:prstGeom prst="rect">
            <a:avLst/>
          </a:prstGeom>
        </p:spPr>
        <p:txBody>
          <a:bodyPr/>
          <a:lstStyle>
            <a:lvl1pPr>
              <a:defRPr sz="1800" b="0" baseline="0">
                <a:solidFill>
                  <a:srgbClr val="008000"/>
                </a:solidFill>
              </a:defRPr>
            </a:lvl1pPr>
            <a:lvl2pPr>
              <a:defRPr sz="1400"/>
            </a:lvl2pPr>
          </a:lstStyle>
          <a:p>
            <a:pPr lvl="0"/>
            <a:r>
              <a:rPr lang="en-US" dirty="0"/>
              <a:t>Image and caption                      - Visually compelling figure(s) to explain the research               - Include legends and descriptive caption                     - DOE has the right to use published journal images per contractual funding agreements</a:t>
            </a:r>
          </a:p>
          <a:p>
            <a:pPr lvl="1"/>
            <a:endParaRPr lang="en-US" dirty="0"/>
          </a:p>
        </p:txBody>
      </p:sp>
      <p:sp>
        <p:nvSpPr>
          <p:cNvPr id="41" name="Text Placeholder 30"/>
          <p:cNvSpPr>
            <a:spLocks noGrp="1"/>
          </p:cNvSpPr>
          <p:nvPr>
            <p:ph type="body" sz="quarter" idx="26" hasCustomPrompt="1"/>
          </p:nvPr>
        </p:nvSpPr>
        <p:spPr>
          <a:xfrm>
            <a:off x="12700" y="5553960"/>
            <a:ext cx="3352280" cy="688293"/>
          </a:xfrm>
          <a:prstGeom prst="rect">
            <a:avLst/>
          </a:prstGeom>
        </p:spPr>
        <p:txBody>
          <a:bodyPr>
            <a:noAutofit/>
          </a:bodyPr>
          <a:lstStyle>
            <a:lvl1pPr algn="just">
              <a:lnSpc>
                <a:spcPts val="1000"/>
              </a:lnSpc>
              <a:spcBef>
                <a:spcPts val="0"/>
              </a:spcBef>
              <a:defRPr sz="1000" b="0"/>
            </a:lvl1pPr>
          </a:lstStyle>
          <a:p>
            <a:pPr lvl="0"/>
            <a:r>
              <a:rPr lang="en-US" dirty="0"/>
              <a:t>Last, F., F. Last, F. last and F. Last (</a:t>
            </a:r>
            <a:r>
              <a:rPr lang="en-US" dirty="0" err="1"/>
              <a:t>yyyy</a:t>
            </a:r>
            <a:r>
              <a:rPr lang="en-US" dirty="0"/>
              <a:t>), Title. Journal, Volume (Issue), pages, DOI: 10.xxxxx/</a:t>
            </a:r>
            <a:r>
              <a:rPr lang="en-US" dirty="0" err="1"/>
              <a:t>xxxxxx</a:t>
            </a:r>
            <a:endParaRPr lang="en-US" dirty="0"/>
          </a:p>
        </p:txBody>
      </p:sp>
      <p:sp>
        <p:nvSpPr>
          <p:cNvPr id="44" name="Text Placeholder 23"/>
          <p:cNvSpPr>
            <a:spLocks noGrp="1"/>
          </p:cNvSpPr>
          <p:nvPr>
            <p:ph type="body" sz="quarter" idx="30" hasCustomPrompt="1"/>
          </p:nvPr>
        </p:nvSpPr>
        <p:spPr>
          <a:xfrm>
            <a:off x="3372231" y="1084675"/>
            <a:ext cx="5786275" cy="1023366"/>
          </a:xfrm>
          <a:prstGeom prst="rect">
            <a:avLst/>
          </a:prstGeom>
        </p:spPr>
        <p:txBody>
          <a:bodyPr/>
          <a:lstStyle>
            <a:lvl1pPr marL="228600">
              <a:defRPr sz="1600" b="0">
                <a:solidFill>
                  <a:schemeClr val="tx1"/>
                </a:solidFill>
              </a:defRPr>
            </a:lvl1pPr>
          </a:lstStyle>
          <a:p>
            <a:pPr lvl="0"/>
            <a:r>
              <a:rPr lang="en-US" dirty="0"/>
              <a:t>50 words or less</a:t>
            </a:r>
          </a:p>
        </p:txBody>
      </p:sp>
      <p:sp>
        <p:nvSpPr>
          <p:cNvPr id="46" name="Text Placeholder 23"/>
          <p:cNvSpPr>
            <a:spLocks noGrp="1"/>
          </p:cNvSpPr>
          <p:nvPr>
            <p:ph type="body" sz="quarter" idx="34" hasCustomPrompt="1"/>
          </p:nvPr>
        </p:nvSpPr>
        <p:spPr>
          <a:xfrm>
            <a:off x="3392961" y="3260530"/>
            <a:ext cx="5786275" cy="749366"/>
          </a:xfrm>
          <a:prstGeom prst="rect">
            <a:avLst/>
          </a:prstGeom>
        </p:spPr>
        <p:txBody>
          <a:bodyPr/>
          <a:lstStyle>
            <a:lvl1pPr marL="228600">
              <a:defRPr sz="1600" b="0">
                <a:solidFill>
                  <a:schemeClr val="tx1"/>
                </a:solidFill>
              </a:defRPr>
            </a:lvl1pPr>
          </a:lstStyle>
          <a:p>
            <a:pPr lvl="0"/>
            <a:r>
              <a:rPr lang="en-US" dirty="0"/>
              <a:t>50 words or less Importance, relevance, or intriguing component of the finding to the field</a:t>
            </a:r>
          </a:p>
        </p:txBody>
      </p:sp>
      <p:sp>
        <p:nvSpPr>
          <p:cNvPr id="47" name="Text Placeholder 34"/>
          <p:cNvSpPr>
            <a:spLocks noGrp="1"/>
          </p:cNvSpPr>
          <p:nvPr>
            <p:ph type="body" sz="quarter" idx="35" hasCustomPrompt="1"/>
          </p:nvPr>
        </p:nvSpPr>
        <p:spPr>
          <a:xfrm>
            <a:off x="3392961" y="4026091"/>
            <a:ext cx="5786275" cy="946981"/>
          </a:xfrm>
          <a:prstGeom prst="rect">
            <a:avLst/>
          </a:prstGeom>
        </p:spPr>
        <p:txBody>
          <a:bodyPr>
            <a:normAutofit/>
          </a:bodyPr>
          <a:lstStyle>
            <a:lvl1pPr marL="285750" indent="-285750">
              <a:buFont typeface="Arial" panose="020B0604020202020204" pitchFamily="34" charset="0"/>
              <a:buChar char="‒"/>
              <a:defRPr sz="1400" b="0">
                <a:solidFill>
                  <a:schemeClr val="tx1"/>
                </a:solidFill>
              </a:defRPr>
            </a:lvl1pPr>
          </a:lstStyle>
          <a:p>
            <a:pPr lvl="0"/>
            <a:r>
              <a:rPr lang="en-US" dirty="0"/>
              <a:t>Address the research approach in 2-4 bullet points</a:t>
            </a:r>
          </a:p>
          <a:p>
            <a:pPr lvl="0"/>
            <a:r>
              <a:rPr lang="en-US" dirty="0"/>
              <a:t>Only if needed: Give a ~175 word detailed explanation and/or additional description of figure if needed in the PowerPoint Notes section</a:t>
            </a:r>
          </a:p>
        </p:txBody>
      </p:sp>
      <p:pic>
        <p:nvPicPr>
          <p:cNvPr id="48" name="Picture 9" descr="horizontal-logo-green-text.jpg"/>
          <p:cNvPicPr>
            <a:picLocks noChangeAspect="1"/>
          </p:cNvPicPr>
          <p:nvPr userDrawn="1"/>
        </p:nvPicPr>
        <p:blipFill>
          <a:blip r:embed="rId3" cstate="print"/>
          <a:srcRect/>
          <a:stretch>
            <a:fillRect/>
          </a:stretch>
        </p:blipFill>
        <p:spPr bwMode="auto">
          <a:xfrm>
            <a:off x="457200" y="6354776"/>
            <a:ext cx="2438400" cy="407987"/>
          </a:xfrm>
          <a:prstGeom prst="rect">
            <a:avLst/>
          </a:prstGeom>
          <a:noFill/>
          <a:ln w="9525">
            <a:noFill/>
            <a:miter lim="800000"/>
            <a:headEnd/>
            <a:tailEnd/>
          </a:ln>
        </p:spPr>
      </p:pic>
      <p:pic>
        <p:nvPicPr>
          <p:cNvPr id="13" name="Picture 12" descr="facet logo with big text.png">
            <a:extLst>
              <a:ext uri="{FF2B5EF4-FFF2-40B4-BE49-F238E27FC236}">
                <a16:creationId xmlns:a16="http://schemas.microsoft.com/office/drawing/2014/main" id="{A356EB99-8C51-C04C-9E2F-253E3261DC62}"/>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616400" y="-50801"/>
            <a:ext cx="9144000" cy="2865006"/>
          </a:xfrm>
          <a:prstGeom prst="rect">
            <a:avLst/>
          </a:prstGeom>
        </p:spPr>
      </p:pic>
      <p:pic>
        <p:nvPicPr>
          <p:cNvPr id="14" name="Picture 13" descr="facet logo with big text.png">
            <a:extLst>
              <a:ext uri="{FF2B5EF4-FFF2-40B4-BE49-F238E27FC236}">
                <a16:creationId xmlns:a16="http://schemas.microsoft.com/office/drawing/2014/main" id="{3560C9DF-BD0F-9842-BE37-8A82E7B70B9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768800" y="101599"/>
            <a:ext cx="9144000" cy="2865006"/>
          </a:xfrm>
          <a:prstGeom prst="rect">
            <a:avLst/>
          </a:prstGeom>
        </p:spPr>
      </p:pic>
      <p:pic>
        <p:nvPicPr>
          <p:cNvPr id="15" name="Picture 14" descr="facet logo with big text.png">
            <a:extLst>
              <a:ext uri="{FF2B5EF4-FFF2-40B4-BE49-F238E27FC236}">
                <a16:creationId xmlns:a16="http://schemas.microsoft.com/office/drawing/2014/main" id="{C60BB68B-4922-7C4F-9CD8-4B80D1AF2F6E}"/>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573794" y="-50801"/>
            <a:ext cx="2743200" cy="859502"/>
          </a:xfrm>
          <a:prstGeom prst="rect">
            <a:avLst/>
          </a:prstGeom>
        </p:spPr>
      </p:pic>
      <p:sp>
        <p:nvSpPr>
          <p:cNvPr id="16" name="TextBox 15">
            <a:extLst>
              <a:ext uri="{FF2B5EF4-FFF2-40B4-BE49-F238E27FC236}">
                <a16:creationId xmlns:a16="http://schemas.microsoft.com/office/drawing/2014/main" id="{FD2E93B0-F554-C24D-BEBB-052C2CB8ABDF}"/>
              </a:ext>
            </a:extLst>
          </p:cNvPr>
          <p:cNvSpPr txBox="1"/>
          <p:nvPr userDrawn="1"/>
        </p:nvSpPr>
        <p:spPr>
          <a:xfrm>
            <a:off x="16150328" y="26081353"/>
            <a:ext cx="6205219" cy="1034895"/>
          </a:xfrm>
          <a:prstGeom prst="rect">
            <a:avLst/>
          </a:prstGeom>
          <a:noFill/>
        </p:spPr>
        <p:txBody>
          <a:bodyPr wrap="none" lIns="19047" tIns="9523" rIns="19047" bIns="9523" rtlCol="0">
            <a:spAutoFit/>
          </a:bodyPr>
          <a:lstStyle/>
          <a:p>
            <a:r>
              <a:rPr lang="en-GB" sz="6600" dirty="0">
                <a:solidFill>
                  <a:schemeClr val="bg1"/>
                </a:solidFill>
                <a:latin typeface="Arial"/>
                <a:cs typeface="Arial"/>
              </a:rPr>
              <a:t>DE-SC0016438</a:t>
            </a:r>
            <a:r>
              <a:rPr lang="en-US" sz="6600" dirty="0">
                <a:solidFill>
                  <a:schemeClr val="bg1"/>
                </a:solidFill>
                <a:latin typeface="Arial"/>
                <a:cs typeface="Arial"/>
              </a:rPr>
              <a:t> </a:t>
            </a:r>
          </a:p>
        </p:txBody>
      </p:sp>
      <p:pic>
        <p:nvPicPr>
          <p:cNvPr id="17" name="Picture 16">
            <a:extLst>
              <a:ext uri="{FF2B5EF4-FFF2-40B4-BE49-F238E27FC236}">
                <a16:creationId xmlns:a16="http://schemas.microsoft.com/office/drawing/2014/main" id="{ED00B9EA-12D5-2341-891B-A57DCF4FDD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18" name="Picture 17">
            <a:extLst>
              <a:ext uri="{FF2B5EF4-FFF2-40B4-BE49-F238E27FC236}">
                <a16:creationId xmlns:a16="http://schemas.microsoft.com/office/drawing/2014/main" id="{F75870B3-F1C1-1D47-A0E5-CAE5B97FA66D}"/>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19" name="Picture 18">
            <a:extLst>
              <a:ext uri="{FF2B5EF4-FFF2-40B4-BE49-F238E27FC236}">
                <a16:creationId xmlns:a16="http://schemas.microsoft.com/office/drawing/2014/main" id="{352FC2F7-8458-AE47-9D50-9963B4865678}"/>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20" name="Picture 19">
            <a:extLst>
              <a:ext uri="{FF2B5EF4-FFF2-40B4-BE49-F238E27FC236}">
                <a16:creationId xmlns:a16="http://schemas.microsoft.com/office/drawing/2014/main" id="{47207F64-4ADF-4843-BADC-4026AADEDDAD}"/>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21" name="Picture 20">
            <a:extLst>
              <a:ext uri="{FF2B5EF4-FFF2-40B4-BE49-F238E27FC236}">
                <a16:creationId xmlns:a16="http://schemas.microsoft.com/office/drawing/2014/main" id="{180B8692-6CE8-7E41-B623-C8C38D56ECF9}"/>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22" name="Picture 21">
            <a:extLst>
              <a:ext uri="{FF2B5EF4-FFF2-40B4-BE49-F238E27FC236}">
                <a16:creationId xmlns:a16="http://schemas.microsoft.com/office/drawing/2014/main" id="{125DD0E9-32AE-324A-AEC4-F879D622D6A9}"/>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nvGrpSpPr>
          <p:cNvPr id="30" name="Group 29">
            <a:extLst>
              <a:ext uri="{FF2B5EF4-FFF2-40B4-BE49-F238E27FC236}">
                <a16:creationId xmlns:a16="http://schemas.microsoft.com/office/drawing/2014/main" id="{AB77FDAA-79ED-694D-BF14-046F90EF3032}"/>
              </a:ext>
            </a:extLst>
          </p:cNvPr>
          <p:cNvGrpSpPr>
            <a:grpSpLocks noChangeAspect="1"/>
          </p:cNvGrpSpPr>
          <p:nvPr userDrawn="1"/>
        </p:nvGrpSpPr>
        <p:grpSpPr>
          <a:xfrm>
            <a:off x="3387840" y="6319633"/>
            <a:ext cx="5486400" cy="478271"/>
            <a:chOff x="22684691" y="26011446"/>
            <a:chExt cx="13475422" cy="1174707"/>
          </a:xfrm>
        </p:grpSpPr>
        <p:pic>
          <p:nvPicPr>
            <p:cNvPr id="32" name="Picture 31">
              <a:extLst>
                <a:ext uri="{FF2B5EF4-FFF2-40B4-BE49-F238E27FC236}">
                  <a16:creationId xmlns:a16="http://schemas.microsoft.com/office/drawing/2014/main" id="{AE78D4A3-9A14-FF45-982C-3EB59981CBC9}"/>
                </a:ext>
              </a:extLst>
            </p:cNvPr>
            <p:cNvPicPr>
              <a:picLocks noChangeAspect="1"/>
            </p:cNvPicPr>
            <p:nvPr userDrawn="1"/>
          </p:nvPicPr>
          <p:blipFill>
            <a:blip r:embed="rId5"/>
            <a:stretch>
              <a:fillRect/>
            </a:stretch>
          </p:blipFill>
          <p:spPr>
            <a:xfrm>
              <a:off x="27150366" y="26114198"/>
              <a:ext cx="2088614" cy="895819"/>
            </a:xfrm>
            <a:prstGeom prst="rect">
              <a:avLst/>
            </a:prstGeom>
            <a:solidFill>
              <a:schemeClr val="bg1"/>
            </a:solidFill>
            <a:ln>
              <a:noFill/>
            </a:ln>
          </p:spPr>
        </p:pic>
        <p:pic>
          <p:nvPicPr>
            <p:cNvPr id="33" name="Picture 32">
              <a:extLst>
                <a:ext uri="{FF2B5EF4-FFF2-40B4-BE49-F238E27FC236}">
                  <a16:creationId xmlns:a16="http://schemas.microsoft.com/office/drawing/2014/main" id="{76554BD1-6540-4442-9F30-5988AC8D4EE3}"/>
                </a:ext>
              </a:extLst>
            </p:cNvPr>
            <p:cNvPicPr>
              <a:picLocks noChangeAspect="1"/>
            </p:cNvPicPr>
            <p:nvPr userDrawn="1"/>
          </p:nvPicPr>
          <p:blipFill>
            <a:blip r:embed="rId6"/>
            <a:stretch>
              <a:fillRect/>
            </a:stretch>
          </p:blipFill>
          <p:spPr>
            <a:xfrm>
              <a:off x="29669132" y="26162608"/>
              <a:ext cx="2364384" cy="802393"/>
            </a:xfrm>
            <a:prstGeom prst="rect">
              <a:avLst/>
            </a:prstGeom>
            <a:solidFill>
              <a:schemeClr val="bg1"/>
            </a:solidFill>
            <a:ln>
              <a:noFill/>
            </a:ln>
          </p:spPr>
        </p:pic>
        <p:pic>
          <p:nvPicPr>
            <p:cNvPr id="34" name="Picture 33">
              <a:extLst>
                <a:ext uri="{FF2B5EF4-FFF2-40B4-BE49-F238E27FC236}">
                  <a16:creationId xmlns:a16="http://schemas.microsoft.com/office/drawing/2014/main" id="{B1E0526F-29A3-A442-AFE1-FF554A29AD1B}"/>
                </a:ext>
              </a:extLst>
            </p:cNvPr>
            <p:cNvPicPr>
              <a:picLocks noChangeAspect="1"/>
            </p:cNvPicPr>
            <p:nvPr userDrawn="1"/>
          </p:nvPicPr>
          <p:blipFill>
            <a:blip r:embed="rId7"/>
            <a:stretch>
              <a:fillRect/>
            </a:stretch>
          </p:blipFill>
          <p:spPr>
            <a:xfrm>
              <a:off x="24391742" y="26206784"/>
              <a:ext cx="2286036" cy="746555"/>
            </a:xfrm>
            <a:prstGeom prst="rect">
              <a:avLst/>
            </a:prstGeom>
            <a:solidFill>
              <a:schemeClr val="bg1"/>
            </a:solidFill>
            <a:ln>
              <a:noFill/>
            </a:ln>
          </p:spPr>
        </p:pic>
        <p:pic>
          <p:nvPicPr>
            <p:cNvPr id="35" name="Picture 34">
              <a:extLst>
                <a:ext uri="{FF2B5EF4-FFF2-40B4-BE49-F238E27FC236}">
                  <a16:creationId xmlns:a16="http://schemas.microsoft.com/office/drawing/2014/main" id="{57BBF8AF-A44E-C448-9160-45F696841E0E}"/>
                </a:ext>
              </a:extLst>
            </p:cNvPr>
            <p:cNvPicPr>
              <a:picLocks noChangeAspect="1"/>
            </p:cNvPicPr>
            <p:nvPr userDrawn="1"/>
          </p:nvPicPr>
          <p:blipFill>
            <a:blip r:embed="rId8"/>
            <a:stretch>
              <a:fillRect/>
            </a:stretch>
          </p:blipFill>
          <p:spPr>
            <a:xfrm>
              <a:off x="22684691" y="26011446"/>
              <a:ext cx="1174707" cy="1174707"/>
            </a:xfrm>
            <a:prstGeom prst="rect">
              <a:avLst/>
            </a:prstGeom>
            <a:solidFill>
              <a:schemeClr val="bg1"/>
            </a:solidFill>
            <a:ln>
              <a:noFill/>
            </a:ln>
          </p:spPr>
        </p:pic>
        <p:pic>
          <p:nvPicPr>
            <p:cNvPr id="36" name="Picture 35">
              <a:extLst>
                <a:ext uri="{FF2B5EF4-FFF2-40B4-BE49-F238E27FC236}">
                  <a16:creationId xmlns:a16="http://schemas.microsoft.com/office/drawing/2014/main" id="{368664A4-EFA9-744B-916A-578DDBA5C5CD}"/>
                </a:ext>
              </a:extLst>
            </p:cNvPr>
            <p:cNvPicPr>
              <a:picLocks noChangeAspect="1"/>
            </p:cNvPicPr>
            <p:nvPr userDrawn="1"/>
          </p:nvPicPr>
          <p:blipFill rotWithShape="1">
            <a:blip r:embed="rId9"/>
            <a:srcRect l="22232" t="18624" r="20794" b="18891"/>
            <a:stretch/>
          </p:blipFill>
          <p:spPr>
            <a:xfrm>
              <a:off x="32444105" y="26050822"/>
              <a:ext cx="1249103" cy="1095954"/>
            </a:xfrm>
            <a:prstGeom prst="rect">
              <a:avLst/>
            </a:prstGeom>
            <a:solidFill>
              <a:schemeClr val="bg1"/>
            </a:solidFill>
            <a:ln>
              <a:noFill/>
            </a:ln>
          </p:spPr>
        </p:pic>
        <p:pic>
          <p:nvPicPr>
            <p:cNvPr id="37" name="Picture 36">
              <a:extLst>
                <a:ext uri="{FF2B5EF4-FFF2-40B4-BE49-F238E27FC236}">
                  <a16:creationId xmlns:a16="http://schemas.microsoft.com/office/drawing/2014/main" id="{25129485-6B04-7149-AA4A-CB16AEAFC3DB}"/>
                </a:ext>
              </a:extLst>
            </p:cNvPr>
            <p:cNvPicPr>
              <a:picLocks noChangeAspect="1"/>
            </p:cNvPicPr>
            <p:nvPr userDrawn="1"/>
          </p:nvPicPr>
          <p:blipFill>
            <a:blip r:embed="rId10"/>
            <a:stretch>
              <a:fillRect/>
            </a:stretch>
          </p:blipFill>
          <p:spPr>
            <a:xfrm>
              <a:off x="34075887" y="26144932"/>
              <a:ext cx="2084226" cy="904186"/>
            </a:xfrm>
            <a:prstGeom prst="rect">
              <a:avLst/>
            </a:prstGeom>
            <a:ln>
              <a:noFill/>
            </a:ln>
          </p:spPr>
        </p:pic>
      </p:grpSp>
    </p:spTree>
    <p:extLst>
      <p:ext uri="{BB962C8B-B14F-4D97-AF65-F5344CB8AC3E}">
        <p14:creationId xmlns:p14="http://schemas.microsoft.com/office/powerpoint/2010/main" val="3403733078"/>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 Placeholder 21"/>
          <p:cNvSpPr txBox="1">
            <a:spLocks/>
          </p:cNvSpPr>
          <p:nvPr userDrawn="1"/>
        </p:nvSpPr>
        <p:spPr>
          <a:xfrm>
            <a:off x="3387840" y="5008057"/>
            <a:ext cx="5786275" cy="278130"/>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Research Details</a:t>
            </a:r>
          </a:p>
        </p:txBody>
      </p:sp>
      <p:sp>
        <p:nvSpPr>
          <p:cNvPr id="3" name="Text Placeholder 21"/>
          <p:cNvSpPr txBox="1">
            <a:spLocks/>
          </p:cNvSpPr>
          <p:nvPr userDrawn="1"/>
        </p:nvSpPr>
        <p:spPr>
          <a:xfrm>
            <a:off x="3387840" y="2895348"/>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dirty="0"/>
              <a:t>Significance and Impact</a:t>
            </a:r>
          </a:p>
        </p:txBody>
      </p:sp>
      <p:sp>
        <p:nvSpPr>
          <p:cNvPr id="4" name="Text Placeholder 21"/>
          <p:cNvSpPr txBox="1">
            <a:spLocks/>
          </p:cNvSpPr>
          <p:nvPr userDrawn="1"/>
        </p:nvSpPr>
        <p:spPr>
          <a:xfrm>
            <a:off x="3387840" y="782639"/>
            <a:ext cx="5786275" cy="274638"/>
          </a:xfrm>
          <a:prstGeom prst="rect">
            <a:avLst/>
          </a:prstGeom>
        </p:spPr>
        <p:txBody>
          <a:bodyPr/>
          <a:lst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defTabSz="914400"/>
            <a:r>
              <a:rPr lang="en-US"/>
              <a:t>Scientific Achievement</a:t>
            </a:r>
            <a:endParaRPr lang="en-US" dirty="0"/>
          </a:p>
        </p:txBody>
      </p:sp>
    </p:spTree>
    <p:extLst>
      <p:ext uri="{BB962C8B-B14F-4D97-AF65-F5344CB8AC3E}">
        <p14:creationId xmlns:p14="http://schemas.microsoft.com/office/powerpoint/2010/main" val="3024818570"/>
      </p:ext>
    </p:extLst>
  </p:cSld>
  <p:clrMap bg1="lt1" tx1="dk1" bg2="lt2" tx2="dk2" accent1="accent1" accent2="accent2" accent3="accent3" accent4="accent4" accent5="accent5" accent6="accent6" hlink="hlink" folHlink="folHlink"/>
  <p:sldLayoutIdLst>
    <p:sldLayoutId id="2147483689" r:id="rId1"/>
  </p:sldLayoutIdLst>
  <p:hf hdr="0" dt="0"/>
  <p:txStyles>
    <p:titleStyle>
      <a:lvl1pPr algn="ctr" rtl="0" eaLnBrk="1" fontAlgn="base" hangingPunct="1">
        <a:spcBef>
          <a:spcPct val="0"/>
        </a:spcBef>
        <a:spcAft>
          <a:spcPct val="0"/>
        </a:spcAft>
        <a:defRPr sz="2400" kern="1200">
          <a:solidFill>
            <a:srgbClr val="008000"/>
          </a:solidFill>
          <a:latin typeface="Arial" pitchFamily="34" charset="0"/>
          <a:ea typeface="+mj-ea"/>
          <a:cs typeface="Arial" pitchFamily="34" charset="0"/>
        </a:defRPr>
      </a:lvl1pPr>
      <a:lvl2pPr algn="ctr" rtl="0" eaLnBrk="1" fontAlgn="base" hangingPunct="1">
        <a:spcBef>
          <a:spcPct val="0"/>
        </a:spcBef>
        <a:spcAft>
          <a:spcPct val="0"/>
        </a:spcAft>
        <a:defRPr sz="2400">
          <a:solidFill>
            <a:srgbClr val="106636"/>
          </a:solidFill>
          <a:latin typeface="Arial" charset="0"/>
          <a:cs typeface="Arial" charset="0"/>
        </a:defRPr>
      </a:lvl2pPr>
      <a:lvl3pPr algn="ctr" rtl="0" eaLnBrk="1" fontAlgn="base" hangingPunct="1">
        <a:spcBef>
          <a:spcPct val="0"/>
        </a:spcBef>
        <a:spcAft>
          <a:spcPct val="0"/>
        </a:spcAft>
        <a:defRPr sz="2400">
          <a:solidFill>
            <a:srgbClr val="106636"/>
          </a:solidFill>
          <a:latin typeface="Arial" charset="0"/>
          <a:cs typeface="Arial" charset="0"/>
        </a:defRPr>
      </a:lvl3pPr>
      <a:lvl4pPr algn="ctr" rtl="0" eaLnBrk="1" fontAlgn="base" hangingPunct="1">
        <a:spcBef>
          <a:spcPct val="0"/>
        </a:spcBef>
        <a:spcAft>
          <a:spcPct val="0"/>
        </a:spcAft>
        <a:defRPr sz="2400">
          <a:solidFill>
            <a:srgbClr val="106636"/>
          </a:solidFill>
          <a:latin typeface="Arial" charset="0"/>
          <a:cs typeface="Arial" charset="0"/>
        </a:defRPr>
      </a:lvl4pPr>
      <a:lvl5pPr algn="ctr" rtl="0" eaLnBrk="1" fontAlgn="base" hangingPunct="1">
        <a:spcBef>
          <a:spcPct val="0"/>
        </a:spcBef>
        <a:spcAft>
          <a:spcPct val="0"/>
        </a:spcAft>
        <a:defRPr sz="2400">
          <a:solidFill>
            <a:srgbClr val="106636"/>
          </a:solidFill>
          <a:latin typeface="Arial" charset="0"/>
          <a:cs typeface="Arial" charset="0"/>
        </a:defRPr>
      </a:lvl5pPr>
      <a:lvl6pPr marL="455855" algn="ctr" rtl="0" eaLnBrk="1" fontAlgn="base" hangingPunct="1">
        <a:spcBef>
          <a:spcPct val="0"/>
        </a:spcBef>
        <a:spcAft>
          <a:spcPct val="0"/>
        </a:spcAft>
        <a:defRPr sz="2400">
          <a:solidFill>
            <a:srgbClr val="106636"/>
          </a:solidFill>
          <a:latin typeface="Arial" charset="0"/>
          <a:cs typeface="Arial" charset="0"/>
        </a:defRPr>
      </a:lvl6pPr>
      <a:lvl7pPr marL="911711" algn="ctr" rtl="0" eaLnBrk="1" fontAlgn="base" hangingPunct="1">
        <a:spcBef>
          <a:spcPct val="0"/>
        </a:spcBef>
        <a:spcAft>
          <a:spcPct val="0"/>
        </a:spcAft>
        <a:defRPr sz="2400">
          <a:solidFill>
            <a:srgbClr val="106636"/>
          </a:solidFill>
          <a:latin typeface="Arial" charset="0"/>
          <a:cs typeface="Arial" charset="0"/>
        </a:defRPr>
      </a:lvl7pPr>
      <a:lvl8pPr marL="1367560" algn="ctr" rtl="0" eaLnBrk="1" fontAlgn="base" hangingPunct="1">
        <a:spcBef>
          <a:spcPct val="0"/>
        </a:spcBef>
        <a:spcAft>
          <a:spcPct val="0"/>
        </a:spcAft>
        <a:defRPr sz="2400">
          <a:solidFill>
            <a:srgbClr val="106636"/>
          </a:solidFill>
          <a:latin typeface="Arial" charset="0"/>
          <a:cs typeface="Arial" charset="0"/>
        </a:defRPr>
      </a:lvl8pPr>
      <a:lvl9pPr marL="1823420" algn="ctr" rtl="0" eaLnBrk="1" fontAlgn="base" hangingPunct="1">
        <a:spcBef>
          <a:spcPct val="0"/>
        </a:spcBef>
        <a:spcAft>
          <a:spcPct val="0"/>
        </a:spcAft>
        <a:defRPr sz="2400">
          <a:solidFill>
            <a:srgbClr val="106636"/>
          </a:solidFill>
          <a:latin typeface="Arial" charset="0"/>
          <a:cs typeface="Arial" charset="0"/>
        </a:defRPr>
      </a:lvl9pPr>
    </p:titleStyle>
    <p:bodyStyle>
      <a:lvl1pPr marL="0" indent="0" algn="l" rtl="0" eaLnBrk="1" fontAlgn="base" hangingPunct="1">
        <a:spcBef>
          <a:spcPct val="20000"/>
        </a:spcBef>
        <a:spcAft>
          <a:spcPct val="0"/>
        </a:spcAft>
        <a:buFont typeface="Arial" charset="0"/>
        <a:buNone/>
        <a:defRPr sz="1800" b="1" kern="1200">
          <a:solidFill>
            <a:srgbClr val="008000"/>
          </a:solidFill>
          <a:latin typeface="Arial" pitchFamily="34" charset="0"/>
          <a:ea typeface="+mn-ea"/>
          <a:cs typeface="Arial" pitchFamily="34" charset="0"/>
        </a:defRPr>
      </a:lvl1pPr>
      <a:lvl2pPr marL="456502" indent="0" algn="l" rtl="0" eaLnBrk="1" fontAlgn="base" hangingPunct="1">
        <a:spcBef>
          <a:spcPct val="20000"/>
        </a:spcBef>
        <a:spcAft>
          <a:spcPct val="0"/>
        </a:spcAft>
        <a:buFont typeface="Arial" charset="0"/>
        <a:buNone/>
        <a:defRPr sz="1800" kern="1200">
          <a:solidFill>
            <a:srgbClr val="404040"/>
          </a:solidFill>
          <a:latin typeface="Arial" pitchFamily="34" charset="0"/>
          <a:ea typeface="+mn-ea"/>
          <a:cs typeface="Arial" pitchFamily="34" charset="0"/>
        </a:defRPr>
      </a:lvl2pPr>
      <a:lvl3pPr marL="1138095"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594598"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4pPr>
      <a:lvl5pPr marL="2051104" indent="-226672" algn="l" rtl="0" eaLnBrk="1" fontAlgn="base" hangingPunct="1">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5pPr>
      <a:lvl6pPr marL="2507205"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63060"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18914"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74769" indent="-227932" algn="l" defTabSz="911711"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1711" rtl="0" eaLnBrk="1" latinLnBrk="0" hangingPunct="1">
        <a:defRPr sz="1800" kern="1200">
          <a:solidFill>
            <a:schemeClr val="tx1"/>
          </a:solidFill>
          <a:latin typeface="+mn-lt"/>
          <a:ea typeface="+mn-ea"/>
          <a:cs typeface="+mn-cs"/>
        </a:defRPr>
      </a:lvl1pPr>
      <a:lvl2pPr marL="455855" algn="l" defTabSz="911711" rtl="0" eaLnBrk="1" latinLnBrk="0" hangingPunct="1">
        <a:defRPr sz="1800" kern="1200">
          <a:solidFill>
            <a:schemeClr val="tx1"/>
          </a:solidFill>
          <a:latin typeface="+mn-lt"/>
          <a:ea typeface="+mn-ea"/>
          <a:cs typeface="+mn-cs"/>
        </a:defRPr>
      </a:lvl2pPr>
      <a:lvl3pPr marL="911711" algn="l" defTabSz="911711" rtl="0" eaLnBrk="1" latinLnBrk="0" hangingPunct="1">
        <a:defRPr sz="1800" kern="1200">
          <a:solidFill>
            <a:schemeClr val="tx1"/>
          </a:solidFill>
          <a:latin typeface="+mn-lt"/>
          <a:ea typeface="+mn-ea"/>
          <a:cs typeface="+mn-cs"/>
        </a:defRPr>
      </a:lvl3pPr>
      <a:lvl4pPr marL="1367560" algn="l" defTabSz="911711" rtl="0" eaLnBrk="1" latinLnBrk="0" hangingPunct="1">
        <a:defRPr sz="1800" kern="1200">
          <a:solidFill>
            <a:schemeClr val="tx1"/>
          </a:solidFill>
          <a:latin typeface="+mn-lt"/>
          <a:ea typeface="+mn-ea"/>
          <a:cs typeface="+mn-cs"/>
        </a:defRPr>
      </a:lvl4pPr>
      <a:lvl5pPr marL="1823420" algn="l" defTabSz="911711" rtl="0" eaLnBrk="1" latinLnBrk="0" hangingPunct="1">
        <a:defRPr sz="1800" kern="1200">
          <a:solidFill>
            <a:schemeClr val="tx1"/>
          </a:solidFill>
          <a:latin typeface="+mn-lt"/>
          <a:ea typeface="+mn-ea"/>
          <a:cs typeface="+mn-cs"/>
        </a:defRPr>
      </a:lvl5pPr>
      <a:lvl6pPr marL="2279273" algn="l" defTabSz="911711" rtl="0" eaLnBrk="1" latinLnBrk="0" hangingPunct="1">
        <a:defRPr sz="1800" kern="1200">
          <a:solidFill>
            <a:schemeClr val="tx1"/>
          </a:solidFill>
          <a:latin typeface="+mn-lt"/>
          <a:ea typeface="+mn-ea"/>
          <a:cs typeface="+mn-cs"/>
        </a:defRPr>
      </a:lvl6pPr>
      <a:lvl7pPr marL="2735129" algn="l" defTabSz="911711" rtl="0" eaLnBrk="1" latinLnBrk="0" hangingPunct="1">
        <a:defRPr sz="1800" kern="1200">
          <a:solidFill>
            <a:schemeClr val="tx1"/>
          </a:solidFill>
          <a:latin typeface="+mn-lt"/>
          <a:ea typeface="+mn-ea"/>
          <a:cs typeface="+mn-cs"/>
        </a:defRPr>
      </a:lvl7pPr>
      <a:lvl8pPr marL="3190987" algn="l" defTabSz="911711" rtl="0" eaLnBrk="1" latinLnBrk="0" hangingPunct="1">
        <a:defRPr sz="1800" kern="1200">
          <a:solidFill>
            <a:schemeClr val="tx1"/>
          </a:solidFill>
          <a:latin typeface="+mn-lt"/>
          <a:ea typeface="+mn-ea"/>
          <a:cs typeface="+mn-cs"/>
        </a:defRPr>
      </a:lvl8pPr>
      <a:lvl9pPr marL="3646842" algn="l" defTabSz="91171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hyperlink" Target="https://doi.org/10.5194/wes-3-651-2018" TargetMode="Externa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Title 29"/>
          <p:cNvSpPr>
            <a:spLocks noGrp="1"/>
          </p:cNvSpPr>
          <p:nvPr>
            <p:ph type="title"/>
          </p:nvPr>
        </p:nvSpPr>
        <p:spPr>
          <a:xfrm>
            <a:off x="49389" y="16051"/>
            <a:ext cx="6656211" cy="708660"/>
          </a:xfrm>
        </p:spPr>
        <p:txBody>
          <a:bodyPr/>
          <a:lstStyle/>
          <a:p>
            <a:r>
              <a:rPr lang="en-US" sz="1800" dirty="0"/>
              <a:t>Interannual variability of wind climates and wind turbine annual energy production</a:t>
            </a:r>
            <a:endParaRPr lang="en-US" sz="1600" dirty="0"/>
          </a:p>
        </p:txBody>
      </p:sp>
      <p:sp>
        <p:nvSpPr>
          <p:cNvPr id="6" name="Text Placeholder 5">
            <a:extLst>
              <a:ext uri="{FF2B5EF4-FFF2-40B4-BE49-F238E27FC236}">
                <a16:creationId xmlns:a16="http://schemas.microsoft.com/office/drawing/2014/main" id="{08C52594-6C86-A940-9384-1C83DC12A4CD}"/>
              </a:ext>
            </a:extLst>
          </p:cNvPr>
          <p:cNvSpPr>
            <a:spLocks noGrp="1"/>
          </p:cNvSpPr>
          <p:nvPr>
            <p:ph type="body" sz="quarter" idx="30"/>
          </p:nvPr>
        </p:nvSpPr>
        <p:spPr/>
        <p:txBody>
          <a:bodyPr/>
          <a:lstStyle/>
          <a:p>
            <a:r>
              <a:rPr lang="en-US" dirty="0"/>
              <a:t>This study provides improved quantification of interannual variability (IAV) of power production (AEP) from wind farms over eastern N. America using purpose-performed long-term numerical simulations with WRF. Our analyses indicate it may be appropriate to reduce the IAV applied to preconstruction AEP estimates, which would decrease the cost of capital for wind farm developments.</a:t>
            </a:r>
          </a:p>
        </p:txBody>
      </p:sp>
      <p:sp>
        <p:nvSpPr>
          <p:cNvPr id="8" name="Text Placeholder 7">
            <a:extLst>
              <a:ext uri="{FF2B5EF4-FFF2-40B4-BE49-F238E27FC236}">
                <a16:creationId xmlns:a16="http://schemas.microsoft.com/office/drawing/2014/main" id="{820539BD-2F57-CB4A-9150-E7BA1F5AE83E}"/>
              </a:ext>
            </a:extLst>
          </p:cNvPr>
          <p:cNvSpPr>
            <a:spLocks noGrp="1"/>
          </p:cNvSpPr>
          <p:nvPr>
            <p:ph type="body" sz="quarter" idx="34"/>
          </p:nvPr>
        </p:nvSpPr>
        <p:spPr>
          <a:xfrm>
            <a:off x="3246783" y="3260530"/>
            <a:ext cx="5932453" cy="749366"/>
          </a:xfrm>
        </p:spPr>
        <p:txBody>
          <a:bodyPr/>
          <a:lstStyle/>
          <a:p>
            <a:r>
              <a:rPr lang="en-US" dirty="0"/>
              <a:t>Interannual variability of expected annual energy production (AEP) from proposed wind farms is quantified and shows industry standard assumptions are too conservative leading to excess cost of capital (in an amount likely exceeding 100’s millions of dollars per year). We validate our simulations using real power production output from operating wind farms.</a:t>
            </a:r>
          </a:p>
          <a:p>
            <a:endParaRPr lang="en-US" dirty="0"/>
          </a:p>
          <a:p>
            <a:r>
              <a:rPr lang="en-US" dirty="0"/>
              <a:t>Our research comprises purpose performed high-resolution WRF simulations post-processed with real wind turbine power curves to derive robust AEP estimates.</a:t>
            </a:r>
          </a:p>
          <a:p>
            <a:endParaRPr lang="en-US" dirty="0"/>
          </a:p>
          <a:p>
            <a:endParaRPr lang="en-US" dirty="0"/>
          </a:p>
          <a:p>
            <a:endParaRPr lang="en-US" dirty="0"/>
          </a:p>
          <a:p>
            <a:endParaRPr lang="en-US" dirty="0"/>
          </a:p>
        </p:txBody>
      </p:sp>
      <p:sp>
        <p:nvSpPr>
          <p:cNvPr id="14" name="Text Placeholder 13">
            <a:extLst>
              <a:ext uri="{FF2B5EF4-FFF2-40B4-BE49-F238E27FC236}">
                <a16:creationId xmlns:a16="http://schemas.microsoft.com/office/drawing/2014/main" id="{A64E38FC-C9E4-5D45-8863-D2F30A4BFAEF}"/>
              </a:ext>
            </a:extLst>
          </p:cNvPr>
          <p:cNvSpPr>
            <a:spLocks noGrp="1"/>
          </p:cNvSpPr>
          <p:nvPr>
            <p:ph type="body" sz="quarter" idx="26"/>
          </p:nvPr>
        </p:nvSpPr>
        <p:spPr>
          <a:xfrm>
            <a:off x="12700" y="5553960"/>
            <a:ext cx="3505200" cy="688293"/>
          </a:xfrm>
        </p:spPr>
        <p:txBody>
          <a:bodyPr/>
          <a:lstStyle/>
          <a:p>
            <a:pPr algn="l"/>
            <a:r>
              <a:rPr lang="en-US" dirty="0"/>
              <a:t>Pryor, SC, TJ Shepherd, and RJ </a:t>
            </a:r>
            <a:r>
              <a:rPr lang="en-US" dirty="0" err="1"/>
              <a:t>Barthelmie</a:t>
            </a:r>
            <a:r>
              <a:rPr lang="en-US" dirty="0"/>
              <a:t>. 2018. “Interannual Variability of Wind Climates and Wind Turbine Annual Energy Production.” </a:t>
            </a:r>
            <a:r>
              <a:rPr lang="en-US" i="1" dirty="0"/>
              <a:t>Wind Energy Science</a:t>
            </a:r>
            <a:r>
              <a:rPr lang="en-US" dirty="0"/>
              <a:t> 3(2): 651-665. </a:t>
            </a:r>
            <a:r>
              <a:rPr lang="en-US" dirty="0">
                <a:hlinkClick r:id="rId2"/>
              </a:rPr>
              <a:t>https://doi.org/10.5194/wes-3-651-2018</a:t>
            </a:r>
            <a:r>
              <a:rPr lang="en-US" dirty="0"/>
              <a:t>.</a:t>
            </a:r>
          </a:p>
          <a:p>
            <a:br>
              <a:rPr lang="en-US" dirty="0"/>
            </a:br>
            <a:endParaRPr lang="en-US" dirty="0"/>
          </a:p>
        </p:txBody>
      </p:sp>
      <p:sp>
        <p:nvSpPr>
          <p:cNvPr id="15" name="Rectangle 14">
            <a:extLst>
              <a:ext uri="{FF2B5EF4-FFF2-40B4-BE49-F238E27FC236}">
                <a16:creationId xmlns:a16="http://schemas.microsoft.com/office/drawing/2014/main" id="{7A22279F-6EB2-AF48-B68C-32E3EAFD7326}"/>
              </a:ext>
            </a:extLst>
          </p:cNvPr>
          <p:cNvSpPr/>
          <p:nvPr/>
        </p:nvSpPr>
        <p:spPr>
          <a:xfrm>
            <a:off x="86212" y="3153968"/>
            <a:ext cx="3286019" cy="2462213"/>
          </a:xfrm>
          <a:prstGeom prst="rect">
            <a:avLst/>
          </a:prstGeom>
        </p:spPr>
        <p:txBody>
          <a:bodyPr wrap="square">
            <a:spAutoFit/>
          </a:bodyPr>
          <a:lstStyle/>
          <a:p>
            <a:pPr algn="ctr">
              <a:spcAft>
                <a:spcPts val="1000"/>
              </a:spcAft>
            </a:pPr>
            <a:r>
              <a:rPr lang="en-US" sz="1400" dirty="0">
                <a:latin typeface="Arial" panose="020B0604020202020204" pitchFamily="34" charset="0"/>
                <a:ea typeface="Times New Roman" panose="02020603050405020304" pitchFamily="18" charset="0"/>
                <a:cs typeface="Arial" panose="020B0604020202020204" pitchFamily="34" charset="0"/>
              </a:rPr>
              <a:t>(a) 50</a:t>
            </a:r>
            <a:r>
              <a:rPr lang="en-US" sz="1400" baseline="30000" dirty="0">
                <a:latin typeface="Arial" panose="020B0604020202020204" pitchFamily="34" charset="0"/>
                <a:ea typeface="Times New Roman" panose="02020603050405020304" pitchFamily="18" charset="0"/>
                <a:cs typeface="Arial" panose="020B0604020202020204" pitchFamily="34" charset="0"/>
              </a:rPr>
              <a:t>th </a:t>
            </a:r>
            <a:r>
              <a:rPr lang="en-US" sz="1400" dirty="0">
                <a:latin typeface="Arial" panose="020B0604020202020204" pitchFamily="34" charset="0"/>
                <a:ea typeface="Times New Roman" panose="02020603050405020304" pitchFamily="18" charset="0"/>
                <a:cs typeface="Arial" panose="020B0604020202020204" pitchFamily="34" charset="0"/>
              </a:rPr>
              <a:t>and (b) 90</a:t>
            </a:r>
            <a:r>
              <a:rPr lang="en-US" sz="1400" baseline="30000" dirty="0">
                <a:latin typeface="Arial" panose="020B0604020202020204" pitchFamily="34" charset="0"/>
                <a:ea typeface="Times New Roman" panose="02020603050405020304" pitchFamily="18" charset="0"/>
                <a:cs typeface="Arial" panose="020B0604020202020204" pitchFamily="34" charset="0"/>
              </a:rPr>
              <a:t>th</a:t>
            </a:r>
            <a:r>
              <a:rPr lang="en-US" sz="1400" dirty="0">
                <a:latin typeface="Arial" panose="020B0604020202020204" pitchFamily="34" charset="0"/>
                <a:ea typeface="Times New Roman" panose="02020603050405020304" pitchFamily="18" charset="0"/>
                <a:cs typeface="Arial" panose="020B0604020202020204" pitchFamily="34" charset="0"/>
              </a:rPr>
              <a:t> percentile AEP (in 10</a:t>
            </a:r>
            <a:r>
              <a:rPr lang="en-US" sz="1400" baseline="30000" dirty="0">
                <a:latin typeface="Arial" panose="020B0604020202020204" pitchFamily="34" charset="0"/>
                <a:ea typeface="Times New Roman" panose="02020603050405020304" pitchFamily="18" charset="0"/>
                <a:cs typeface="Arial" panose="020B0604020202020204" pitchFamily="34" charset="0"/>
              </a:rPr>
              <a:t>3</a:t>
            </a:r>
            <a:r>
              <a:rPr lang="en-US" sz="1400" dirty="0">
                <a:latin typeface="Arial" panose="020B0604020202020204" pitchFamily="34" charset="0"/>
                <a:ea typeface="Times New Roman" panose="02020603050405020304" pitchFamily="18" charset="0"/>
                <a:cs typeface="Arial" panose="020B0604020202020204" pitchFamily="34" charset="0"/>
              </a:rPr>
              <a:t> MWh) in each 12 km </a:t>
            </a:r>
            <a:r>
              <a:rPr lang="en-US" sz="1400" dirty="0">
                <a:latin typeface="Arial" panose="020B0604020202020204" pitchFamily="34" charset="0"/>
                <a:ea typeface="Times New Roman" panose="02020603050405020304" pitchFamily="18" charset="0"/>
                <a:cs typeface="Arial" panose="020B0604020202020204" pitchFamily="34" charset="0"/>
                <a:sym typeface="Symbol" pitchFamily="2" charset="2"/>
              </a:rPr>
              <a:t></a:t>
            </a:r>
            <a:r>
              <a:rPr lang="en-US" sz="1400" dirty="0">
                <a:latin typeface="Arial" panose="020B0604020202020204" pitchFamily="34" charset="0"/>
                <a:ea typeface="Times New Roman" panose="02020603050405020304" pitchFamily="18" charset="0"/>
                <a:cs typeface="Arial" panose="020B0604020202020204" pitchFamily="34" charset="0"/>
              </a:rPr>
              <a:t> 12 km grid cell derived using 10-minute output from the WRF model and the power curve from a GE 1.5 MW WT. (c) Difference in P90 and P50 AEP as a fraction of P50 AEP. Normalized interquartile range of (d) AEP in each WRF grid cell and (e) mean annual capacity factor (IQR(CF)/P50(CF)) from operating wind farms.  </a:t>
            </a:r>
          </a:p>
        </p:txBody>
      </p:sp>
      <p:pic>
        <p:nvPicPr>
          <p:cNvPr id="17" name="Picture 16">
            <a:extLst>
              <a:ext uri="{FF2B5EF4-FFF2-40B4-BE49-F238E27FC236}">
                <a16:creationId xmlns:a16="http://schemas.microsoft.com/office/drawing/2014/main" id="{AA7E5779-02A0-5540-AD27-256FADD7E20C}"/>
              </a:ext>
            </a:extLst>
          </p:cNvPr>
          <p:cNvPicPr>
            <a:picLocks noChangeAspect="1"/>
          </p:cNvPicPr>
          <p:nvPr/>
        </p:nvPicPr>
        <p:blipFill>
          <a:blip r:embed="rId3"/>
          <a:stretch>
            <a:fillRect/>
          </a:stretch>
        </p:blipFill>
        <p:spPr>
          <a:xfrm>
            <a:off x="229263" y="889484"/>
            <a:ext cx="3017520" cy="2264484"/>
          </a:xfrm>
          <a:prstGeom prst="rect">
            <a:avLst/>
          </a:prstGeom>
        </p:spPr>
      </p:pic>
    </p:spTree>
    <p:extLst>
      <p:ext uri="{BB962C8B-B14F-4D97-AF65-F5344CB8AC3E}">
        <p14:creationId xmlns:p14="http://schemas.microsoft.com/office/powerpoint/2010/main" val="2093965413"/>
      </p:ext>
    </p:extLst>
  </p:cSld>
  <p:clrMapOvr>
    <a:masterClrMapping/>
  </p:clrMapOvr>
</p:sld>
</file>

<file path=ppt/theme/theme1.xml><?xml version="1.0" encoding="utf-8"?>
<a:theme xmlns:a="http://schemas.openxmlformats.org/drawingml/2006/main" name="DOE-SC EESA Highlight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2755</TotalTime>
  <Words>289</Words>
  <Application>Microsoft Office PowerPoint</Application>
  <PresentationFormat>On-screen Show (4:3)</PresentationFormat>
  <Paragraphs>10</Paragraphs>
  <Slides>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DOE-SC EESA Highlights</vt:lpstr>
      <vt:lpstr>Interannual variability of wind climates and wind turbine annual energy production</vt:lpstr>
    </vt:vector>
  </TitlesOfParts>
  <Company>LBNL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Maryann Villavert</dc:creator>
  <cp:lastModifiedBy>Shim, Edward</cp:lastModifiedBy>
  <cp:revision>138</cp:revision>
  <cp:lastPrinted>2018-11-09T16:24:55Z</cp:lastPrinted>
  <dcterms:created xsi:type="dcterms:W3CDTF">2016-02-10T19:06:12Z</dcterms:created>
  <dcterms:modified xsi:type="dcterms:W3CDTF">2019-07-10T17:23:45Z</dcterms:modified>
</cp:coreProperties>
</file>