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6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DA7A7-90D0-47AD-826D-8DC3548F28E5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685A-99EE-4381-A239-82DCC396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F3EC71-2F01-4597-B375-97A3DE4E2084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0481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4590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58800-338D-445B-AE65-85B5E8996986}" type="datetimeFigureOut">
              <a:rPr lang="en-US"/>
              <a:pPr>
                <a:defRPr/>
              </a:pPr>
              <a:t>7/5/19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8392BF-B06E-4E46-80D5-0467F0160E9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57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8-9326/aa5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1066800"/>
            <a:ext cx="449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Quantify importance of irrigation return flow to downstream water supply. 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Approach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</a:rPr>
              <a:t>Global hydrological model tracks flow and re-use of non-renewable groundwater pumped for irrigation but ‘lost’ to percolation and run-off.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Assess impact of less irrigation return flow by </a:t>
            </a:r>
            <a:r>
              <a:rPr lang="en-US" sz="1600" dirty="0">
                <a:solidFill>
                  <a:prstClr val="black"/>
                </a:solidFill>
              </a:rPr>
              <a:t>increasing irrigation efficiency (less water loss), and by using less non-renewable groundwater.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Impact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/>
              <a:t>Inefficient use of irrigation water leads to large amounts of groundwater </a:t>
            </a:r>
            <a:r>
              <a:rPr lang="en-US" sz="1600"/>
              <a:t>entering the surface </a:t>
            </a:r>
            <a:r>
              <a:rPr lang="en-US" sz="1600" dirty="0"/>
              <a:t>water supply via agricultural runoff, where it can be re-used for irrigation downstream.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Reducing irrigation return flow leads to </a:t>
            </a:r>
            <a:r>
              <a:rPr lang="en-US" sz="1600" dirty="0"/>
              <a:t>reduced water supply downstream in major irrigated-agriculture river basins around the world.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/>
              <a:t>Higher efficiency cannot eliminate the need for non-renewable sources for global irrigation water.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3692" y="7426"/>
            <a:ext cx="90422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</a:rPr>
              <a:t>Quantifying Non-Renewable Groundwater Return-Flow and Re-Use in Global Irrigation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876800" y="5867400"/>
            <a:ext cx="3895867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00" dirty="0" err="1"/>
              <a:t>Groga</a:t>
            </a:r>
            <a:r>
              <a:rPr lang="en-US" sz="1000" dirty="0"/>
              <a:t>, D. S., </a:t>
            </a:r>
            <a:r>
              <a:rPr lang="en-US" sz="1000" dirty="0" err="1"/>
              <a:t>Wisser</a:t>
            </a:r>
            <a:r>
              <a:rPr lang="en-US" sz="1000" dirty="0"/>
              <a:t>, D., </a:t>
            </a:r>
            <a:r>
              <a:rPr lang="en-US" sz="1000" dirty="0" err="1"/>
              <a:t>Prusevich</a:t>
            </a:r>
            <a:r>
              <a:rPr lang="en-US" sz="1000" dirty="0"/>
              <a:t>, A., Lammers, R. B., &amp; </a:t>
            </a:r>
            <a:r>
              <a:rPr lang="en-US" sz="1000" dirty="0" err="1"/>
              <a:t>Frolking</a:t>
            </a:r>
            <a:r>
              <a:rPr lang="en-US" sz="1000" dirty="0"/>
              <a:t>, S. (2017). The use and re-use of unstainable groundwater for irrigation: a global budget. Environmental Research Letters, 12(3), 34017. </a:t>
            </a:r>
            <a:r>
              <a:rPr lang="en-US" sz="1000" dirty="0">
                <a:hlinkClick r:id="rId3"/>
              </a:rPr>
              <a:t>https://</a:t>
            </a:r>
            <a:r>
              <a:rPr lang="en-US" sz="1000" dirty="0" err="1">
                <a:hlinkClick r:id="rId3"/>
              </a:rPr>
              <a:t>doi.org</a:t>
            </a:r>
            <a:r>
              <a:rPr lang="en-US" sz="1000" dirty="0">
                <a:hlinkClick r:id="rId3"/>
              </a:rPr>
              <a:t>/10.1088/1748-9326/aa5fb2</a:t>
            </a:r>
            <a:endParaRPr lang="en-US" sz="1000" dirty="0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800600" y="4590871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Percent change in annual river low flows (lowest 10%) with (a) increased irrigation efficiency, and (b) no non-renewable groundwater use.  Both decrease river low-flow values significantly in many major river basins, due to reduced return flow from groundwater irrigation water into the surface water system.</a:t>
            </a: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467100" y="4101933"/>
            <a:ext cx="556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81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513" t="7685" r="11414" b="45077"/>
          <a:stretch/>
        </p:blipFill>
        <p:spPr>
          <a:xfrm>
            <a:off x="4876800" y="609600"/>
            <a:ext cx="3657600" cy="19343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513" t="55233" r="11414" b="-2471"/>
          <a:stretch/>
        </p:blipFill>
        <p:spPr>
          <a:xfrm>
            <a:off x="4876800" y="2590800"/>
            <a:ext cx="3657600" cy="19343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11347658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Burleyson-etal-GridStress-AppliedEnergy-October2017-f</Presentation>
    <Funding xmlns="98b00cf3-a6ce-40de-8923-f140beb786e9">IAR (IM3)</Funding>
  </documentManagement>
</p:properties>
</file>

<file path=customXml/itemProps1.xml><?xml version="1.0" encoding="utf-8"?>
<ds:datastoreItem xmlns:ds="http://schemas.openxmlformats.org/officeDocument/2006/customXml" ds:itemID="{F66CD97F-98D5-4B44-9196-234C9C6AC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41A39-212C-44A0-A080-1B285DFFEE0B}">
  <ds:schemaRefs>
    <ds:schemaRef ds:uri="http://purl.org/dc/terms/"/>
    <ds:schemaRef ds:uri="98b00cf3-a6ce-40de-8923-f140beb786e9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Grid_Stress_Paper_Highlight_Slide</Template>
  <TotalTime>1054</TotalTime>
  <Words>245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Burleyson-etal-GridStress-AppliedEnergy-October2017-f</dc:title>
  <dc:creator>Burleyson, Casey D</dc:creator>
  <cp:lastModifiedBy>Shim, Edward</cp:lastModifiedBy>
  <cp:revision>74</cp:revision>
  <cp:lastPrinted>2017-10-10T15:55:54Z</cp:lastPrinted>
  <dcterms:created xsi:type="dcterms:W3CDTF">2017-09-29T17:31:44Z</dcterms:created>
  <dcterms:modified xsi:type="dcterms:W3CDTF">2019-07-05T17:17:20Z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IAR (IM3)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Burleyson-etal-GridStress-AppliedEnergy-October2017-f</vt:lpwstr>
  </property>
  <property fmtid="{D5CDD505-2E9C-101B-9397-08002B2CF9AE}" pid="8" name="SlideDescription">
    <vt:lpwstr/>
  </property>
</Properties>
</file>