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9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C00F-870A-437D-A85C-6B34466244D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AC63A-7C20-4DCF-8A38-30384EA0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0AD3CA-C40C-4F5C-8B4E-124AB7F986EC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5654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9739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1C1206-2562-4557-91E5-831F968AE510}" type="datetimeFigureOut">
              <a:rPr lang="en-US"/>
              <a:pPr>
                <a:defRPr/>
              </a:pPr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E0313DD-D9BE-4E39-AA93-14DD4041A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6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4685" y="1039814"/>
            <a:ext cx="4552565" cy="581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Investigate the relative impacts of </a:t>
            </a:r>
            <a:r>
              <a:rPr lang="en-US" sz="1600" dirty="0">
                <a:solidFill>
                  <a:prstClr val="black"/>
                </a:solidFill>
              </a:rPr>
              <a:t>warming climate </a:t>
            </a:r>
            <a:r>
              <a:rPr lang="en-US" sz="1600" dirty="0" smtClean="0">
                <a:solidFill>
                  <a:prstClr val="black"/>
                </a:solidFill>
              </a:rPr>
              <a:t>and dam construction on flood risk in the </a:t>
            </a:r>
            <a:r>
              <a:rPr lang="en-US" sz="1600" dirty="0" err="1" smtClean="0">
                <a:solidFill>
                  <a:prstClr val="black"/>
                </a:solidFill>
              </a:rPr>
              <a:t>Lancang</a:t>
            </a:r>
            <a:r>
              <a:rPr lang="en-US" sz="1600" dirty="0" smtClean="0">
                <a:solidFill>
                  <a:prstClr val="black"/>
                </a:solidFill>
              </a:rPr>
              <a:t>-Mekong River Basin in Asia</a:t>
            </a:r>
          </a:p>
          <a:p>
            <a:pPr marL="231775" indent="-231775" algn="ctr">
              <a:spcBef>
                <a:spcPts val="25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Analyze changes in mean and extreme precipitation from climate projections provided by the Coupled Model </a:t>
            </a:r>
            <a:r>
              <a:rPr lang="en-US" sz="1600" dirty="0" err="1">
                <a:solidFill>
                  <a:prstClr val="black"/>
                </a:solidFill>
              </a:rPr>
              <a:t>Intercomparison</a:t>
            </a:r>
            <a:r>
              <a:rPr lang="en-US" sz="1600" dirty="0">
                <a:solidFill>
                  <a:prstClr val="black"/>
                </a:solidFill>
              </a:rPr>
              <a:t> Project Phase 5 (CMIP5)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Simulate streamflow changes using a large-scale distributed hydrology model coupled with a simple reservoir regulation model driven by CMIP5 climate projections; analyze changes in flood intensity and frequency along the basin</a:t>
            </a:r>
          </a:p>
          <a:p>
            <a:pPr marL="231775" indent="-231775" algn="ctr">
              <a:spcBef>
                <a:spcPts val="250"/>
              </a:spcBef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Impact</a:t>
            </a: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Warming found to increase flood magnitude and frequency, but reservoir regulation reduced flood risk, particularly in the upper basin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Understanding the relative influence of dam construction and warming climate on floods is important for </a:t>
            </a:r>
            <a:r>
              <a:rPr lang="en-US" sz="1600" dirty="0" smtClean="0">
                <a:solidFill>
                  <a:prstClr val="black"/>
                </a:solidFill>
              </a:rPr>
              <a:t>future flood </a:t>
            </a:r>
            <a:r>
              <a:rPr lang="en-US" sz="1600" dirty="0">
                <a:solidFill>
                  <a:prstClr val="black"/>
                </a:solidFill>
              </a:rPr>
              <a:t>risk planning and </a:t>
            </a:r>
            <a:r>
              <a:rPr lang="en-US" sz="1600" dirty="0" smtClean="0">
                <a:solidFill>
                  <a:prstClr val="black"/>
                </a:solidFill>
              </a:rPr>
              <a:t>management in the river basin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4366" y="-4827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smtClean="0"/>
              <a:t>New Dams Could </a:t>
            </a:r>
            <a:r>
              <a:rPr lang="en-US" sz="3200" b="1" dirty="0"/>
              <a:t>Offset Future </a:t>
            </a:r>
            <a:r>
              <a:rPr lang="en-US" sz="3200" b="1" dirty="0" smtClean="0"/>
              <a:t>Flood </a:t>
            </a:r>
            <a:r>
              <a:rPr lang="en-US" sz="3200" b="1" dirty="0"/>
              <a:t>Risk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Along </a:t>
            </a:r>
            <a:r>
              <a:rPr lang="en-US" sz="3200" b="1" dirty="0"/>
              <a:t>Key River Corridor in South Asia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85783" y="5702898"/>
            <a:ext cx="409151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 smtClean="0"/>
              <a:t>Wang W, H Lu, LR Leung, H-Y Li, J Zhao, F Tian, K Yang, and K </a:t>
            </a:r>
            <a:r>
              <a:rPr lang="en-US" sz="1000" dirty="0" err="1" smtClean="0"/>
              <a:t>Sothea</a:t>
            </a:r>
            <a:r>
              <a:rPr lang="en-US" sz="1000" dirty="0" smtClean="0"/>
              <a:t>. 2017. “Dam </a:t>
            </a:r>
            <a:r>
              <a:rPr lang="en-US" sz="1000" dirty="0"/>
              <a:t>C</a:t>
            </a:r>
            <a:r>
              <a:rPr lang="en-US" sz="1000" dirty="0" smtClean="0"/>
              <a:t>onstruction </a:t>
            </a:r>
            <a:r>
              <a:rPr lang="en-US" sz="1000" dirty="0"/>
              <a:t>in </a:t>
            </a:r>
            <a:r>
              <a:rPr lang="en-US" sz="1000" dirty="0" err="1"/>
              <a:t>Lancang</a:t>
            </a:r>
            <a:r>
              <a:rPr lang="en-US" sz="1000" dirty="0"/>
              <a:t>-Mekong River Basin </a:t>
            </a:r>
            <a:r>
              <a:rPr lang="en-US" sz="1000" dirty="0" smtClean="0"/>
              <a:t>Could </a:t>
            </a:r>
            <a:r>
              <a:rPr lang="en-US" sz="1000" dirty="0"/>
              <a:t>M</a:t>
            </a:r>
            <a:r>
              <a:rPr lang="en-US" sz="1000" dirty="0" smtClean="0"/>
              <a:t>itigate </a:t>
            </a:r>
            <a:r>
              <a:rPr lang="en-US" sz="1000" dirty="0"/>
              <a:t>F</a:t>
            </a:r>
            <a:r>
              <a:rPr lang="en-US" sz="1000" dirty="0" smtClean="0"/>
              <a:t>uture Flood </a:t>
            </a:r>
            <a:r>
              <a:rPr lang="en-US" sz="1000" dirty="0"/>
              <a:t>R</a:t>
            </a:r>
            <a:r>
              <a:rPr lang="en-US" sz="1000" dirty="0" smtClean="0"/>
              <a:t>isk </a:t>
            </a:r>
            <a:r>
              <a:rPr lang="en-US" sz="1000" dirty="0"/>
              <a:t>from </a:t>
            </a:r>
            <a:r>
              <a:rPr lang="en-US" sz="1000" dirty="0" smtClean="0"/>
              <a:t>Warming-Induced </a:t>
            </a:r>
            <a:r>
              <a:rPr lang="en-US" sz="1000" dirty="0"/>
              <a:t>I</a:t>
            </a:r>
            <a:r>
              <a:rPr lang="en-US" sz="1000" dirty="0" smtClean="0"/>
              <a:t>ntensified </a:t>
            </a:r>
            <a:r>
              <a:rPr lang="en-US" sz="1000" dirty="0"/>
              <a:t>R</a:t>
            </a:r>
            <a:r>
              <a:rPr lang="en-US" sz="1000" dirty="0" smtClean="0"/>
              <a:t>ainfall.” </a:t>
            </a:r>
            <a:r>
              <a:rPr lang="en-US" sz="1000" i="1" dirty="0"/>
              <a:t>Geophysical Research </a:t>
            </a:r>
            <a:r>
              <a:rPr lang="en-US" sz="1000" i="1" dirty="0" smtClean="0"/>
              <a:t>Letters</a:t>
            </a:r>
            <a:r>
              <a:rPr lang="en-US" sz="1000" dirty="0" smtClean="0"/>
              <a:t> </a:t>
            </a:r>
            <a:r>
              <a:rPr lang="en-US" sz="1000" dirty="0"/>
              <a:t>44. </a:t>
            </a:r>
            <a:r>
              <a:rPr lang="en-US" sz="1000" dirty="0" smtClean="0"/>
              <a:t>DOI: 10.1002/2017GL075037 </a:t>
            </a:r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665517" y="3962400"/>
            <a:ext cx="5486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28857" y="2984165"/>
            <a:ext cx="14717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Researchers analyzed the relative change of maximum annual flood (MAF, top) and flood frequency (bottom) due to reservoir regulation at six gauges in the </a:t>
            </a:r>
            <a:r>
              <a:rPr lang="en-US" sz="1100" b="1" dirty="0" err="1" smtClean="0">
                <a:solidFill>
                  <a:srgbClr val="0000FF"/>
                </a:solidFill>
                <a:latin typeface="Arial" panose="020B0604020202020204" pitchFamily="34" charset="0"/>
              </a:rPr>
              <a:t>Lancang</a:t>
            </a: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-Mekong River Basin from upstream (CS) to downstream (ST).</a:t>
            </a:r>
            <a:endParaRPr lang="en-US" altLang="en-US" sz="1100" b="1" dirty="0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49873"/>
          <a:stretch/>
        </p:blipFill>
        <p:spPr>
          <a:xfrm>
            <a:off x="4762500" y="3577783"/>
            <a:ext cx="2667000" cy="18375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b="50839"/>
          <a:stretch/>
        </p:blipFill>
        <p:spPr>
          <a:xfrm>
            <a:off x="4686300" y="1467249"/>
            <a:ext cx="2743200" cy="185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Leung-etal-RiverBasinFlood-GRL-November2017-f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324B5025-A215-4063-A374-2ED0D6164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3280CD-5765-4EEB-A0A5-A07E9BF06D8F}">
  <ds:schemaRefs>
    <ds:schemaRef ds:uri="http://www.w3.org/XML/1998/namespace"/>
    <ds:schemaRef ds:uri="http://schemas.microsoft.com/office/2006/documentManagement/types"/>
    <ds:schemaRef ds:uri="http://purl.org/dc/terms/"/>
    <ds:schemaRef ds:uri="98b00cf3-a6ce-40de-8923-f140beb786e9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10205</TotalTime>
  <Words>225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Wang-etal-RiverBasinFlood-GRL-November2017-f</dc:title>
  <dc:creator>Li, HongYi</dc:creator>
  <dc:description/>
  <cp:lastModifiedBy>Church, Jessica M</cp:lastModifiedBy>
  <cp:revision>33</cp:revision>
  <cp:lastPrinted>2011-05-11T17:30:12Z</cp:lastPrinted>
  <dcterms:created xsi:type="dcterms:W3CDTF">2017-10-10T16:34:48Z</dcterms:created>
  <dcterms:modified xsi:type="dcterms:W3CDTF">2017-12-08T16:38:06Z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Wang-etal-RiverBasinFlood-GRL-November2017-f</vt:lpwstr>
  </property>
  <property fmtid="{D5CDD505-2E9C-101B-9397-08002B2CF9AE}" pid="8" name="SlideDescription">
    <vt:lpwstr/>
  </property>
</Properties>
</file>