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D55F0-6B70-48D6-98BB-E98265460EE7}" type="datetimeFigureOut">
              <a:rPr lang="en-US" smtClean="0"/>
              <a:t>7/5/19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321FD-C049-4C63-9456-F5B1701A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1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0AD3CA-C40C-4F5C-8B4E-124AB7F986EC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0775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603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1C1206-2562-4557-91E5-831F968AE510}" type="datetimeFigureOut">
              <a:rPr lang="en-US"/>
              <a:pPr>
                <a:defRPr/>
              </a:pPr>
              <a:t>7/5/19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E0313DD-D9BE-4E39-AA93-14DD4041A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2017jd02689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62799" y="985924"/>
            <a:ext cx="4433001" cy="580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>
                <a:solidFill>
                  <a:prstClr val="black"/>
                </a:solidFill>
              </a:rPr>
              <a:t>Investigate the relative impacts of water management and climate on hydrological drought over the contiguous United States</a:t>
            </a: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Approach</a:t>
            </a:r>
            <a:endParaRPr lang="en-US" sz="1600" b="1" dirty="0">
              <a:solidFill>
                <a:prstClr val="black"/>
              </a:solidFill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>
                <a:solidFill>
                  <a:prstClr val="black"/>
                </a:solidFill>
              </a:rPr>
              <a:t>Use a high-resolution integrated modeling framework that represents water management in terms of both local surface water extraction and reservoir regulation; define a Standardized Streamflow Index to quantify drought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>
                <a:solidFill>
                  <a:prstClr val="black"/>
                </a:solidFill>
              </a:rPr>
              <a:t>Explore impacts of water management on drought under multiple future scenarios</a:t>
            </a: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altLang="en-US" b="1" dirty="0">
                <a:solidFill>
                  <a:prstClr val="black"/>
                </a:solidFill>
              </a:rPr>
              <a:t>Impact</a:t>
            </a:r>
            <a:endParaRPr lang="en-US" b="1" dirty="0">
              <a:solidFill>
                <a:prstClr val="black"/>
              </a:solidFill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>
                <a:solidFill>
                  <a:prstClr val="black"/>
                </a:solidFill>
              </a:rPr>
              <a:t>Study showed that surface water extraction intensified drought, especially in areas with heavy water demands; reservoir regulation tended to ease drought in other regions by increasing summertime low flows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altLang="en-US" sz="1600" dirty="0">
                <a:solidFill>
                  <a:prstClr val="black"/>
                </a:solidFill>
              </a:rPr>
              <a:t>Droughts were more intense in future scenarios that included heavy biofuel production, illustrating the need to account for interactions among energy, water, and land systems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62800" y="-7421"/>
            <a:ext cx="9094600" cy="116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/>
              <a:t>Effects of Local Water Extraction and Reservoir Regulation on Drought in the United States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724400" y="5638800"/>
            <a:ext cx="4038600" cy="8617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000" dirty="0">
                <a:latin typeface="+mn-lt"/>
              </a:rPr>
              <a:t>Wan, W., Zhao, J., Li, H.-Y., Mishra, A., Leung, L. R., Hejazi, M., Wang, W., Lu, H., Deng, Z., </a:t>
            </a:r>
            <a:r>
              <a:rPr lang="en-US" sz="1000" dirty="0" err="1">
                <a:latin typeface="+mn-lt"/>
              </a:rPr>
              <a:t>Demissisie</a:t>
            </a:r>
            <a:r>
              <a:rPr lang="en-US" sz="1000" dirty="0">
                <a:latin typeface="+mn-lt"/>
              </a:rPr>
              <a:t>, Y., &amp; Wang, H. (2017) Hydrological Drought in the Anthropocene: Impacts of Local Water Extraction and Reservoir Regulation in the U.S. Journal of Geophysical Research: Atmospheres, 122(21), 11,313-11,328. </a:t>
            </a:r>
            <a:r>
              <a:rPr lang="en-US" sz="1000" dirty="0">
                <a:latin typeface="+mn-lt"/>
                <a:hlinkClick r:id="rId3"/>
              </a:rPr>
              <a:t>https://doi.org/10.1002/2017jd026899</a:t>
            </a:r>
            <a:endParaRPr lang="en-US" sz="1000" dirty="0">
              <a:latin typeface="+mn-lt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3657600" y="3962400"/>
            <a:ext cx="5486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28733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381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381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4038600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Changes in drought frequency as fraction of years during 2060-2095 with transition from extreme drought to non-extreme drought induced by water management activities during the irrigation season in areas downstream of reservoirs. Cold colors indicate reduction in drought frequency.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979" y="1321206"/>
            <a:ext cx="4495800" cy="26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28910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Description xmlns="http://schemas.microsoft.com/sharepoint/v3" xsi:nil="true"/>
    <Presentation xmlns="http://schemas.microsoft.com/sharepoint/v3">Leung-etal-HydrologicalDrought-JGRAtmos-November2017-f</Presentation>
    <Funding xmlns="98b00cf3-a6ce-40de-8923-f140beb786e9">IA, ESM</Funding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dbc4f2fd50e8b674fa18556b083337e9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369ecde004d64f13dca5f1ba268ab17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4839B6-D81C-42EC-8B09-C4646F0EC69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8b00cf3-a6ce-40de-8923-f140beb786e9"/>
  </ds:schemaRefs>
</ds:datastoreItem>
</file>

<file path=customXml/itemProps2.xml><?xml version="1.0" encoding="utf-8"?>
<ds:datastoreItem xmlns:ds="http://schemas.openxmlformats.org/officeDocument/2006/customXml" ds:itemID="{953A776B-3A7A-4A26-9526-19E73BEEE1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b00cf3-a6ce-40de-8923-f140beb78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8595</TotalTime>
  <Words>266</Words>
  <Application>Microsoft Macintosh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Leung-etal-HydrologicalDrought-JGRAtmos-November2017-f</dc:title>
  <dc:creator>Li, HongYi</dc:creator>
  <dc:description/>
  <cp:lastModifiedBy>Shim, Edward</cp:lastModifiedBy>
  <cp:revision>39</cp:revision>
  <cp:lastPrinted>2011-05-11T17:30:12Z</cp:lastPrinted>
  <dcterms:created xsi:type="dcterms:W3CDTF">2017-10-10T16:34:48Z</dcterms:created>
  <dcterms:modified xsi:type="dcterms:W3CDTF">2019-07-05T17:28:45Z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ghlight">
    <vt:lpwstr/>
  </property>
  <property fmtid="{D5CDD505-2E9C-101B-9397-08002B2CF9AE}" pid="3" name="FY">
    <vt:lpwstr/>
  </property>
  <property fmtid="{D5CDD505-2E9C-101B-9397-08002B2CF9AE}" pid="4" name="Funding">
    <vt:lpwstr>IA, ESM</vt:lpwstr>
  </property>
  <property fmtid="{D5CDD505-2E9C-101B-9397-08002B2CF9AE}" pid="5" name="ContentTypeId">
    <vt:lpwstr>0x010100A22E315B1F3C42B49A0E90D2F9AB5AB100A3ADA40348D53C4EA114B46FA9468BEB</vt:lpwstr>
  </property>
  <property fmtid="{D5CDD505-2E9C-101B-9397-08002B2CF9AE}" pid="6" name="ContentType">
    <vt:lpwstr>Slide</vt:lpwstr>
  </property>
  <property fmtid="{D5CDD505-2E9C-101B-9397-08002B2CF9AE}" pid="7" name="Presentation">
    <vt:lpwstr>Leung-etal-HydrologicalDrought-JGRAtmos-November2017-f</vt:lpwstr>
  </property>
  <property fmtid="{D5CDD505-2E9C-101B-9397-08002B2CF9AE}" pid="8" name="SlideDescription">
    <vt:lpwstr/>
  </property>
</Properties>
</file>