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theme/theme14.xml" ContentType="application/vnd.openxmlformats-officedocument.theme+xml"/>
  <Override PartName="/ppt/slideLayouts/slideLayout39.xml" ContentType="application/vnd.openxmlformats-officedocument.presentationml.slideLayout+xml"/>
  <Override PartName="/ppt/theme/theme1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7.xml" ContentType="application/vnd.openxmlformats-officedocument.theme+xml"/>
  <Override PartName="/ppt/slideLayouts/slideLayout4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2" r:id="rId2"/>
    <p:sldMasterId id="2147483677" r:id="rId3"/>
    <p:sldMasterId id="2147483679" r:id="rId4"/>
    <p:sldMasterId id="2147483682" r:id="rId5"/>
    <p:sldMasterId id="2147483684" r:id="rId6"/>
    <p:sldMasterId id="2147483686" r:id="rId7"/>
    <p:sldMasterId id="2147483691" r:id="rId8"/>
    <p:sldMasterId id="2147483694" r:id="rId9"/>
    <p:sldMasterId id="2147483696" r:id="rId10"/>
    <p:sldMasterId id="2147483704" r:id="rId11"/>
    <p:sldMasterId id="2147483709" r:id="rId12"/>
    <p:sldMasterId id="2147483711" r:id="rId13"/>
    <p:sldMasterId id="2147483714" r:id="rId14"/>
    <p:sldMasterId id="2147483716" r:id="rId15"/>
    <p:sldMasterId id="2147483718" r:id="rId16"/>
    <p:sldMasterId id="2147483723" r:id="rId17"/>
    <p:sldMasterId id="2147483726" r:id="rId18"/>
    <p:sldMasterId id="2147483728" r:id="rId19"/>
    <p:sldMasterId id="2147483730" r:id="rId20"/>
    <p:sldMasterId id="2147483731" r:id="rId21"/>
  </p:sldMasterIdLst>
  <p:notesMasterIdLst>
    <p:notesMasterId r:id="rId23"/>
  </p:notesMasterIdLst>
  <p:handoutMasterIdLst>
    <p:handoutMasterId r:id="rId24"/>
  </p:handoutMasterIdLst>
  <p:sldIdLst>
    <p:sldId id="26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tlin"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106600"/>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4" autoAdjust="0"/>
    <p:restoredTop sz="89922" autoAdjust="0"/>
  </p:normalViewPr>
  <p:slideViewPr>
    <p:cSldViewPr snapToGrid="0">
      <p:cViewPr varScale="1">
        <p:scale>
          <a:sx n="101" d="100"/>
          <a:sy n="101" d="100"/>
        </p:scale>
        <p:origin x="1782" y="-24"/>
      </p:cViewPr>
      <p:guideLst>
        <p:guide orient="horz" pos="2160"/>
        <p:guide pos="2880"/>
      </p:guideLst>
    </p:cSldViewPr>
  </p:slideViewPr>
  <p:notesTextViewPr>
    <p:cViewPr>
      <p:scale>
        <a:sx n="100" d="100"/>
        <a:sy n="100" d="100"/>
      </p:scale>
      <p:origin x="0" y="-132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E23E8C-FA44-4993-A678-63B7AC20CC23}" type="datetimeFigureOut">
              <a:rPr lang="en-US" smtClean="0"/>
              <a:pPr/>
              <a:t>1/12/2019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2747C0-E24C-47AA-B529-C34075BA0400}" type="slidenum">
              <a:rPr lang="en-US" smtClean="0"/>
              <a:pPr/>
              <a:t>‹#›</a:t>
            </a:fld>
            <a:endParaRPr lang="en-US"/>
          </a:p>
        </p:txBody>
      </p:sp>
    </p:spTree>
    <p:extLst>
      <p:ext uri="{BB962C8B-B14F-4D97-AF65-F5344CB8AC3E}">
        <p14:creationId xmlns:p14="http://schemas.microsoft.com/office/powerpoint/2010/main" val="201947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8BB69-19D5-425C-B33D-FC77D5A6EC32}" type="datetimeFigureOut">
              <a:rPr lang="en-US" smtClean="0"/>
              <a:pPr/>
              <a:t>1/12/2019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10A8A-16C0-4562-AD3A-B1BC2569C64A}" type="slidenum">
              <a:rPr lang="en-US" smtClean="0"/>
              <a:pPr/>
              <a:t>‹#›</a:t>
            </a:fld>
            <a:endParaRPr lang="en-US"/>
          </a:p>
        </p:txBody>
      </p:sp>
    </p:spTree>
    <p:extLst>
      <p:ext uri="{BB962C8B-B14F-4D97-AF65-F5344CB8AC3E}">
        <p14:creationId xmlns:p14="http://schemas.microsoft.com/office/powerpoint/2010/main" val="202889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r>
              <a:rPr lang="en-US" sz="1200" b="0" i="0" u="none" strike="noStrike" kern="1200" dirty="0" smtClean="0">
                <a:solidFill>
                  <a:schemeClr val="tx1"/>
                </a:solidFill>
                <a:effectLst/>
                <a:latin typeface="+mn-lt"/>
                <a:ea typeface="+mn-ea"/>
                <a:cs typeface="+mn-cs"/>
              </a:rPr>
              <a:t>Movies</a:t>
            </a:r>
            <a:r>
              <a:rPr lang="en-US" sz="1200" b="0" i="0" u="none" strike="noStrike" kern="1200" baseline="0" dirty="0" smtClean="0">
                <a:solidFill>
                  <a:schemeClr val="tx1"/>
                </a:solidFill>
                <a:effectLst/>
                <a:latin typeface="+mn-lt"/>
                <a:ea typeface="+mn-ea"/>
                <a:cs typeface="+mn-cs"/>
              </a:rPr>
              <a:t> of the simulations in this work can be found at: https://drive.google.com/open?id=1aPvMSfB9imlNzlHinUn4wlgKmESpj2vL</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biggest uncertainty in near-future sea level rise (SLR) comes from the Antarctic Ice Sheet. Antarctic ice flows in relatively fast-moving ice streams. At the ocean, ice flows into enormous floating ice shelves which push back on their feeder ice streams, </a:t>
            </a:r>
            <a:r>
              <a:rPr lang="en-US" sz="1200" b="0" i="1" u="none" strike="noStrike" kern="1200" dirty="0" smtClean="0">
                <a:solidFill>
                  <a:schemeClr val="tx1"/>
                </a:solidFill>
                <a:effectLst/>
                <a:latin typeface="+mn-lt"/>
                <a:ea typeface="+mn-ea"/>
                <a:cs typeface="+mn-cs"/>
              </a:rPr>
              <a:t>buttressing </a:t>
            </a:r>
            <a:r>
              <a:rPr lang="en-US" sz="1200" b="0" i="0" u="none" strike="noStrike" kern="1200" dirty="0" smtClean="0">
                <a:solidFill>
                  <a:schemeClr val="tx1"/>
                </a:solidFill>
                <a:effectLst/>
                <a:latin typeface="+mn-lt"/>
                <a:ea typeface="+mn-ea"/>
                <a:cs typeface="+mn-cs"/>
              </a:rPr>
              <a:t>them and slowing their flow. Melting and loss of ice shelves due to climate changes can result in faster-flowing, thinning and retreating ice leading to accelerated rates of global sea level rise.</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To learn where Antarctica is vulnerable to ice-shelf loss, we divided it into 14 sectors,  applied extreme melting to each sector’s floating ice shelves in turn, then ran our ice flow model 1000 years into the future for each case. We found three levels of vulnerability.  The greatest vulnerability came from attacking any of the three ice shelves connected to West Antarctica, where much of the ice sits on bedrock lying below sea level. Those dramatic responses contributed around 2m of sea level rise.  The second level came from four other sectors, each with a contribution between 0.5-1m.  The remaining sectors produced little to no contribution.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We examined combinations of sectors, determining that sectors behave independently of each other for at least a century.</a:t>
            </a:r>
            <a:endParaRPr lang="en-US" dirty="0" smtClean="0">
              <a:effectLst/>
            </a:endParaRPr>
          </a:p>
          <a:p>
            <a:endParaRPr lang="en-US" b="1" dirty="0" smtClean="0"/>
          </a:p>
          <a:p>
            <a:endParaRPr lang="en-US" b="1" dirty="0" smtClean="0"/>
          </a:p>
          <a:p>
            <a:r>
              <a:rPr lang="en-US" b="1" dirty="0" smtClean="0"/>
              <a:t>Abstract: </a:t>
            </a:r>
            <a:r>
              <a:rPr lang="en-US" dirty="0" smtClean="0"/>
              <a:t>The Antarctic Ice Sheet (AIS) remains the largest uncertainty in projections of future sea level rise.  A likely climate-driven vulnerability of the AIS is thinning of floating ice shelves resulting from surface-melt-driven </a:t>
            </a:r>
            <a:r>
              <a:rPr lang="en-US" dirty="0" err="1" smtClean="0"/>
              <a:t>hydrofracture</a:t>
            </a:r>
            <a:r>
              <a:rPr lang="en-US" dirty="0" smtClean="0"/>
              <a:t> or incursion of relatively warm water into </a:t>
            </a:r>
            <a:r>
              <a:rPr lang="en-US" dirty="0" err="1" smtClean="0"/>
              <a:t>subshelf</a:t>
            </a:r>
            <a:r>
              <a:rPr lang="en-US" dirty="0" smtClean="0"/>
              <a:t> ocean cavities. The resulting melting, weakening, and potential ice-shelf collapse reduces shelf buttressing effects. Upstream ice flow accelerates, causing thinning, grounding-line retreat, and potential ice sheet collapse.  While high-resolution projections have been performed for localized Antarctic regions, full-continent simulations have typically been limited to low-resolution models.  Here we quantify the vulnerability of the entire present-day AIS to regional ice-shelf collapse on millennial timescales treating relevant ice flow dynamics at the necessary ~1km resolution. Collapse of any of the ice shelves dynamically connected to the West Antarctic Ice Sheet (WAIS) is sufficient to trigger ice sheet collapse in marine-grounded portions of the WAIS. Vulnerability elsewhere appears limited to localized responses.</a:t>
            </a: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1</a:t>
            </a:fld>
            <a:endParaRPr lang="en-US"/>
          </a:p>
        </p:txBody>
      </p:sp>
    </p:spTree>
    <p:extLst>
      <p:ext uri="{BB962C8B-B14F-4D97-AF65-F5344CB8AC3E}">
        <p14:creationId xmlns:p14="http://schemas.microsoft.com/office/powerpoint/2010/main" val="2614654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smtClean="0"/>
              <a:pPr/>
              <a:t>‹#›</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1/12/2019</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1/12/2019</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a:defRPr/>
            </a:pPr>
            <a:endParaRPr lang="en-US" dirty="0">
              <a:solidFill>
                <a:prstClr val="white"/>
              </a:solidFill>
            </a:endParaRPr>
          </a:p>
        </p:txBody>
      </p:sp>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hasCustomPrompt="1"/>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NERSC Science Highlights</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pic>
        <p:nvPicPr>
          <p:cNvPr id="2" name="Picture 1" descr="bignersclogo-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62200" y="0"/>
            <a:ext cx="4191000" cy="1444749"/>
          </a:xfrm>
          <a:prstGeom prst="rect">
            <a:avLst/>
          </a:prstGeom>
        </p:spPr>
      </p:pic>
    </p:spTree>
    <p:extLst>
      <p:ext uri="{BB962C8B-B14F-4D97-AF65-F5344CB8AC3E}">
        <p14:creationId xmlns:p14="http://schemas.microsoft.com/office/powerpoint/2010/main" val="3280766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extLst>
      <p:ext uri="{BB962C8B-B14F-4D97-AF65-F5344CB8AC3E}">
        <p14:creationId xmlns:p14="http://schemas.microsoft.com/office/powerpoint/2010/main" val="1820359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7162800" cy="1143000"/>
          </a:xfrm>
          <a:prstGeom prst="rect">
            <a:avLst/>
          </a:prstGeom>
          <a:noFill/>
          <a:ln w="9525">
            <a:noFill/>
            <a:miter lim="800000"/>
            <a:headEnd/>
            <a:tailEnd/>
          </a:ln>
        </p:spPr>
        <p:txBody>
          <a:bodyPr/>
          <a:lstStyle/>
          <a:p>
            <a:pPr lvl="0"/>
            <a:r>
              <a:rPr lang="en-US" dirty="0" smtClean="0"/>
              <a:t>Click to edit Master title style</a:t>
            </a:r>
          </a:p>
        </p:txBody>
      </p:sp>
      <p:sp>
        <p:nvSpPr>
          <p:cNvPr id="4" name="Footer Placeholder 10"/>
          <p:cNvSpPr>
            <a:spLocks noGrp="1"/>
          </p:cNvSpPr>
          <p:nvPr>
            <p:ph type="ftr" sz="quarter" idx="10"/>
          </p:nvPr>
        </p:nvSpPr>
        <p:spPr>
          <a:xfrm>
            <a:off x="3200400" y="6356351"/>
            <a:ext cx="2971800" cy="349250"/>
          </a:xfrm>
          <a:prstGeom prst="rect">
            <a:avLst/>
          </a:prstGeom>
        </p:spPr>
        <p:txBody>
          <a:bodyPr lIns="91365" tIns="45683" rIns="91365" bIns="45683"/>
          <a:lstStyle>
            <a:lvl1pPr algn="r">
              <a:defRPr b="0">
                <a:solidFill>
                  <a:srgbClr val="146737"/>
                </a:solidFill>
              </a:defRPr>
            </a:lvl1pPr>
          </a:lstStyle>
          <a:p>
            <a:pPr>
              <a:defRPr/>
            </a:pPr>
            <a:endParaRPr lang="en-US" dirty="0"/>
          </a:p>
        </p:txBody>
      </p:sp>
      <p:pic>
        <p:nvPicPr>
          <p:cNvPr id="7" name="Picture 6"/>
          <p:cNvPicPr>
            <a:picLocks noChangeAspect="1"/>
          </p:cNvPicPr>
          <p:nvPr userDrawn="1"/>
        </p:nvPicPr>
        <p:blipFill>
          <a:blip r:embed="rId2"/>
          <a:stretch>
            <a:fillRect/>
          </a:stretch>
        </p:blipFill>
        <p:spPr>
          <a:xfrm>
            <a:off x="7543800" y="152400"/>
            <a:ext cx="1362301" cy="475631"/>
          </a:xfrm>
          <a:prstGeom prst="rect">
            <a:avLst/>
          </a:prstGeom>
        </p:spPr>
      </p:pic>
    </p:spTree>
    <p:extLst>
      <p:ext uri="{BB962C8B-B14F-4D97-AF65-F5344CB8AC3E}">
        <p14:creationId xmlns:p14="http://schemas.microsoft.com/office/powerpoint/2010/main" val="132168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1/12/2019</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633517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1" name="Rectangle 30"/>
          <p:cNvSpPr/>
          <p:nvPr userDrawn="1"/>
        </p:nvSpPr>
        <p:spPr>
          <a:xfrm>
            <a:off x="282575" y="228600"/>
            <a:ext cx="4235450" cy="4187952"/>
          </a:xfrm>
          <a:prstGeom prst="rect">
            <a:avLst/>
          </a:prstGeom>
          <a:solidFill>
            <a:srgbClr val="19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Title 1"/>
          <p:cNvSpPr>
            <a:spLocks noGrp="1"/>
          </p:cNvSpPr>
          <p:nvPr>
            <p:ph type="ctrTitle" hasCustomPrompt="1"/>
          </p:nvPr>
        </p:nvSpPr>
        <p:spPr>
          <a:xfrm>
            <a:off x="4624388" y="4764682"/>
            <a:ext cx="4214812" cy="933450"/>
          </a:xfrm>
        </p:spPr>
        <p:txBody>
          <a:bodyPr anchor="ctr" anchorCtr="0">
            <a:normAutofit/>
          </a:bodyPr>
          <a:lstStyle>
            <a:lvl1pPr marL="0" indent="0">
              <a:defRPr sz="2800">
                <a:solidFill>
                  <a:srgbClr val="194963"/>
                </a:solidFill>
              </a:defRPr>
            </a:lvl1pPr>
          </a:lstStyle>
          <a:p>
            <a:r>
              <a:rPr lang="en-US" dirty="0" smtClean="0"/>
              <a:t>Click to edit Master subtitle style</a:t>
            </a:r>
            <a:endParaRPr dirty="0"/>
          </a:p>
        </p:txBody>
      </p:sp>
      <p:sp>
        <p:nvSpPr>
          <p:cNvPr id="25" name="Text Placeholder 3"/>
          <p:cNvSpPr>
            <a:spLocks noGrp="1"/>
          </p:cNvSpPr>
          <p:nvPr>
            <p:ph type="body" sz="half" idx="2" hasCustomPrompt="1"/>
          </p:nvPr>
        </p:nvSpPr>
        <p:spPr>
          <a:xfrm>
            <a:off x="674786" y="595580"/>
            <a:ext cx="3470021" cy="3468418"/>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smtClean="0"/>
              <a:t>Click to edit Master title styles</a:t>
            </a:r>
          </a:p>
        </p:txBody>
      </p:sp>
      <p:sp>
        <p:nvSpPr>
          <p:cNvPr id="11" name="Footer Placeholder 2"/>
          <p:cNvSpPr>
            <a:spLocks noGrp="1"/>
          </p:cNvSpPr>
          <p:nvPr>
            <p:ph type="ftr" sz="quarter" idx="10"/>
          </p:nvPr>
        </p:nvSpPr>
        <p:spPr>
          <a:xfrm>
            <a:off x="5239927" y="6368805"/>
            <a:ext cx="2864157" cy="365125"/>
          </a:xfrm>
          <a:prstGeom prst="rect">
            <a:avLst/>
          </a:prstGeom>
        </p:spPr>
        <p:txBody>
          <a:bodyPr/>
          <a:lstStyle/>
          <a:p>
            <a:r>
              <a:rPr lang="en-US" smtClean="0">
                <a:solidFill>
                  <a:prstClr val="black"/>
                </a:solidFill>
              </a:rPr>
              <a:t>Footer Information</a:t>
            </a:r>
            <a:endParaRPr lang="en-US" dirty="0">
              <a:solidFill>
                <a:prstClr val="black"/>
              </a:solidFill>
            </a:endParaRPr>
          </a:p>
        </p:txBody>
      </p:sp>
      <p:sp>
        <p:nvSpPr>
          <p:cNvPr id="12" name="Slide Number Placeholder 3"/>
          <p:cNvSpPr>
            <a:spLocks noGrp="1"/>
          </p:cNvSpPr>
          <p:nvPr>
            <p:ph type="sldNum" sz="quarter" idx="11"/>
          </p:nvPr>
        </p:nvSpPr>
        <p:spPr>
          <a:xfrm>
            <a:off x="4116656" y="6368805"/>
            <a:ext cx="925708" cy="365125"/>
          </a:xfrm>
        </p:spPr>
        <p:txBody>
          <a:bodyPr/>
          <a:lstStyle/>
          <a:p>
            <a:r>
              <a:rPr lang="en-US" smtClean="0"/>
              <a:t>- </a:t>
            </a:r>
            <a:fld id="{D174BAF6-F8F2-EF4F-936C-8DF63288C82F}" type="slidenum">
              <a:rPr lang="en-US" smtClean="0"/>
              <a:pPr/>
              <a:t>‹#›</a:t>
            </a:fld>
            <a:r>
              <a:rPr lang="en-US" smtClean="0"/>
              <a:t> -</a:t>
            </a:r>
            <a:endParaRPr lang="en-US" dirty="0"/>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rgbClr val="194963"/>
                </a:solidFill>
              </a:defRPr>
            </a:lvl1pPr>
          </a:lstStyle>
          <a:p>
            <a:fld id="{D897A66F-DFB6-CB44-8B31-7FAB7C20B0C7}" type="datetime4">
              <a:rPr lang="en-US" smtClean="0"/>
              <a:pPr/>
              <a:t>January 12, 2019</a:t>
            </a:fld>
            <a:endParaRPr lang="en-US" dirty="0"/>
          </a:p>
        </p:txBody>
      </p:sp>
      <p:pic>
        <p:nvPicPr>
          <p:cNvPr id="22" name="Picture 21"/>
          <p:cNvPicPr>
            <a:picLocks noChangeAspect="1"/>
          </p:cNvPicPr>
          <p:nvPr userDrawn="1"/>
        </p:nvPicPr>
        <p:blipFill>
          <a:blip r:embed="rId2"/>
          <a:stretch>
            <a:fillRect/>
          </a:stretch>
        </p:blipFill>
        <p:spPr>
          <a:xfrm>
            <a:off x="6794500" y="2379133"/>
            <a:ext cx="2070100" cy="2070100"/>
          </a:xfrm>
          <a:prstGeom prst="rect">
            <a:avLst/>
          </a:prstGeom>
        </p:spPr>
      </p:pic>
      <p:pic>
        <p:nvPicPr>
          <p:cNvPr id="37" name="Picture 36"/>
          <p:cNvPicPr>
            <a:picLocks noChangeAspect="1"/>
          </p:cNvPicPr>
          <p:nvPr userDrawn="1"/>
        </p:nvPicPr>
        <p:blipFill>
          <a:blip r:embed="rId3"/>
          <a:stretch>
            <a:fillRect/>
          </a:stretch>
        </p:blipFill>
        <p:spPr>
          <a:xfrm>
            <a:off x="6794500" y="241300"/>
            <a:ext cx="2070100" cy="2070100"/>
          </a:xfrm>
          <a:prstGeom prst="rect">
            <a:avLst/>
          </a:prstGeom>
        </p:spPr>
      </p:pic>
      <p:pic>
        <p:nvPicPr>
          <p:cNvPr id="39" name="Picture 38"/>
          <p:cNvPicPr>
            <a:picLocks noChangeAspect="1"/>
          </p:cNvPicPr>
          <p:nvPr userDrawn="1"/>
        </p:nvPicPr>
        <p:blipFill>
          <a:blip r:embed="rId4"/>
          <a:stretch>
            <a:fillRect/>
          </a:stretch>
        </p:blipFill>
        <p:spPr>
          <a:xfrm>
            <a:off x="4627034" y="241300"/>
            <a:ext cx="2075688" cy="2075688"/>
          </a:xfrm>
          <a:prstGeom prst="rect">
            <a:avLst/>
          </a:prstGeom>
        </p:spPr>
      </p:pic>
      <p:pic>
        <p:nvPicPr>
          <p:cNvPr id="40" name="Picture 39"/>
          <p:cNvPicPr>
            <a:picLocks noChangeAspect="1"/>
          </p:cNvPicPr>
          <p:nvPr userDrawn="1"/>
        </p:nvPicPr>
        <p:blipFill rotWithShape="1">
          <a:blip r:embed="rId5" cstate="print">
            <a:extLst>
              <a:ext uri="{28A0092B-C50C-407E-A947-70E740481C1C}">
                <a14:useLocalDpi xmlns:a14="http://schemas.microsoft.com/office/drawing/2010/main"/>
              </a:ext>
            </a:extLst>
          </a:blip>
          <a:srcRect b="51868"/>
          <a:stretch/>
        </p:blipFill>
        <p:spPr>
          <a:xfrm>
            <a:off x="4631266" y="2379133"/>
            <a:ext cx="2075688" cy="999067"/>
          </a:xfrm>
          <a:prstGeom prst="rect">
            <a:avLst/>
          </a:prstGeom>
        </p:spPr>
      </p:pic>
      <p:pic>
        <p:nvPicPr>
          <p:cNvPr id="41" name="Picture 4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710762" y="3475566"/>
            <a:ext cx="973851" cy="971803"/>
          </a:xfrm>
          <a:prstGeom prst="rect">
            <a:avLst/>
          </a:prstGeom>
        </p:spPr>
      </p:pic>
      <p:pic>
        <p:nvPicPr>
          <p:cNvPr id="42" name="Picture 41"/>
          <p:cNvPicPr>
            <a:picLocks noChangeAspect="1"/>
          </p:cNvPicPr>
          <p:nvPr userDrawn="1"/>
        </p:nvPicPr>
        <p:blipFill>
          <a:blip r:embed="rId7"/>
          <a:stretch>
            <a:fillRect/>
          </a:stretch>
        </p:blipFill>
        <p:spPr>
          <a:xfrm>
            <a:off x="4656227" y="3467099"/>
            <a:ext cx="965200" cy="977900"/>
          </a:xfrm>
          <a:prstGeom prst="rect">
            <a:avLst/>
          </a:prstGeom>
        </p:spPr>
      </p:pic>
      <p:sp>
        <p:nvSpPr>
          <p:cNvPr id="43" name="Rectangle 42"/>
          <p:cNvSpPr/>
          <p:nvPr userDrawn="1"/>
        </p:nvSpPr>
        <p:spPr>
          <a:xfrm>
            <a:off x="4639293" y="4065601"/>
            <a:ext cx="564290" cy="369332"/>
          </a:xfrm>
          <a:prstGeom prst="rect">
            <a:avLst/>
          </a:prstGeom>
        </p:spPr>
        <p:txBody>
          <a:bodyPr wrap="none">
            <a:spAutoFit/>
          </a:bodyPr>
          <a:lstStyle/>
          <a:p>
            <a:r>
              <a:rPr lang="en-US" b="1" i="1" dirty="0" smtClean="0">
                <a:solidFill>
                  <a:srgbClr val="FFFF00"/>
                </a:solidFill>
              </a:rPr>
              <a:t>FES</a:t>
            </a:r>
            <a:endParaRPr lang="en-US" b="1" i="1" dirty="0">
              <a:solidFill>
                <a:srgbClr val="FFFF00"/>
              </a:solidFill>
            </a:endParaRPr>
          </a:p>
        </p:txBody>
      </p:sp>
      <p:sp>
        <p:nvSpPr>
          <p:cNvPr id="44" name="Rectangle 43"/>
          <p:cNvSpPr/>
          <p:nvPr userDrawn="1"/>
        </p:nvSpPr>
        <p:spPr>
          <a:xfrm>
            <a:off x="5917768" y="4065601"/>
            <a:ext cx="613094" cy="369332"/>
          </a:xfrm>
          <a:prstGeom prst="rect">
            <a:avLst/>
          </a:prstGeom>
        </p:spPr>
        <p:txBody>
          <a:bodyPr wrap="none">
            <a:spAutoFit/>
          </a:bodyPr>
          <a:lstStyle/>
          <a:p>
            <a:r>
              <a:rPr lang="en-US" b="1" i="1" dirty="0" smtClean="0">
                <a:solidFill>
                  <a:srgbClr val="FFFF00"/>
                </a:solidFill>
              </a:rPr>
              <a:t>BER</a:t>
            </a:r>
            <a:endParaRPr lang="en-US" b="1" i="1" dirty="0">
              <a:solidFill>
                <a:srgbClr val="FFFF00"/>
              </a:solidFill>
            </a:endParaRPr>
          </a:p>
        </p:txBody>
      </p:sp>
      <p:sp>
        <p:nvSpPr>
          <p:cNvPr id="45" name="Rectangle 44"/>
          <p:cNvSpPr/>
          <p:nvPr userDrawn="1"/>
        </p:nvSpPr>
        <p:spPr>
          <a:xfrm>
            <a:off x="6798293" y="4065601"/>
            <a:ext cx="622223" cy="369332"/>
          </a:xfrm>
          <a:prstGeom prst="rect">
            <a:avLst/>
          </a:prstGeom>
        </p:spPr>
        <p:txBody>
          <a:bodyPr wrap="none">
            <a:spAutoFit/>
          </a:bodyPr>
          <a:lstStyle/>
          <a:p>
            <a:r>
              <a:rPr lang="en-US" b="1" i="1" dirty="0" smtClean="0">
                <a:solidFill>
                  <a:srgbClr val="FFFF00"/>
                </a:solidFill>
              </a:rPr>
              <a:t>HEP</a:t>
            </a:r>
            <a:endParaRPr lang="en-US" b="1" i="1" dirty="0">
              <a:solidFill>
                <a:srgbClr val="FFFF00"/>
              </a:solidFill>
            </a:endParaRPr>
          </a:p>
        </p:txBody>
      </p:sp>
      <p:sp>
        <p:nvSpPr>
          <p:cNvPr id="46" name="Rectangle 45"/>
          <p:cNvSpPr/>
          <p:nvPr userDrawn="1"/>
        </p:nvSpPr>
        <p:spPr>
          <a:xfrm>
            <a:off x="6798295" y="1940466"/>
            <a:ext cx="515486" cy="369332"/>
          </a:xfrm>
          <a:prstGeom prst="rect">
            <a:avLst/>
          </a:prstGeom>
        </p:spPr>
        <p:txBody>
          <a:bodyPr wrap="none">
            <a:spAutoFit/>
          </a:bodyPr>
          <a:lstStyle/>
          <a:p>
            <a:r>
              <a:rPr lang="en-US" b="1" i="1" dirty="0" smtClean="0">
                <a:solidFill>
                  <a:srgbClr val="FFFF00"/>
                </a:solidFill>
              </a:rPr>
              <a:t>NP</a:t>
            </a:r>
            <a:endParaRPr lang="en-US" b="1" i="1" dirty="0">
              <a:solidFill>
                <a:srgbClr val="FFFF00"/>
              </a:solidFill>
            </a:endParaRPr>
          </a:p>
        </p:txBody>
      </p:sp>
      <p:sp>
        <p:nvSpPr>
          <p:cNvPr id="47" name="Rectangle 46"/>
          <p:cNvSpPr/>
          <p:nvPr userDrawn="1"/>
        </p:nvSpPr>
        <p:spPr>
          <a:xfrm>
            <a:off x="4639295" y="1948933"/>
            <a:ext cx="590551" cy="369332"/>
          </a:xfrm>
          <a:prstGeom prst="rect">
            <a:avLst/>
          </a:prstGeom>
        </p:spPr>
        <p:txBody>
          <a:bodyPr wrap="none">
            <a:spAutoFit/>
          </a:bodyPr>
          <a:lstStyle/>
          <a:p>
            <a:r>
              <a:rPr lang="en-US" b="1" i="1" dirty="0" smtClean="0">
                <a:solidFill>
                  <a:srgbClr val="FFFF00"/>
                </a:solidFill>
              </a:rPr>
              <a:t>BES</a:t>
            </a:r>
            <a:endParaRPr lang="en-US" b="1" i="1" dirty="0">
              <a:solidFill>
                <a:srgbClr val="FFFF00"/>
              </a:solidFill>
            </a:endParaRPr>
          </a:p>
        </p:txBody>
      </p:sp>
      <p:sp>
        <p:nvSpPr>
          <p:cNvPr id="48" name="Rectangle 47"/>
          <p:cNvSpPr/>
          <p:nvPr userDrawn="1"/>
        </p:nvSpPr>
        <p:spPr>
          <a:xfrm>
            <a:off x="4639295" y="3015732"/>
            <a:ext cx="738090" cy="369332"/>
          </a:xfrm>
          <a:prstGeom prst="rect">
            <a:avLst/>
          </a:prstGeom>
        </p:spPr>
        <p:txBody>
          <a:bodyPr wrap="none">
            <a:spAutoFit/>
          </a:bodyPr>
          <a:lstStyle/>
          <a:p>
            <a:r>
              <a:rPr lang="en-US" b="1" i="1" dirty="0" smtClean="0">
                <a:solidFill>
                  <a:srgbClr val="FFFF00"/>
                </a:solidFill>
              </a:rPr>
              <a:t>ASCR</a:t>
            </a:r>
            <a:endParaRPr lang="en-US" b="1" i="1" dirty="0">
              <a:solidFill>
                <a:srgbClr val="FFFF00"/>
              </a:solidFill>
            </a:endParaRPr>
          </a:p>
        </p:txBody>
      </p:sp>
      <p:pic>
        <p:nvPicPr>
          <p:cNvPr id="23" name="Picture 1" descr="NERSC-logo-color-transparent-edges.gif"/>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1295400" y="4953000"/>
            <a:ext cx="1960122" cy="744089"/>
          </a:xfrm>
          <a:prstGeom prst="rect">
            <a:avLst/>
          </a:prstGeom>
          <a:noFill/>
          <a:ln w="9525">
            <a:noFill/>
            <a:miter lim="800000"/>
            <a:headEnd/>
            <a:tailEnd/>
          </a:ln>
        </p:spPr>
      </p:pic>
    </p:spTree>
    <p:extLst>
      <p:ext uri="{BB962C8B-B14F-4D97-AF65-F5344CB8AC3E}">
        <p14:creationId xmlns:p14="http://schemas.microsoft.com/office/powerpoint/2010/main" val="2352340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1"/>
            <a:ext cx="8499496" cy="769479"/>
          </a:xfrm>
        </p:spPr>
        <p:txBody>
          <a:bodyPr anchor="ctr" anchorCtr="0">
            <a:normAutofit/>
          </a:bodyPr>
          <a:lstStyle>
            <a:lvl1pPr algn="ctr">
              <a:defRPr sz="2800"/>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5239927" y="6368805"/>
            <a:ext cx="2864157" cy="365125"/>
          </a:xfrm>
          <a:prstGeom prst="rect">
            <a:avLst/>
          </a:prstGeom>
        </p:spPr>
        <p:txBody>
          <a:bodyPr/>
          <a:lstStyle/>
          <a:p>
            <a:r>
              <a:rPr lang="en-US" smtClean="0">
                <a:solidFill>
                  <a:prstClr val="black"/>
                </a:solidFill>
              </a:rPr>
              <a:t>Footer Information</a:t>
            </a:r>
            <a:endParaRPr lang="en-US" dirty="0">
              <a:solidFill>
                <a:prstClr val="black"/>
              </a:solidFill>
            </a:endParaRPr>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a:t>
            </a:fld>
            <a:r>
              <a:rPr lang="en-US" smtClean="0"/>
              <a:t> -</a:t>
            </a:r>
            <a:endParaRPr lang="en-US" dirty="0"/>
          </a:p>
        </p:txBody>
      </p:sp>
      <p:pic>
        <p:nvPicPr>
          <p:cNvPr id="6" name="Picture 8" descr="NERSCvertLOCKUP.ai"/>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19358" y="1462527"/>
            <a:ext cx="8305800" cy="2957073"/>
          </a:xfrm>
          <a:prstGeom prst="rect">
            <a:avLst/>
          </a:prstGeom>
          <a:noFill/>
          <a:ln w="9525">
            <a:noFill/>
            <a:miter lim="800000"/>
            <a:headEnd/>
            <a:tailEnd/>
          </a:ln>
        </p:spPr>
      </p:pic>
    </p:spTree>
    <p:extLst>
      <p:ext uri="{BB962C8B-B14F-4D97-AF65-F5344CB8AC3E}">
        <p14:creationId xmlns:p14="http://schemas.microsoft.com/office/powerpoint/2010/main" val="5741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1/12/2019</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jpeg"/><Relationship Id="rId5" Type="http://schemas.openxmlformats.org/officeDocument/2006/relationships/slideLayout" Target="../slideLayouts/slideLayout28.xml"/><Relationship Id="rId10"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38.xml"/><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16.xml"/><Relationship Id="rId4" Type="http://schemas.openxmlformats.org/officeDocument/2006/relationships/slideLayout" Target="../slideLayouts/slideLayout43.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46.xml"/><Relationship Id="rId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theme" Target="../theme/theme21.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smtClean="0"/>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9"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97948966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52" r="4573"/>
          <a:stretch/>
        </p:blipFill>
        <p:spPr>
          <a:xfrm>
            <a:off x="2555678" y="1031860"/>
            <a:ext cx="2981127" cy="2023574"/>
          </a:xfrm>
          <a:prstGeom prst="rect">
            <a:avLst/>
          </a:prstGeom>
        </p:spPr>
      </p:pic>
      <p:sp>
        <p:nvSpPr>
          <p:cNvPr id="2" name="Content Placeholder 1"/>
          <p:cNvSpPr>
            <a:spLocks noGrp="1"/>
          </p:cNvSpPr>
          <p:nvPr>
            <p:ph idx="1"/>
          </p:nvPr>
        </p:nvSpPr>
        <p:spPr>
          <a:xfrm>
            <a:off x="0" y="762000"/>
            <a:ext cx="9004830" cy="5486400"/>
          </a:xfrm>
        </p:spPr>
        <p:txBody>
          <a:bodyPr/>
          <a:lstStyle/>
          <a:p>
            <a:pPr marL="0" indent="0">
              <a:buNone/>
            </a:pPr>
            <a:r>
              <a:rPr lang="en-US" sz="1400" dirty="0" smtClean="0">
                <a:solidFill>
                  <a:srgbClr val="106636"/>
                </a:solidFill>
                <a:ea typeface="+mj-ea"/>
              </a:rPr>
              <a:t>Scientific Achievement</a:t>
            </a:r>
          </a:p>
          <a:p>
            <a:pPr marL="238125" lvl="1" indent="0">
              <a:spcBef>
                <a:spcPts val="0"/>
              </a:spcBef>
              <a:buNone/>
            </a:pPr>
            <a:r>
              <a:rPr lang="en-US" sz="1200" b="1" dirty="0" smtClean="0">
                <a:solidFill>
                  <a:schemeClr val="tx1"/>
                </a:solidFill>
                <a:latin typeface="+mn-lt"/>
              </a:rPr>
              <a:t>We use a highly-resolved model of the </a:t>
            </a:r>
            <a:br>
              <a:rPr lang="en-US" sz="1200" b="1" dirty="0" smtClean="0">
                <a:solidFill>
                  <a:schemeClr val="tx1"/>
                </a:solidFill>
                <a:latin typeface="+mn-lt"/>
              </a:rPr>
            </a:br>
            <a:r>
              <a:rPr lang="en-US" sz="1200" b="1" dirty="0" smtClean="0">
                <a:solidFill>
                  <a:schemeClr val="tx1"/>
                </a:solidFill>
                <a:latin typeface="+mn-lt"/>
              </a:rPr>
              <a:t>Antarctic Ice Sheet to systematically </a:t>
            </a:r>
            <a:br>
              <a:rPr lang="en-US" sz="1200" b="1" dirty="0" smtClean="0">
                <a:solidFill>
                  <a:schemeClr val="tx1"/>
                </a:solidFill>
                <a:latin typeface="+mn-lt"/>
              </a:rPr>
            </a:br>
            <a:r>
              <a:rPr lang="en-US" sz="1200" b="1" dirty="0" smtClean="0">
                <a:solidFill>
                  <a:schemeClr val="tx1"/>
                </a:solidFill>
                <a:latin typeface="+mn-lt"/>
              </a:rPr>
              <a:t>examine vulnerability to regional </a:t>
            </a:r>
            <a:br>
              <a:rPr lang="en-US" sz="1200" b="1" dirty="0" smtClean="0">
                <a:solidFill>
                  <a:schemeClr val="tx1"/>
                </a:solidFill>
                <a:latin typeface="+mn-lt"/>
              </a:rPr>
            </a:br>
            <a:r>
              <a:rPr lang="en-US" sz="1200" b="1" dirty="0" smtClean="0">
                <a:solidFill>
                  <a:schemeClr val="tx1"/>
                </a:solidFill>
                <a:latin typeface="+mn-lt"/>
              </a:rPr>
              <a:t>collapse of its floating ice shelves </a:t>
            </a:r>
            <a:br>
              <a:rPr lang="en-US" sz="1200" b="1" dirty="0" smtClean="0">
                <a:solidFill>
                  <a:schemeClr val="tx1"/>
                </a:solidFill>
                <a:latin typeface="+mn-lt"/>
              </a:rPr>
            </a:br>
            <a:r>
              <a:rPr lang="en-US" sz="1200" b="1" dirty="0" smtClean="0">
                <a:solidFill>
                  <a:schemeClr val="tx1"/>
                </a:solidFill>
                <a:latin typeface="+mn-lt"/>
              </a:rPr>
              <a:t>and the potential for large resulting </a:t>
            </a:r>
            <a:br>
              <a:rPr lang="en-US" sz="1200" b="1" dirty="0" smtClean="0">
                <a:solidFill>
                  <a:schemeClr val="tx1"/>
                </a:solidFill>
                <a:latin typeface="+mn-lt"/>
              </a:rPr>
            </a:br>
            <a:r>
              <a:rPr lang="en-US" sz="1200" b="1" dirty="0" smtClean="0">
                <a:solidFill>
                  <a:schemeClr val="tx1"/>
                </a:solidFill>
                <a:latin typeface="+mn-lt"/>
              </a:rPr>
              <a:t>contributions to sea level rise (SLR).</a:t>
            </a:r>
          </a:p>
          <a:p>
            <a:pPr marL="238125" lvl="1" indent="0">
              <a:spcBef>
                <a:spcPts val="0"/>
              </a:spcBef>
              <a:buNone/>
            </a:pPr>
            <a:endParaRPr lang="en-US" sz="1200" b="1" dirty="0">
              <a:solidFill>
                <a:schemeClr val="tx1"/>
              </a:solidFill>
              <a:latin typeface="Calibri"/>
              <a:cs typeface="Calibri"/>
            </a:endParaRPr>
          </a:p>
          <a:p>
            <a:pPr marL="0" indent="-161314">
              <a:spcBef>
                <a:spcPts val="0"/>
              </a:spcBef>
              <a:buNone/>
            </a:pPr>
            <a:r>
              <a:rPr lang="en-US" sz="1400" b="1" dirty="0" smtClean="0">
                <a:solidFill>
                  <a:srgbClr val="106636"/>
                </a:solidFill>
                <a:ea typeface="+mj-ea"/>
              </a:rPr>
              <a:t>Significance and Impact</a:t>
            </a:r>
          </a:p>
          <a:p>
            <a:pPr marL="228600" lvl="1" indent="-171450">
              <a:spcBef>
                <a:spcPts val="200"/>
              </a:spcBef>
              <a:buFont typeface="Arial" panose="020B0604020202020204" pitchFamily="34" charset="0"/>
              <a:buChar char="•"/>
            </a:pPr>
            <a:r>
              <a:rPr lang="en-US" sz="1200" b="1" dirty="0" smtClean="0">
                <a:solidFill>
                  <a:schemeClr val="tx1"/>
                </a:solidFill>
                <a:latin typeface="+mn-lt"/>
              </a:rPr>
              <a:t>First fully-resolved, systematic study </a:t>
            </a:r>
            <a:br>
              <a:rPr lang="en-US" sz="1200" b="1" dirty="0" smtClean="0">
                <a:solidFill>
                  <a:schemeClr val="tx1"/>
                </a:solidFill>
                <a:latin typeface="+mn-lt"/>
              </a:rPr>
            </a:br>
            <a:r>
              <a:rPr lang="en-US" sz="1200" b="1" dirty="0" smtClean="0">
                <a:solidFill>
                  <a:schemeClr val="tx1"/>
                </a:solidFill>
                <a:latin typeface="+mn-lt"/>
              </a:rPr>
              <a:t>of</a:t>
            </a:r>
            <a:r>
              <a:rPr lang="en-US" sz="1200" b="1" dirty="0">
                <a:solidFill>
                  <a:schemeClr val="tx1"/>
                </a:solidFill>
                <a:latin typeface="+mn-lt"/>
              </a:rPr>
              <a:t> </a:t>
            </a:r>
            <a:r>
              <a:rPr lang="en-US" sz="1200" b="1" dirty="0" smtClean="0">
                <a:solidFill>
                  <a:schemeClr val="tx1"/>
                </a:solidFill>
                <a:latin typeface="+mn-lt"/>
              </a:rPr>
              <a:t>millennial-scale ice sheet response </a:t>
            </a:r>
            <a:br>
              <a:rPr lang="en-US" sz="1200" b="1" dirty="0" smtClean="0">
                <a:solidFill>
                  <a:schemeClr val="tx1"/>
                </a:solidFill>
                <a:latin typeface="+mn-lt"/>
              </a:rPr>
            </a:br>
            <a:r>
              <a:rPr lang="en-US" sz="1200" b="1" dirty="0" smtClean="0">
                <a:solidFill>
                  <a:schemeClr val="tx1"/>
                </a:solidFill>
                <a:latin typeface="+mn-lt"/>
              </a:rPr>
              <a:t>to regional ice shelf collapse based on </a:t>
            </a:r>
            <a:br>
              <a:rPr lang="en-US" sz="1200" b="1" dirty="0" smtClean="0">
                <a:solidFill>
                  <a:schemeClr val="tx1"/>
                </a:solidFill>
                <a:latin typeface="+mn-lt"/>
              </a:rPr>
            </a:br>
            <a:r>
              <a:rPr lang="en-US" sz="1200" b="1" dirty="0" smtClean="0">
                <a:solidFill>
                  <a:schemeClr val="tx1"/>
                </a:solidFill>
                <a:latin typeface="+mn-lt"/>
              </a:rPr>
              <a:t>14 drainage basins.</a:t>
            </a:r>
          </a:p>
          <a:p>
            <a:pPr marL="228600" lvl="1" indent="-171450">
              <a:spcBef>
                <a:spcPts val="200"/>
              </a:spcBef>
              <a:buFont typeface="Arial" panose="020B0604020202020204" pitchFamily="34" charset="0"/>
              <a:buChar char="•"/>
            </a:pPr>
            <a:r>
              <a:rPr lang="en-US" sz="1200" b="1" dirty="0" smtClean="0">
                <a:solidFill>
                  <a:schemeClr val="tx1"/>
                </a:solidFill>
                <a:latin typeface="+mn-lt"/>
              </a:rPr>
              <a:t>Sustained </a:t>
            </a:r>
            <a:r>
              <a:rPr lang="en-US" sz="1200" b="1" dirty="0">
                <a:solidFill>
                  <a:schemeClr val="tx1"/>
                </a:solidFill>
                <a:latin typeface="+mn-lt"/>
              </a:rPr>
              <a:t>ice-shelf loss in any of the Amundsen Sea, Ronne, or Ross sectors can </a:t>
            </a:r>
            <a:r>
              <a:rPr lang="en-US" sz="1200" b="1" dirty="0" smtClean="0">
                <a:solidFill>
                  <a:schemeClr val="tx1"/>
                </a:solidFill>
                <a:latin typeface="+mn-lt"/>
              </a:rPr>
              <a:t/>
            </a:r>
            <a:br>
              <a:rPr lang="en-US" sz="1200" b="1" dirty="0" smtClean="0">
                <a:solidFill>
                  <a:schemeClr val="tx1"/>
                </a:solidFill>
                <a:latin typeface="+mn-lt"/>
              </a:rPr>
            </a:br>
            <a:r>
              <a:rPr lang="en-US" sz="1200" b="1" dirty="0" smtClean="0">
                <a:solidFill>
                  <a:schemeClr val="tx1"/>
                </a:solidFill>
                <a:latin typeface="+mn-lt"/>
              </a:rPr>
              <a:t>lead </a:t>
            </a:r>
            <a:r>
              <a:rPr lang="en-US" sz="1200" b="1" dirty="0">
                <a:solidFill>
                  <a:schemeClr val="tx1"/>
                </a:solidFill>
                <a:latin typeface="+mn-lt"/>
              </a:rPr>
              <a:t>to wholesale West Antarctic </a:t>
            </a:r>
            <a:r>
              <a:rPr lang="en-US" sz="1200" b="1" dirty="0" err="1">
                <a:solidFill>
                  <a:schemeClr val="tx1"/>
                </a:solidFill>
                <a:latin typeface="+mn-lt"/>
              </a:rPr>
              <a:t>ungrounding</a:t>
            </a:r>
            <a:r>
              <a:rPr lang="en-US" sz="1200" b="1" dirty="0">
                <a:solidFill>
                  <a:schemeClr val="tx1"/>
                </a:solidFill>
                <a:latin typeface="+mn-lt"/>
              </a:rPr>
              <a:t> and </a:t>
            </a:r>
            <a:r>
              <a:rPr lang="en-US" sz="1200" b="1" dirty="0" smtClean="0">
                <a:solidFill>
                  <a:schemeClr val="tx1"/>
                </a:solidFill>
                <a:latin typeface="+mn-lt"/>
              </a:rPr>
              <a:t>collapse.</a:t>
            </a:r>
          </a:p>
          <a:p>
            <a:pPr marL="228600" lvl="1" indent="-171450">
              <a:spcBef>
                <a:spcPts val="200"/>
              </a:spcBef>
              <a:buFont typeface="Arial" panose="020B0604020202020204" pitchFamily="34" charset="0"/>
              <a:buChar char="•"/>
            </a:pPr>
            <a:r>
              <a:rPr lang="en-US" sz="1200" b="1" dirty="0">
                <a:solidFill>
                  <a:schemeClr val="tx1"/>
                </a:solidFill>
                <a:latin typeface="+mn-lt"/>
              </a:rPr>
              <a:t>Even with extreme forcing, loss is </a:t>
            </a:r>
            <a:r>
              <a:rPr lang="en-US" sz="1200" b="1" dirty="0" smtClean="0">
                <a:solidFill>
                  <a:schemeClr val="tx1"/>
                </a:solidFill>
                <a:latin typeface="+mn-lt"/>
              </a:rPr>
              <a:t>relatively </a:t>
            </a:r>
            <a:r>
              <a:rPr lang="en-US" sz="1200" b="1" dirty="0">
                <a:solidFill>
                  <a:schemeClr val="tx1"/>
                </a:solidFill>
                <a:latin typeface="+mn-lt"/>
              </a:rPr>
              <a:t>modest for the initial century, </a:t>
            </a:r>
            <a:r>
              <a:rPr lang="en-US" sz="1200" b="1" dirty="0" smtClean="0">
                <a:solidFill>
                  <a:schemeClr val="tx1"/>
                </a:solidFill>
                <a:latin typeface="+mn-lt"/>
              </a:rPr>
              <a:t/>
            </a:r>
            <a:br>
              <a:rPr lang="en-US" sz="1200" b="1" dirty="0" smtClean="0">
                <a:solidFill>
                  <a:schemeClr val="tx1"/>
                </a:solidFill>
                <a:latin typeface="+mn-lt"/>
              </a:rPr>
            </a:br>
            <a:r>
              <a:rPr lang="en-US" sz="1200" b="1" dirty="0" smtClean="0">
                <a:solidFill>
                  <a:schemeClr val="tx1"/>
                </a:solidFill>
                <a:latin typeface="+mn-lt"/>
              </a:rPr>
              <a:t>increasing </a:t>
            </a:r>
            <a:r>
              <a:rPr lang="en-US" sz="1200" b="1" dirty="0">
                <a:solidFill>
                  <a:schemeClr val="tx1"/>
                </a:solidFill>
                <a:latin typeface="+mn-lt"/>
              </a:rPr>
              <a:t>markedly </a:t>
            </a:r>
            <a:r>
              <a:rPr lang="en-US" sz="1200" b="1" dirty="0" smtClean="0">
                <a:solidFill>
                  <a:schemeClr val="tx1"/>
                </a:solidFill>
                <a:latin typeface="+mn-lt"/>
              </a:rPr>
              <a:t>afterward </a:t>
            </a:r>
            <a:r>
              <a:rPr lang="en-US" sz="1200" b="1" dirty="0">
                <a:solidFill>
                  <a:schemeClr val="tx1"/>
                </a:solidFill>
                <a:latin typeface="+mn-lt"/>
              </a:rPr>
              <a:t>in West Antarctic collapse scenarios</a:t>
            </a:r>
            <a:r>
              <a:rPr lang="en-US" sz="1200" b="1" dirty="0" smtClean="0">
                <a:solidFill>
                  <a:schemeClr val="tx1"/>
                </a:solidFill>
                <a:latin typeface="+mn-lt"/>
              </a:rPr>
              <a:t>.</a:t>
            </a:r>
          </a:p>
          <a:p>
            <a:pPr marL="228600" lvl="1" indent="-171450">
              <a:spcBef>
                <a:spcPts val="200"/>
              </a:spcBef>
              <a:buFont typeface="Arial" panose="020B0604020202020204" pitchFamily="34" charset="0"/>
              <a:buChar char="•"/>
            </a:pPr>
            <a:r>
              <a:rPr lang="en-US" sz="1200" b="1" dirty="0" smtClean="0">
                <a:solidFill>
                  <a:schemeClr val="tx1"/>
                </a:solidFill>
                <a:latin typeface="+mn-lt"/>
              </a:rPr>
              <a:t>Results indicate that </a:t>
            </a:r>
            <a:r>
              <a:rPr lang="en-US" sz="1200" b="1" dirty="0">
                <a:solidFill>
                  <a:schemeClr val="tx1"/>
                </a:solidFill>
                <a:latin typeface="+mn-lt"/>
              </a:rPr>
              <a:t>Antarctic drainage basins </a:t>
            </a:r>
            <a:r>
              <a:rPr lang="en-US" sz="1200" b="1" dirty="0" smtClean="0">
                <a:solidFill>
                  <a:schemeClr val="tx1"/>
                </a:solidFill>
                <a:latin typeface="+mn-lt"/>
              </a:rPr>
              <a:t>are dynamically </a:t>
            </a:r>
            <a:r>
              <a:rPr lang="en-US" sz="1200" b="1" dirty="0">
                <a:solidFill>
                  <a:schemeClr val="tx1"/>
                </a:solidFill>
                <a:latin typeface="+mn-lt"/>
              </a:rPr>
              <a:t>independent for 1-2 </a:t>
            </a:r>
            <a:r>
              <a:rPr lang="en-US" sz="1200" b="1" dirty="0" smtClean="0">
                <a:solidFill>
                  <a:schemeClr val="tx1"/>
                </a:solidFill>
                <a:latin typeface="+mn-lt"/>
              </a:rPr>
              <a:t/>
            </a:r>
            <a:br>
              <a:rPr lang="en-US" sz="1200" b="1" dirty="0" smtClean="0">
                <a:solidFill>
                  <a:schemeClr val="tx1"/>
                </a:solidFill>
                <a:latin typeface="+mn-lt"/>
              </a:rPr>
            </a:br>
            <a:r>
              <a:rPr lang="en-US" sz="1200" b="1" dirty="0" smtClean="0">
                <a:solidFill>
                  <a:schemeClr val="tx1"/>
                </a:solidFill>
                <a:latin typeface="+mn-lt"/>
              </a:rPr>
              <a:t>centuries, after which dynamic interactions between basins become increasingly </a:t>
            </a:r>
            <a:br>
              <a:rPr lang="en-US" sz="1200" b="1" dirty="0" smtClean="0">
                <a:solidFill>
                  <a:schemeClr val="tx1"/>
                </a:solidFill>
                <a:latin typeface="+mn-lt"/>
              </a:rPr>
            </a:br>
            <a:r>
              <a:rPr lang="en-US" sz="1200" b="1" dirty="0" smtClean="0">
                <a:solidFill>
                  <a:schemeClr val="tx1"/>
                </a:solidFill>
                <a:latin typeface="+mn-lt"/>
              </a:rPr>
              <a:t>important (and regional modeling results will be increasingly inaccurate).</a:t>
            </a:r>
          </a:p>
          <a:p>
            <a:pPr marL="238125" lvl="1" indent="0">
              <a:spcBef>
                <a:spcPts val="200"/>
              </a:spcBef>
              <a:buNone/>
            </a:pPr>
            <a:endParaRPr lang="en-US" sz="1200" b="1" dirty="0" smtClean="0">
              <a:solidFill>
                <a:schemeClr val="tx1"/>
              </a:solidFill>
              <a:latin typeface="+mn-lt"/>
            </a:endParaRPr>
          </a:p>
          <a:p>
            <a:pPr marL="0" indent="0">
              <a:spcBef>
                <a:spcPts val="300"/>
              </a:spcBef>
              <a:buNone/>
            </a:pPr>
            <a:r>
              <a:rPr lang="en-US" sz="1400" dirty="0" smtClean="0">
                <a:solidFill>
                  <a:srgbClr val="106636"/>
                </a:solidFill>
                <a:ea typeface="+mj-ea"/>
              </a:rPr>
              <a:t>Research Details</a:t>
            </a:r>
          </a:p>
          <a:p>
            <a:pPr marL="228600" lvl="1" indent="-114300">
              <a:spcBef>
                <a:spcPts val="200"/>
              </a:spcBef>
              <a:buFont typeface="Arial"/>
              <a:buChar char="•"/>
            </a:pPr>
            <a:r>
              <a:rPr lang="en-US" sz="1200" b="1" dirty="0" smtClean="0">
                <a:solidFill>
                  <a:schemeClr val="tx1"/>
                </a:solidFill>
                <a:latin typeface="Calibri"/>
                <a:cs typeface="Calibri"/>
              </a:rPr>
              <a:t>Systematically apply extreme thinning (up to 400m/year) to ice shelves in a single sector and then evolve ice sheet for 1000 years.</a:t>
            </a:r>
          </a:p>
          <a:p>
            <a:pPr marL="228600" lvl="1" indent="-114300">
              <a:spcBef>
                <a:spcPts val="200"/>
              </a:spcBef>
              <a:buFont typeface="Arial"/>
              <a:buChar char="•"/>
            </a:pPr>
            <a:r>
              <a:rPr lang="en-US" sz="1200" b="1" dirty="0" smtClean="0">
                <a:solidFill>
                  <a:schemeClr val="tx1"/>
                </a:solidFill>
                <a:latin typeface="Calibri"/>
                <a:cs typeface="Calibri"/>
              </a:rPr>
              <a:t>Uses DOE </a:t>
            </a:r>
            <a:r>
              <a:rPr lang="en-US" sz="1200" b="1" dirty="0" err="1" smtClean="0">
                <a:solidFill>
                  <a:schemeClr val="tx1"/>
                </a:solidFill>
                <a:latin typeface="Calibri"/>
                <a:cs typeface="Calibri"/>
              </a:rPr>
              <a:t>SciDAC</a:t>
            </a:r>
            <a:r>
              <a:rPr lang="en-US" sz="1200" b="1" dirty="0" smtClean="0">
                <a:solidFill>
                  <a:schemeClr val="tx1"/>
                </a:solidFill>
                <a:latin typeface="Calibri"/>
                <a:cs typeface="Calibri"/>
              </a:rPr>
              <a:t>-supported BISICLES adaptive mesh refinement (AMR) ice sheet model which resolves flow down to 1km</a:t>
            </a:r>
            <a:r>
              <a:rPr lang="en-US" sz="1200" b="1" dirty="0">
                <a:solidFill>
                  <a:schemeClr val="tx1"/>
                </a:solidFill>
                <a:latin typeface="Calibri"/>
                <a:cs typeface="Calibri"/>
              </a:rPr>
              <a:t> </a:t>
            </a:r>
            <a:r>
              <a:rPr lang="en-US" sz="1200" b="1" dirty="0" smtClean="0">
                <a:solidFill>
                  <a:schemeClr val="tx1"/>
                </a:solidFill>
                <a:latin typeface="Calibri"/>
                <a:cs typeface="Calibri"/>
              </a:rPr>
              <a:t>resolution, essential for accurately capturing realistic grounding line dynamics.</a:t>
            </a:r>
          </a:p>
          <a:p>
            <a:pPr marL="228600" lvl="1" indent="-114300">
              <a:spcBef>
                <a:spcPts val="200"/>
              </a:spcBef>
              <a:buFont typeface="Arial"/>
              <a:buChar char="•"/>
            </a:pPr>
            <a:r>
              <a:rPr lang="en-US" sz="1200" b="1" dirty="0" smtClean="0">
                <a:solidFill>
                  <a:schemeClr val="tx1"/>
                </a:solidFill>
                <a:latin typeface="Calibri"/>
                <a:cs typeface="Calibri"/>
              </a:rPr>
              <a:t>The combination of scalable AMR and NERSC computing resources enabled this </a:t>
            </a:r>
            <a:r>
              <a:rPr lang="en-US" sz="1200" b="1" dirty="0" smtClean="0">
                <a:solidFill>
                  <a:schemeClr val="tx1"/>
                </a:solidFill>
                <a:latin typeface="Calibri"/>
                <a:cs typeface="Calibri"/>
              </a:rPr>
              <a:t>work, entailing 35,000 years of Antarctic simulation.</a:t>
            </a:r>
            <a:endParaRPr lang="en-US" sz="1200" b="1" dirty="0" smtClean="0">
              <a:solidFill>
                <a:schemeClr val="tx1"/>
              </a:solidFill>
              <a:latin typeface="Calibri"/>
              <a:cs typeface="Calibri"/>
            </a:endParaRPr>
          </a:p>
          <a:p>
            <a:pPr marL="0" indent="0">
              <a:spcBef>
                <a:spcPts val="300"/>
              </a:spcBef>
              <a:buNone/>
            </a:pPr>
            <a:endParaRPr lang="en-US" sz="1800" dirty="0" smtClean="0">
              <a:solidFill>
                <a:srgbClr val="106636"/>
              </a:solidFill>
              <a:ea typeface="+mj-ea"/>
            </a:endParaRPr>
          </a:p>
          <a:p>
            <a:pPr marL="0" indent="0">
              <a:spcBef>
                <a:spcPts val="300"/>
              </a:spcBef>
              <a:buNone/>
            </a:pPr>
            <a:endParaRPr lang="en-US" sz="1800" dirty="0" smtClean="0">
              <a:solidFill>
                <a:srgbClr val="106636"/>
              </a:solidFill>
              <a:ea typeface="+mj-ea"/>
            </a:endParaRPr>
          </a:p>
        </p:txBody>
      </p:sp>
      <p:sp>
        <p:nvSpPr>
          <p:cNvPr id="3" name="Title 2"/>
          <p:cNvSpPr>
            <a:spLocks noGrp="1"/>
          </p:cNvSpPr>
          <p:nvPr>
            <p:ph type="title"/>
          </p:nvPr>
        </p:nvSpPr>
        <p:spPr>
          <a:xfrm>
            <a:off x="0" y="-38100"/>
            <a:ext cx="9144000" cy="762000"/>
          </a:xfrm>
        </p:spPr>
        <p:txBody>
          <a:bodyPr/>
          <a:lstStyle/>
          <a:p>
            <a:r>
              <a:rPr lang="en-US" b="1" dirty="0" smtClean="0"/>
              <a:t>Millennial-scale Vulnerability of the Antarctic Ice Sheet to Regional Ice Shelf Collapse</a:t>
            </a:r>
            <a:endParaRPr lang="en-US" dirty="0"/>
          </a:p>
        </p:txBody>
      </p:sp>
      <p:sp>
        <p:nvSpPr>
          <p:cNvPr id="26" name="Slide Number Placeholder 39"/>
          <p:cNvSpPr txBox="1">
            <a:spLocks/>
          </p:cNvSpPr>
          <p:nvPr/>
        </p:nvSpPr>
        <p:spPr bwMode="auto">
          <a:xfrm>
            <a:off x="8413750" y="6416675"/>
            <a:ext cx="381000" cy="365125"/>
          </a:xfrm>
          <a:prstGeom prst="rect">
            <a:avLst/>
          </a:prstGeom>
          <a:noFill/>
          <a:ln>
            <a:miter lim="800000"/>
            <a:headEnd/>
            <a:tailEnd/>
          </a:ln>
        </p:spPr>
        <p:txBody>
          <a:bodyPr vert="horz" wrap="square" lIns="91301" tIns="45652" rIns="91301" bIns="45652" numCol="1" rtlCol="0" anchor="ctr" anchorCtr="0" compatLnSpc="1">
            <a:prstTxWarp prst="textNoShape">
              <a:avLst/>
            </a:prstTxWarp>
          </a:bodyPr>
          <a:lstStyle/>
          <a:p>
            <a:pPr algn="r" defTabSz="820391"/>
            <a:endParaRPr lang="en-US" sz="1200" dirty="0">
              <a:solidFill>
                <a:srgbClr val="106636"/>
              </a:solidFill>
              <a:latin typeface="Arial" pitchFamily="34" charset="0"/>
              <a:cs typeface="Arial" pitchFamily="34" charset="0"/>
            </a:endParaRPr>
          </a:p>
        </p:txBody>
      </p:sp>
      <p:sp>
        <p:nvSpPr>
          <p:cNvPr id="265" name="TextBox 133"/>
          <p:cNvSpPr txBox="1"/>
          <p:nvPr/>
        </p:nvSpPr>
        <p:spPr>
          <a:xfrm>
            <a:off x="1" y="5952762"/>
            <a:ext cx="9121466" cy="261610"/>
          </a:xfrm>
          <a:prstGeom prst="rect">
            <a:avLst/>
          </a:prstGeom>
          <a:noFill/>
        </p:spPr>
        <p:txBody>
          <a:bodyPr wrap="square" rtlCol="0">
            <a:spAutoFit/>
          </a:bodyPr>
          <a:lstStyle/>
          <a:p>
            <a:pPr algn="ctr"/>
            <a:r>
              <a:rPr lang="en-US" sz="1100" dirty="0" smtClean="0">
                <a:solidFill>
                  <a:srgbClr val="106636"/>
                </a:solidFill>
              </a:rPr>
              <a:t>Martin, Cornford, and Payne (2019). Geophysical Research Letters, </a:t>
            </a:r>
            <a:r>
              <a:rPr lang="en-US" sz="1100" dirty="0">
                <a:solidFill>
                  <a:srgbClr val="106636"/>
                </a:solidFill>
              </a:rPr>
              <a:t> </a:t>
            </a:r>
            <a:r>
              <a:rPr lang="en-US" sz="1100" b="1" dirty="0" smtClean="0">
                <a:solidFill>
                  <a:srgbClr val="106636"/>
                </a:solidFill>
              </a:rPr>
              <a:t>DOI 10.1029/2018GL081229</a:t>
            </a:r>
            <a:r>
              <a:rPr lang="en-US" sz="1100" dirty="0" smtClean="0">
                <a:solidFill>
                  <a:srgbClr val="106636"/>
                </a:solidFill>
              </a:rPr>
              <a:t>. Contact: Dan Martin (DFMartin@lbl.gov)</a:t>
            </a:r>
            <a:endParaRPr lang="en-US" sz="1100" dirty="0">
              <a:solidFill>
                <a:srgbClr val="106636"/>
              </a:solidFill>
            </a:endParaRPr>
          </a:p>
        </p:txBody>
      </p:sp>
      <p:sp>
        <p:nvSpPr>
          <p:cNvPr id="7" name="TextBox 6"/>
          <p:cNvSpPr txBox="1"/>
          <p:nvPr/>
        </p:nvSpPr>
        <p:spPr>
          <a:xfrm>
            <a:off x="5649176" y="3937996"/>
            <a:ext cx="3541987" cy="1180870"/>
          </a:xfrm>
          <a:prstGeom prst="rect">
            <a:avLst/>
          </a:prstGeom>
          <a:noFill/>
        </p:spPr>
        <p:txBody>
          <a:bodyPr wrap="square" rtlCol="0">
            <a:noAutofit/>
          </a:bodyPr>
          <a:lstStyle/>
          <a:p>
            <a:r>
              <a:rPr lang="en-US" sz="800" b="1" i="1" dirty="0" smtClean="0"/>
              <a:t>Left:</a:t>
            </a:r>
            <a:r>
              <a:rPr lang="en-US" sz="800" i="1" dirty="0" smtClean="0"/>
              <a:t> </a:t>
            </a:r>
            <a:r>
              <a:rPr lang="en-US" sz="800" i="1" dirty="0"/>
              <a:t>Antarctic vulnerability to localized ice shelf collapse. Initial modeled flow speed is shown in shaded blue. Magenta lines indicate initial grounding-line locations. Mass </a:t>
            </a:r>
            <a:r>
              <a:rPr lang="en-US" sz="800" i="1" dirty="0" smtClean="0"/>
              <a:t>loss </a:t>
            </a:r>
            <a:r>
              <a:rPr lang="en-US" sz="800" i="1" dirty="0"/>
              <a:t>above flotation </a:t>
            </a:r>
            <a:r>
              <a:rPr lang="en-US" sz="800" i="1" dirty="0" smtClean="0"/>
              <a:t>(contribution to sea level rise, in </a:t>
            </a:r>
            <a:r>
              <a:rPr lang="en-US" sz="800" i="1" dirty="0" err="1" smtClean="0"/>
              <a:t>eustatic</a:t>
            </a:r>
            <a:r>
              <a:rPr lang="en-US" sz="800" i="1" dirty="0" smtClean="0"/>
              <a:t> </a:t>
            </a:r>
            <a:r>
              <a:rPr lang="en-US" sz="800" i="1" dirty="0"/>
              <a:t>sea level equivalent, SLE) after 1000 years of extreme, sustained ice shelf thinning originating in the numbered sectors is illustrated by the adjacent circle area. </a:t>
            </a:r>
            <a:endParaRPr lang="en-US" sz="800" b="1" i="1" dirty="0"/>
          </a:p>
          <a:p>
            <a:r>
              <a:rPr lang="en-US" sz="800" b="1" i="1" dirty="0" smtClean="0"/>
              <a:t>Right: </a:t>
            </a:r>
            <a:r>
              <a:rPr lang="en-US" sz="800" i="1" dirty="0" smtClean="0"/>
              <a:t>Grounding-line evolution illustrated </a:t>
            </a:r>
            <a:r>
              <a:rPr lang="en-US" sz="800" i="1" dirty="0"/>
              <a:t>with contours every 200 years for </a:t>
            </a:r>
            <a:r>
              <a:rPr lang="en-US" sz="800" i="1" dirty="0" smtClean="0"/>
              <a:t>the Amundsen Sea (upper </a:t>
            </a:r>
            <a:r>
              <a:rPr lang="en-US" sz="800" i="1" dirty="0"/>
              <a:t>left), </a:t>
            </a:r>
            <a:r>
              <a:rPr lang="en-US" sz="800" i="1" dirty="0" smtClean="0"/>
              <a:t>the Eastern Ross (upper </a:t>
            </a:r>
            <a:r>
              <a:rPr lang="en-US" sz="800" i="1" dirty="0"/>
              <a:t>right), </a:t>
            </a:r>
            <a:r>
              <a:rPr lang="en-US" sz="800" i="1" dirty="0" smtClean="0"/>
              <a:t>the Ronne </a:t>
            </a:r>
            <a:r>
              <a:rPr lang="en-US" sz="800" i="1" dirty="0"/>
              <a:t>(lower left), and </a:t>
            </a:r>
            <a:r>
              <a:rPr lang="en-US" sz="800" i="1" dirty="0" smtClean="0"/>
              <a:t>the Western Ross (lower </a:t>
            </a:r>
            <a:r>
              <a:rPr lang="en-US" sz="800" i="1" dirty="0"/>
              <a:t>right</a:t>
            </a:r>
            <a:r>
              <a:rPr lang="en-US" sz="800" i="1" dirty="0" smtClean="0"/>
              <a:t>) sectors. </a:t>
            </a:r>
            <a:r>
              <a:rPr lang="en-US" sz="800" i="1" dirty="0" err="1"/>
              <a:t>Colormap</a:t>
            </a:r>
            <a:r>
              <a:rPr lang="en-US" sz="800" i="1" dirty="0"/>
              <a:t> shows initial melt-forcing distribution for each case. </a:t>
            </a:r>
            <a:endParaRPr lang="en-US" sz="8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63757" y="6285441"/>
            <a:ext cx="641073" cy="5460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4640" y="6007608"/>
            <a:ext cx="1632967" cy="1097280"/>
          </a:xfrm>
          <a:prstGeom prst="rect">
            <a:avLst/>
          </a:prstGeom>
        </p:spPr>
      </p:pic>
      <p:pic>
        <p:nvPicPr>
          <p:cNvPr id="8" name="Picture 7"/>
          <p:cNvPicPr>
            <a:picLocks noChangeAspect="1"/>
          </p:cNvPicPr>
          <p:nvPr/>
        </p:nvPicPr>
        <p:blipFill>
          <a:blip r:embed="rId6"/>
          <a:stretch>
            <a:fillRect/>
          </a:stretch>
        </p:blipFill>
        <p:spPr>
          <a:xfrm>
            <a:off x="6413992" y="6378895"/>
            <a:ext cx="1633729" cy="365760"/>
          </a:xfrm>
          <a:prstGeom prst="rect">
            <a:avLst/>
          </a:prstGeom>
        </p:spPr>
      </p:pic>
      <p:pic>
        <p:nvPicPr>
          <p:cNvPr id="9" name="Picture 8"/>
          <p:cNvPicPr>
            <a:picLocks noChangeAspect="1"/>
          </p:cNvPicPr>
          <p:nvPr/>
        </p:nvPicPr>
        <p:blipFill rotWithShape="1">
          <a:blip r:embed="rId7"/>
          <a:srcRect t="20022" b="20331"/>
          <a:stretch/>
        </p:blipFill>
        <p:spPr>
          <a:xfrm>
            <a:off x="4638676" y="6335912"/>
            <a:ext cx="1480939" cy="457200"/>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t="1713" r="2110" b="6080"/>
          <a:stretch/>
        </p:blipFill>
        <p:spPr>
          <a:xfrm>
            <a:off x="5534876" y="785806"/>
            <a:ext cx="3594845" cy="3161953"/>
          </a:xfrm>
          <a:prstGeom prst="rect">
            <a:avLst/>
          </a:prstGeom>
        </p:spPr>
      </p:pic>
    </p:spTree>
    <p:extLst>
      <p:ext uri="{BB962C8B-B14F-4D97-AF65-F5344CB8AC3E}">
        <p14:creationId xmlns:p14="http://schemas.microsoft.com/office/powerpoint/2010/main" val="3467581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46737"/>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8990</TotalTime>
  <Words>262</Words>
  <Application>Microsoft Office PowerPoint</Application>
  <PresentationFormat>On-screen Show (4:3)</PresentationFormat>
  <Paragraphs>26</Paragraphs>
  <Slides>1</Slides>
  <Notes>1</Notes>
  <HiddenSlides>0</HiddenSlides>
  <MMClips>0</MMClips>
  <ScaleCrop>false</ScaleCrop>
  <HeadingPairs>
    <vt:vector size="6" baseType="variant">
      <vt:variant>
        <vt:lpstr>Fonts Used</vt:lpstr>
      </vt:variant>
      <vt:variant>
        <vt:i4>6</vt:i4>
      </vt:variant>
      <vt:variant>
        <vt:lpstr>Theme</vt:lpstr>
      </vt:variant>
      <vt:variant>
        <vt:i4>21</vt:i4>
      </vt:variant>
      <vt:variant>
        <vt:lpstr>Slide Titles</vt:lpstr>
      </vt:variant>
      <vt:variant>
        <vt:i4>1</vt:i4>
      </vt:variant>
    </vt:vector>
  </HeadingPairs>
  <TitlesOfParts>
    <vt:vector size="28" baseType="lpstr">
      <vt:lpstr>Arial</vt:lpstr>
      <vt:lpstr>Arial Narrow</vt:lpstr>
      <vt:lpstr>Book Antiqua</vt:lpstr>
      <vt:lpstr>Calibri</vt:lpstr>
      <vt:lpstr>TimesNewRomanPSMT</vt:lpstr>
      <vt:lpstr>Wingdings</vt:lpstr>
      <vt:lpstr>Theme3</vt:lpstr>
      <vt:lpstr>1_Office Theme</vt:lpstr>
      <vt:lpstr>5_Default Design</vt:lpstr>
      <vt:lpstr>2_Office Theme</vt:lpstr>
      <vt:lpstr>3_Office Theme</vt:lpstr>
      <vt:lpstr>4_Office Theme</vt:lpstr>
      <vt:lpstr>5_Office Theme</vt:lpstr>
      <vt:lpstr>6_Office Theme</vt:lpstr>
      <vt:lpstr>7_Office Theme</vt:lpstr>
      <vt:lpstr>1_Theme3</vt:lpstr>
      <vt:lpstr>8_Office Theme</vt:lpstr>
      <vt:lpstr>6_Default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Millennial-scale Vulnerability of the Antarctic Ice Sheet to Regional Ice Shelf Collapse</vt:lpstr>
    </vt:vector>
  </TitlesOfParts>
  <Company>US Department of Energy (SC)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Dan Martin</cp:lastModifiedBy>
  <cp:revision>430</cp:revision>
  <cp:lastPrinted>2017-05-10T18:30:26Z</cp:lastPrinted>
  <dcterms:created xsi:type="dcterms:W3CDTF">2010-12-15T20:48:04Z</dcterms:created>
  <dcterms:modified xsi:type="dcterms:W3CDTF">2019-01-13T03:59:27Z</dcterms:modified>
</cp:coreProperties>
</file>