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5"/>
  </p:notesMasterIdLst>
  <p:sldIdLst>
    <p:sldId id="267" r:id="rId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p:scale>
          <a:sx n="144" d="100"/>
          <a:sy n="144" d="100"/>
        </p:scale>
        <p:origin x="1264" y="-6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2DA7A7-90D0-47AD-826D-8DC3548F28E5}" type="datetimeFigureOut">
              <a:rPr lang="en-US" smtClean="0"/>
              <a:t>7/5/19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DA685A-99EE-4381-A239-82DCC396E238}" type="slidenum">
              <a:rPr lang="en-US" smtClean="0"/>
              <a:t>‹#›</a:t>
            </a:fld>
            <a:endParaRPr lang="en-US"/>
          </a:p>
        </p:txBody>
      </p:sp>
    </p:spTree>
    <p:extLst>
      <p:ext uri="{BB962C8B-B14F-4D97-AF65-F5344CB8AC3E}">
        <p14:creationId xmlns:p14="http://schemas.microsoft.com/office/powerpoint/2010/main" val="3437483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C173ED-BC22-4B29-B059-131574738A7F}" type="datetimeFigureOut">
              <a:rPr lang="en-US" smtClean="0"/>
              <a:t>7/5/19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101C72-33E6-4D32-AAD6-6E99FFF3836F}" type="slidenum">
              <a:rPr lang="en-US" smtClean="0"/>
              <a:t>‹#›</a:t>
            </a:fld>
            <a:endParaRPr lang="en-US"/>
          </a:p>
        </p:txBody>
      </p:sp>
    </p:spTree>
    <p:extLst>
      <p:ext uri="{BB962C8B-B14F-4D97-AF65-F5344CB8AC3E}">
        <p14:creationId xmlns:p14="http://schemas.microsoft.com/office/powerpoint/2010/main" val="324783545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FC58800-338D-445B-AE65-85B5E8996986}" type="datetimeFigureOut">
              <a:rPr lang="en-US"/>
              <a:pPr>
                <a:defRPr/>
              </a:pPr>
              <a:t>7/5/19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2C8392BF-B06E-4E46-80D5-0467F0160E9C}" type="slidenum">
              <a:rPr lang="en-US" altLang="en-US"/>
              <a:pPr/>
              <a:t>‹#›</a:t>
            </a:fld>
            <a:endParaRPr lang="en-US" altLang="en-US" dirty="0"/>
          </a:p>
        </p:txBody>
      </p:sp>
    </p:spTree>
    <p:extLst>
      <p:ext uri="{BB962C8B-B14F-4D97-AF65-F5344CB8AC3E}">
        <p14:creationId xmlns:p14="http://schemas.microsoft.com/office/powerpoint/2010/main" val="1508576750"/>
      </p:ext>
    </p:extLst>
  </p:cSld>
  <p:clrMap bg1="lt1" tx1="dk1" bg2="lt2" tx2="dk2" accent1="accent1" accent2="accent2" accent3="accent3" accent4="accent4" accent5="accent5" accent6="accent6" hlink="hlink" folHlink="folHlink"/>
  <p:sldLayoutIdLst>
    <p:sldLayoutId id="214748365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hyperlink" Target="https://doi.org/10.1088/1748-9326/aa788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78D4E2C-37BA-41E5-B7CB-46EAF8FCE6C9}"/>
              </a:ext>
            </a:extLst>
          </p:cNvPr>
          <p:cNvPicPr>
            <a:picLocks noChangeAspect="1"/>
          </p:cNvPicPr>
          <p:nvPr/>
        </p:nvPicPr>
        <p:blipFill>
          <a:blip r:embed="rId2"/>
          <a:stretch>
            <a:fillRect/>
          </a:stretch>
        </p:blipFill>
        <p:spPr>
          <a:xfrm>
            <a:off x="3405849" y="1750706"/>
            <a:ext cx="2929106" cy="3472601"/>
          </a:xfrm>
          <a:prstGeom prst="rect">
            <a:avLst/>
          </a:prstGeom>
        </p:spPr>
      </p:pic>
      <p:pic>
        <p:nvPicPr>
          <p:cNvPr id="8" name="Picture 7">
            <a:extLst>
              <a:ext uri="{FF2B5EF4-FFF2-40B4-BE49-F238E27FC236}">
                <a16:creationId xmlns:a16="http://schemas.microsoft.com/office/drawing/2014/main" id="{A9C6772B-631F-43C7-9081-1CE93B5C1040}"/>
              </a:ext>
            </a:extLst>
          </p:cNvPr>
          <p:cNvPicPr>
            <a:picLocks noChangeAspect="1"/>
          </p:cNvPicPr>
          <p:nvPr/>
        </p:nvPicPr>
        <p:blipFill>
          <a:blip r:embed="rId3"/>
          <a:stretch>
            <a:fillRect/>
          </a:stretch>
        </p:blipFill>
        <p:spPr>
          <a:xfrm>
            <a:off x="6284098" y="1750707"/>
            <a:ext cx="2860988" cy="3564751"/>
          </a:xfrm>
          <a:prstGeom prst="rect">
            <a:avLst/>
          </a:prstGeom>
        </p:spPr>
      </p:pic>
      <p:sp>
        <p:nvSpPr>
          <p:cNvPr id="13" name="Rectangle 12">
            <a:extLst>
              <a:ext uri="{FF2B5EF4-FFF2-40B4-BE49-F238E27FC236}">
                <a16:creationId xmlns:a16="http://schemas.microsoft.com/office/drawing/2014/main" id="{D41FA82C-8908-40D7-A3B9-FFE72D654074}"/>
              </a:ext>
            </a:extLst>
          </p:cNvPr>
          <p:cNvSpPr>
            <a:spLocks noChangeArrowheads="1"/>
          </p:cNvSpPr>
          <p:nvPr/>
        </p:nvSpPr>
        <p:spPr bwMode="auto">
          <a:xfrm>
            <a:off x="116360" y="7620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2400" b="1" dirty="0">
                <a:solidFill>
                  <a:srgbClr val="000000"/>
                </a:solidFill>
              </a:rPr>
              <a:t>How Well Do Global Gridded Crop Models (GGCMs)</a:t>
            </a:r>
          </a:p>
          <a:p>
            <a:r>
              <a:rPr lang="en-US" altLang="en-US" sz="2400" b="1" dirty="0">
                <a:solidFill>
                  <a:srgbClr val="000000"/>
                </a:solidFill>
              </a:rPr>
              <a:t>Replicate the Responsiveness of Historical US Yields to Weather?</a:t>
            </a:r>
          </a:p>
        </p:txBody>
      </p:sp>
      <p:sp>
        <p:nvSpPr>
          <p:cNvPr id="14" name="Rectangle 4">
            <a:extLst>
              <a:ext uri="{FF2B5EF4-FFF2-40B4-BE49-F238E27FC236}">
                <a16:creationId xmlns:a16="http://schemas.microsoft.com/office/drawing/2014/main" id="{804EFD38-0B86-42BA-A812-B3A18B641714}"/>
              </a:ext>
            </a:extLst>
          </p:cNvPr>
          <p:cNvSpPr>
            <a:spLocks noChangeArrowheads="1"/>
          </p:cNvSpPr>
          <p:nvPr/>
        </p:nvSpPr>
        <p:spPr bwMode="auto">
          <a:xfrm>
            <a:off x="11008" y="991940"/>
            <a:ext cx="3405198" cy="4951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3831" indent="-173831" algn="ctr">
              <a:spcBef>
                <a:spcPct val="15000"/>
              </a:spcBef>
              <a:defRPr/>
            </a:pPr>
            <a:r>
              <a:rPr lang="en-US" sz="1400" b="1" dirty="0">
                <a:solidFill>
                  <a:prstClr val="black"/>
                </a:solidFill>
              </a:rPr>
              <a:t>Objective</a:t>
            </a:r>
          </a:p>
          <a:p>
            <a:pPr marL="214313" indent="-214313">
              <a:spcBef>
                <a:spcPct val="15000"/>
              </a:spcBef>
              <a:buFont typeface="Arial" pitchFamily="34" charset="0"/>
              <a:buChar char="●"/>
              <a:defRPr/>
            </a:pPr>
            <a:r>
              <a:rPr lang="en-US" sz="1400" dirty="0">
                <a:solidFill>
                  <a:prstClr val="black"/>
                </a:solidFill>
              </a:rPr>
              <a:t>Characterize differences in yield responses to heat and moisture among GGCMs, and between models and observations</a:t>
            </a:r>
          </a:p>
          <a:p>
            <a:pPr algn="ctr">
              <a:spcBef>
                <a:spcPct val="15000"/>
              </a:spcBef>
              <a:defRPr/>
            </a:pPr>
            <a:r>
              <a:rPr lang="en-US" sz="1400" b="1" dirty="0">
                <a:solidFill>
                  <a:prstClr val="black"/>
                </a:solidFill>
              </a:rPr>
              <a:t>Approach</a:t>
            </a:r>
          </a:p>
          <a:p>
            <a:pPr marL="214313" indent="-214313">
              <a:spcBef>
                <a:spcPct val="15000"/>
              </a:spcBef>
              <a:buFont typeface="Arial" pitchFamily="34" charset="0"/>
              <a:buChar char="●"/>
              <a:defRPr/>
            </a:pPr>
            <a:r>
              <a:rPr lang="en-US" sz="1400" dirty="0">
                <a:solidFill>
                  <a:prstClr val="black"/>
                </a:solidFill>
              </a:rPr>
              <a:t>We compare rainfed maize, wheat, and soybean yields simulated by six GGCMs against USDA records for ~1,000 counties</a:t>
            </a:r>
          </a:p>
          <a:p>
            <a:pPr marL="214313" indent="-214313">
              <a:spcBef>
                <a:spcPct val="15000"/>
              </a:spcBef>
              <a:buFont typeface="Arial" pitchFamily="34" charset="0"/>
              <a:buChar char="●"/>
              <a:defRPr/>
            </a:pPr>
            <a:r>
              <a:rPr lang="en-US" sz="1400" dirty="0">
                <a:solidFill>
                  <a:prstClr val="black"/>
                </a:solidFill>
              </a:rPr>
              <a:t>We derived modeled and observed yield responses to heat and moisture using econometric methods from empirical climate change economics</a:t>
            </a:r>
          </a:p>
          <a:p>
            <a:pPr algn="ctr">
              <a:spcBef>
                <a:spcPct val="15000"/>
              </a:spcBef>
              <a:defRPr/>
            </a:pPr>
            <a:r>
              <a:rPr lang="en-US" sz="1400" b="1" dirty="0">
                <a:solidFill>
                  <a:prstClr val="black"/>
                </a:solidFill>
              </a:rPr>
              <a:t>Impact</a:t>
            </a:r>
          </a:p>
          <a:p>
            <a:pPr marL="214313" indent="-214313">
              <a:spcBef>
                <a:spcPct val="15000"/>
              </a:spcBef>
              <a:buFont typeface="Arial" pitchFamily="34" charset="0"/>
              <a:buChar char="●"/>
              <a:defRPr/>
            </a:pPr>
            <a:r>
              <a:rPr lang="en-US" altLang="en-US" sz="1400" dirty="0">
                <a:solidFill>
                  <a:srgbClr val="000000"/>
                </a:solidFill>
              </a:rPr>
              <a:t>Diagnosing GGCMs’ skill against observed yield anomaly distributions, and why their responses differ, provides context for interpretation of crop model projections of climate change impacts, and helps pinpoint specific internal process representations for improvement</a:t>
            </a:r>
          </a:p>
        </p:txBody>
      </p:sp>
      <p:sp>
        <p:nvSpPr>
          <p:cNvPr id="15" name="Text Box 6">
            <a:extLst>
              <a:ext uri="{FF2B5EF4-FFF2-40B4-BE49-F238E27FC236}">
                <a16:creationId xmlns:a16="http://schemas.microsoft.com/office/drawing/2014/main" id="{161F5DAA-6228-4A45-AC90-31DC3BC3D2A9}"/>
              </a:ext>
            </a:extLst>
          </p:cNvPr>
          <p:cNvSpPr txBox="1">
            <a:spLocks noChangeArrowheads="1"/>
          </p:cNvSpPr>
          <p:nvPr/>
        </p:nvSpPr>
        <p:spPr bwMode="auto">
          <a:xfrm>
            <a:off x="276176" y="5982073"/>
            <a:ext cx="3248774" cy="55399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US" altLang="en-US" sz="750" dirty="0">
                <a:solidFill>
                  <a:srgbClr val="000000"/>
                </a:solidFill>
                <a:latin typeface="+mn-lt"/>
              </a:rPr>
              <a:t>Mistry, M. N., Sue Wing, I., &amp; De Cian, E. (2017). Simulated vs. empirical weather responsiveness of crop yields: US evidence and implications for the agricultural impacts of climate change. Environmental Research Letters, 12(7</a:t>
            </a:r>
            <a:r>
              <a:rPr lang="en-US" altLang="en-US" sz="750">
                <a:solidFill>
                  <a:srgbClr val="000000"/>
                </a:solidFill>
                <a:latin typeface="+mn-lt"/>
              </a:rPr>
              <a:t>), 75007</a:t>
            </a:r>
            <a:r>
              <a:rPr lang="en-US" altLang="en-US" sz="750" dirty="0">
                <a:solidFill>
                  <a:srgbClr val="000000"/>
                </a:solidFill>
                <a:latin typeface="+mn-lt"/>
              </a:rPr>
              <a:t>. </a:t>
            </a:r>
            <a:r>
              <a:rPr lang="en-US" sz="750" dirty="0">
                <a:hlinkClick r:id="rId4"/>
              </a:rPr>
              <a:t>https://doi.org/10.1088/1748-9326/aa788c</a:t>
            </a:r>
            <a:endParaRPr lang="en-US" sz="750" dirty="0"/>
          </a:p>
        </p:txBody>
      </p:sp>
      <p:sp>
        <p:nvSpPr>
          <p:cNvPr id="16" name="TextBox 9">
            <a:extLst>
              <a:ext uri="{FF2B5EF4-FFF2-40B4-BE49-F238E27FC236}">
                <a16:creationId xmlns:a16="http://schemas.microsoft.com/office/drawing/2014/main" id="{96F40440-BEAD-4CDA-B91C-7BEB2F7C376D}"/>
              </a:ext>
            </a:extLst>
          </p:cNvPr>
          <p:cNvSpPr txBox="1">
            <a:spLocks noChangeArrowheads="1"/>
          </p:cNvSpPr>
          <p:nvPr/>
        </p:nvSpPr>
        <p:spPr bwMode="auto">
          <a:xfrm>
            <a:off x="6562228" y="5338672"/>
            <a:ext cx="256877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900" b="1" dirty="0">
                <a:solidFill>
                  <a:srgbClr val="0000FF"/>
                </a:solidFill>
                <a:latin typeface="Arial" panose="020B0604020202020204" pitchFamily="34" charset="0"/>
              </a:rPr>
              <a:t>GGCM responses generate yield impacts of climate change at mid- and end-of-century that diverge from one another, and often </a:t>
            </a:r>
            <a:r>
              <a:rPr lang="en-US" altLang="en-US" sz="900" b="1">
                <a:solidFill>
                  <a:srgbClr val="0000FF"/>
                </a:solidFill>
                <a:latin typeface="Arial" panose="020B0604020202020204" pitchFamily="34" charset="0"/>
              </a:rPr>
              <a:t>overstate observationally-based projections. </a:t>
            </a:r>
            <a:endParaRPr lang="en-US" altLang="en-US" sz="900" b="1" dirty="0">
              <a:solidFill>
                <a:srgbClr val="0000FF"/>
              </a:solidFill>
              <a:latin typeface="Arial" panose="020B0604020202020204" pitchFamily="34" charset="0"/>
            </a:endParaRPr>
          </a:p>
        </p:txBody>
      </p:sp>
      <p:sp>
        <p:nvSpPr>
          <p:cNvPr id="17" name="TextBox 9">
            <a:extLst>
              <a:ext uri="{FF2B5EF4-FFF2-40B4-BE49-F238E27FC236}">
                <a16:creationId xmlns:a16="http://schemas.microsoft.com/office/drawing/2014/main" id="{652500A7-2ADD-426E-B654-1852102A42A1}"/>
              </a:ext>
            </a:extLst>
          </p:cNvPr>
          <p:cNvSpPr txBox="1">
            <a:spLocks noChangeArrowheads="1"/>
          </p:cNvSpPr>
          <p:nvPr/>
        </p:nvSpPr>
        <p:spPr bwMode="auto">
          <a:xfrm>
            <a:off x="3585012" y="5338672"/>
            <a:ext cx="258068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900" b="1" dirty="0">
                <a:solidFill>
                  <a:srgbClr val="0000FF"/>
                </a:solidFill>
                <a:latin typeface="Arial" panose="020B0604020202020204" pitchFamily="34" charset="0"/>
              </a:rPr>
              <a:t>GGCM yield responses to heat (A-C) and moisture (G-I) are larger than those for observations (D-F and J-L). </a:t>
            </a:r>
          </a:p>
        </p:txBody>
      </p:sp>
    </p:spTree>
    <p:extLst>
      <p:ext uri="{BB962C8B-B14F-4D97-AF65-F5344CB8AC3E}">
        <p14:creationId xmlns:p14="http://schemas.microsoft.com/office/powerpoint/2010/main" val="4026511466"/>
      </p:ext>
    </p:extLst>
  </p:cSld>
  <p:clrMapOvr>
    <a:masterClrMapping/>
  </p:clrMapOvr>
</p:sld>
</file>

<file path=ppt/theme/theme1.xml><?xml version="1.0" encoding="utf-8"?>
<a:theme xmlns:a="http://schemas.openxmlformats.org/drawingml/2006/main" name="DOE-Sample-Slide-Highlights-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Slide" ma:contentTypeID="0x010100A22E315B1F3C42B49A0E90D2F9AB5AB100A3ADA40348D53C4EA114B46FA9468BEB" ma:contentTypeVersion="1" ma:contentTypeDescription="Microsoft PowerPoint Slide" ma:contentTypeScope="" ma:versionID="dbc4f2fd50e8b674fa18556b083337e9">
  <xsd:schema xmlns:xsd="http://www.w3.org/2001/XMLSchema" xmlns:xs="http://www.w3.org/2001/XMLSchema" xmlns:p="http://schemas.microsoft.com/office/2006/metadata/properties" xmlns:ns1="http://schemas.microsoft.com/sharepoint/v3" xmlns:ns2="98b00cf3-a6ce-40de-8923-f140beb786e9" targetNamespace="http://schemas.microsoft.com/office/2006/metadata/properties" ma:root="true" ma:fieldsID="369ecde004d64f13dca5f1ba268ab172" ns1:_="" ns2:_="">
    <xsd:import namespace="http://schemas.microsoft.com/sharepoint/v3"/>
    <xsd:import namespace="98b00cf3-a6ce-40de-8923-f140beb786e9"/>
    <xsd:element name="properties">
      <xsd:complexType>
        <xsd:sequence>
          <xsd:element name="documentManagement">
            <xsd:complexType>
              <xsd:all>
                <xsd:element ref="ns1:Presentation" minOccurs="0"/>
                <xsd:element ref="ns1:SlideDescription" minOccurs="0"/>
                <xsd:element ref="ns2:Funding"/>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resentation" ma:index="1" nillable="true" ma:displayName="Presentation" ma:internalName="Presentation">
      <xsd:simpleType>
        <xsd:restriction base="dms:Text"/>
      </xsd:simpleType>
    </xsd:element>
    <xsd:element name="SlideDescription" ma:index="2" nillable="true" ma:displayName="Description" ma:internalName="SlideDescrip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8b00cf3-a6ce-40de-8923-f140beb786e9" elementFormDefault="qualified">
    <xsd:import namespace="http://schemas.microsoft.com/office/2006/documentManagement/types"/>
    <xsd:import namespace="http://schemas.microsoft.com/office/infopath/2007/PartnerControls"/>
    <xsd:element name="Funding" ma:index="7" ma:displayName="Funding" ma:description="Funding Soure" ma:internalName="Funding">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lideDescription xmlns="http://schemas.microsoft.com/sharepoint/v3" xsi:nil="true"/>
    <Presentation xmlns="http://schemas.microsoft.com/sharepoint/v3">Burleyson-etal-GridStress-AppliedEnergy-October2017-f</Presentation>
    <Funding xmlns="98b00cf3-a6ce-40de-8923-f140beb786e9">IAR (IM3)</Funding>
  </documentManagement>
</p:properties>
</file>

<file path=customXml/itemProps1.xml><?xml version="1.0" encoding="utf-8"?>
<ds:datastoreItem xmlns:ds="http://schemas.openxmlformats.org/officeDocument/2006/customXml" ds:itemID="{F66CD97F-98D5-4B44-9196-234C9C6ACA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8b00cf3-a6ce-40de-8923-f140beb786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A341A39-212C-44A0-A080-1B285DFFEE0B}">
  <ds:schemaRefs>
    <ds:schemaRef ds:uri="http://schemas.openxmlformats.org/package/2006/metadata/core-properties"/>
    <ds:schemaRef ds:uri="98b00cf3-a6ce-40de-8923-f140beb786e9"/>
    <ds:schemaRef ds:uri="http://purl.org/dc/terms/"/>
    <ds:schemaRef ds:uri="http://schemas.microsoft.com/sharepoint/v3"/>
    <ds:schemaRef ds:uri="http://schemas.microsoft.com/office/2006/metadata/properties"/>
    <ds:schemaRef ds:uri="http://www.w3.org/XML/1998/namespace"/>
    <ds:schemaRef ds:uri="http://schemas.microsoft.com/office/2006/documentManagement/types"/>
    <ds:schemaRef ds:uri="http://purl.org/dc/dcmitype/"/>
    <ds:schemaRef ds:uri="http://purl.org/dc/elements/1.1/"/>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Grid_Stress_Paper_Highlight_Slide</Template>
  <TotalTime>1063</TotalTime>
  <Words>225</Words>
  <Application>Microsoft Macintosh PowerPoint</Application>
  <PresentationFormat>On-screen Show (4:3)</PresentationFormat>
  <Paragraphs>12</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DOE-Sample-Slide-Highlights-Template</vt:lpstr>
      <vt:lpstr>PowerPoint Presentation</vt:lpstr>
    </vt:vector>
  </TitlesOfParts>
  <Company>PNNL IM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Burleyson-etal-GridStress-AppliedEnergy-October2017-f</dc:title>
  <dc:creator>Burleyson, Casey D</dc:creator>
  <cp:lastModifiedBy>Shim, Edward</cp:lastModifiedBy>
  <cp:revision>78</cp:revision>
  <cp:lastPrinted>2017-10-10T15:55:54Z</cp:lastPrinted>
  <dcterms:created xsi:type="dcterms:W3CDTF">2017-09-29T17:31:44Z</dcterms:created>
  <dcterms:modified xsi:type="dcterms:W3CDTF">2019-07-05T16:37:24Z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ighlight">
    <vt:lpwstr/>
  </property>
  <property fmtid="{D5CDD505-2E9C-101B-9397-08002B2CF9AE}" pid="3" name="FY">
    <vt:lpwstr/>
  </property>
  <property fmtid="{D5CDD505-2E9C-101B-9397-08002B2CF9AE}" pid="4" name="Funding">
    <vt:lpwstr>IAR (IM3)</vt:lpwstr>
  </property>
  <property fmtid="{D5CDD505-2E9C-101B-9397-08002B2CF9AE}" pid="5" name="ContentTypeId">
    <vt:lpwstr>0x010100A22E315B1F3C42B49A0E90D2F9AB5AB100A3ADA40348D53C4EA114B46FA9468BEB</vt:lpwstr>
  </property>
  <property fmtid="{D5CDD505-2E9C-101B-9397-08002B2CF9AE}" pid="6" name="ContentType">
    <vt:lpwstr>Slide</vt:lpwstr>
  </property>
  <property fmtid="{D5CDD505-2E9C-101B-9397-08002B2CF9AE}" pid="7" name="Presentation">
    <vt:lpwstr>Burleyson-etal-GridStress-AppliedEnergy-October2017-f</vt:lpwstr>
  </property>
  <property fmtid="{D5CDD505-2E9C-101B-9397-08002B2CF9AE}" pid="8" name="SlideDescription">
    <vt:lpwstr/>
  </property>
</Properties>
</file>