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6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2DA7A7-90D0-47AD-826D-8DC3548F28E5}" type="datetimeFigureOut">
              <a:rPr lang="en-US" smtClean="0"/>
              <a:t>7/5/19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DA685A-99EE-4381-A239-82DCC396E238}" type="slidenum">
              <a:rPr lang="en-US" smtClean="0"/>
              <a:t>‹#›</a:t>
            </a:fld>
            <a:endParaRPr lang="en-US"/>
          </a:p>
        </p:txBody>
      </p:sp>
    </p:spTree>
    <p:extLst>
      <p:ext uri="{BB962C8B-B14F-4D97-AF65-F5344CB8AC3E}">
        <p14:creationId xmlns:p14="http://schemas.microsoft.com/office/powerpoint/2010/main" val="3437483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C173ED-BC22-4B29-B059-131574738A7F}" type="datetimeFigureOut">
              <a:rPr lang="en-US" smtClean="0"/>
              <a:t>7/5/19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101C72-33E6-4D32-AAD6-6E99FFF3836F}" type="slidenum">
              <a:rPr lang="en-US" smtClean="0"/>
              <a:t>‹#›</a:t>
            </a:fld>
            <a:endParaRPr lang="en-US"/>
          </a:p>
        </p:txBody>
      </p:sp>
    </p:spTree>
    <p:extLst>
      <p:ext uri="{BB962C8B-B14F-4D97-AF65-F5344CB8AC3E}">
        <p14:creationId xmlns:p14="http://schemas.microsoft.com/office/powerpoint/2010/main" val="324783545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FC58800-338D-445B-AE65-85B5E8996986}" type="datetimeFigureOut">
              <a:rPr lang="en-US"/>
              <a:pPr>
                <a:defRPr/>
              </a:pPr>
              <a:t>7/5/19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C8392BF-B06E-4E46-80D5-0467F0160E9C}" type="slidenum">
              <a:rPr lang="en-US" altLang="en-US"/>
              <a:pPr/>
              <a:t>‹#›</a:t>
            </a:fld>
            <a:endParaRPr lang="en-US" altLang="en-US" dirty="0"/>
          </a:p>
        </p:txBody>
      </p:sp>
    </p:spTree>
    <p:extLst>
      <p:ext uri="{BB962C8B-B14F-4D97-AF65-F5344CB8AC3E}">
        <p14:creationId xmlns:p14="http://schemas.microsoft.com/office/powerpoint/2010/main" val="1508576750"/>
      </p:ext>
    </p:extLst>
  </p:cSld>
  <p:clrMap bg1="lt1" tx1="dk1" bg2="lt2" tx2="dk2" accent1="accent1" accent2="accent2" accent3="accent3" accent4="accent4" accent5="accent5" accent6="accent6" hlink="hlink" folHlink="folHlink"/>
  <p:sldLayoutIdLst>
    <p:sldLayoutId id="2147483651"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doi.org/10.1088/1748-9326/aa6eb2"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41FA82C-8908-40D7-A3B9-FFE72D654074}"/>
              </a:ext>
            </a:extLst>
          </p:cNvPr>
          <p:cNvSpPr>
            <a:spLocks noChangeArrowheads="1"/>
          </p:cNvSpPr>
          <p:nvPr/>
        </p:nvSpPr>
        <p:spPr bwMode="auto">
          <a:xfrm>
            <a:off x="116360" y="76200"/>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2400" b="1" dirty="0">
                <a:solidFill>
                  <a:srgbClr val="000000"/>
                </a:solidFill>
              </a:rPr>
              <a:t>Economic impacts of climate change on agriculture: a comparison of process-based and statistical yield models</a:t>
            </a:r>
          </a:p>
        </p:txBody>
      </p:sp>
      <p:sp>
        <p:nvSpPr>
          <p:cNvPr id="14" name="Rectangle 4">
            <a:extLst>
              <a:ext uri="{FF2B5EF4-FFF2-40B4-BE49-F238E27FC236}">
                <a16:creationId xmlns:a16="http://schemas.microsoft.com/office/drawing/2014/main" id="{804EFD38-0B86-42BA-A812-B3A18B641714}"/>
              </a:ext>
            </a:extLst>
          </p:cNvPr>
          <p:cNvSpPr>
            <a:spLocks noChangeArrowheads="1"/>
          </p:cNvSpPr>
          <p:nvPr/>
        </p:nvSpPr>
        <p:spPr bwMode="auto">
          <a:xfrm>
            <a:off x="-13699" y="1072110"/>
            <a:ext cx="3405198" cy="5505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831" indent="-173831" algn="ctr">
              <a:spcBef>
                <a:spcPct val="15000"/>
              </a:spcBef>
              <a:defRPr/>
            </a:pPr>
            <a:r>
              <a:rPr lang="en-US" sz="1300" b="1" dirty="0">
                <a:solidFill>
                  <a:prstClr val="black"/>
                </a:solidFill>
              </a:rPr>
              <a:t>Objective</a:t>
            </a:r>
          </a:p>
          <a:p>
            <a:pPr marL="214313" indent="-214313">
              <a:spcBef>
                <a:spcPct val="15000"/>
              </a:spcBef>
              <a:buFont typeface="Arial" pitchFamily="34" charset="0"/>
              <a:buChar char="●"/>
              <a:defRPr/>
            </a:pPr>
            <a:r>
              <a:rPr lang="en-US" sz="1300" dirty="0">
                <a:solidFill>
                  <a:prstClr val="black"/>
                </a:solidFill>
              </a:rPr>
              <a:t>There is a general perception that empirical studies give more pessimistic estimates of crop response to warming than do process-based models. This paper quantifies this difference at the global scale and puts it in the context of other uncertainties in future climate change impacts, such as how quickly farmers are able to adapt to climate change.</a:t>
            </a:r>
          </a:p>
          <a:p>
            <a:pPr algn="ctr">
              <a:spcBef>
                <a:spcPct val="15000"/>
              </a:spcBef>
              <a:defRPr/>
            </a:pPr>
            <a:r>
              <a:rPr lang="en-US" sz="1300" b="1" dirty="0">
                <a:solidFill>
                  <a:prstClr val="black"/>
                </a:solidFill>
              </a:rPr>
              <a:t>Approach</a:t>
            </a:r>
          </a:p>
          <a:p>
            <a:pPr marL="214313" indent="-214313">
              <a:spcBef>
                <a:spcPct val="15000"/>
              </a:spcBef>
              <a:buFont typeface="Arial" pitchFamily="34" charset="0"/>
              <a:buChar char="●"/>
              <a:defRPr/>
            </a:pPr>
            <a:r>
              <a:rPr lang="en-US" sz="1300" dirty="0">
                <a:solidFill>
                  <a:prstClr val="black"/>
                </a:solidFill>
              </a:rPr>
              <a:t>We use a database of yield impact studies compiled for the IPCC Fifth Assessment Report to systematically compare results from process-based and empirical studies.</a:t>
            </a:r>
          </a:p>
          <a:p>
            <a:pPr algn="ctr">
              <a:spcBef>
                <a:spcPct val="15000"/>
              </a:spcBef>
              <a:defRPr/>
            </a:pPr>
            <a:r>
              <a:rPr lang="en-US" sz="1300" b="1" dirty="0">
                <a:solidFill>
                  <a:prstClr val="black"/>
                </a:solidFill>
              </a:rPr>
              <a:t>Impact</a:t>
            </a:r>
          </a:p>
          <a:p>
            <a:pPr marL="214313" indent="-214313">
              <a:spcBef>
                <a:spcPct val="15000"/>
              </a:spcBef>
              <a:buFont typeface="Arial" pitchFamily="34" charset="0"/>
              <a:buChar char="●"/>
              <a:defRPr/>
            </a:pPr>
            <a:r>
              <a:rPr lang="en-US" altLang="en-US" sz="1300" dirty="0">
                <a:solidFill>
                  <a:srgbClr val="000000"/>
                </a:solidFill>
              </a:rPr>
              <a:t>This paper confirms the importance of CO2 fertilization in determining the average global impacts of changing temperature over the 21st century. Our results show the question of whether or not CO2 effects are included is more important than either the inclusion of adaptation or the type of study used to estimate the temperature response.</a:t>
            </a:r>
          </a:p>
        </p:txBody>
      </p:sp>
      <p:sp>
        <p:nvSpPr>
          <p:cNvPr id="15" name="Text Box 6">
            <a:extLst>
              <a:ext uri="{FF2B5EF4-FFF2-40B4-BE49-F238E27FC236}">
                <a16:creationId xmlns:a16="http://schemas.microsoft.com/office/drawing/2014/main" id="{161F5DAA-6228-4A45-AC90-31DC3BC3D2A9}"/>
              </a:ext>
            </a:extLst>
          </p:cNvPr>
          <p:cNvSpPr txBox="1">
            <a:spLocks noChangeArrowheads="1"/>
          </p:cNvSpPr>
          <p:nvPr/>
        </p:nvSpPr>
        <p:spPr bwMode="auto">
          <a:xfrm>
            <a:off x="3524950" y="5867400"/>
            <a:ext cx="4495800"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000" dirty="0">
                <a:solidFill>
                  <a:srgbClr val="000000"/>
                </a:solidFill>
                <a:latin typeface="+mn-lt"/>
              </a:rPr>
              <a:t>Moore, F. C., </a:t>
            </a:r>
            <a:r>
              <a:rPr lang="en-US" altLang="en-US" sz="1000" dirty="0" err="1">
                <a:solidFill>
                  <a:srgbClr val="000000"/>
                </a:solidFill>
                <a:latin typeface="+mn-lt"/>
              </a:rPr>
              <a:t>Baldos</a:t>
            </a:r>
            <a:r>
              <a:rPr lang="en-US" altLang="en-US" sz="1000" dirty="0">
                <a:solidFill>
                  <a:srgbClr val="000000"/>
                </a:solidFill>
                <a:latin typeface="+mn-lt"/>
              </a:rPr>
              <a:t>, U. L. C., and Hertel, T. (2017). Economic impacts of climate change on agriculture: a comparison of process-based and statistical yield models. Environmental Research Letters, 12(6), </a:t>
            </a:r>
            <a:r>
              <a:rPr lang="en-US" altLang="en-US" sz="1000" dirty="0">
                <a:solidFill>
                  <a:srgbClr val="000000"/>
                </a:solidFill>
                <a:latin typeface="+mn-lt"/>
                <a:hlinkClick r:id="rId2"/>
              </a:rPr>
              <a:t>https://doi.org/10.1088/1748-9326/aa6eb2</a:t>
            </a:r>
            <a:endParaRPr lang="en-US" altLang="en-US" sz="1000" dirty="0">
              <a:solidFill>
                <a:srgbClr val="000000"/>
              </a:solidFill>
              <a:latin typeface="+mn-lt"/>
            </a:endParaRPr>
          </a:p>
        </p:txBody>
      </p:sp>
      <p:sp>
        <p:nvSpPr>
          <p:cNvPr id="17" name="TextBox 9">
            <a:extLst>
              <a:ext uri="{FF2B5EF4-FFF2-40B4-BE49-F238E27FC236}">
                <a16:creationId xmlns:a16="http://schemas.microsoft.com/office/drawing/2014/main" id="{652500A7-2ADD-426E-B654-1852102A42A1}"/>
              </a:ext>
            </a:extLst>
          </p:cNvPr>
          <p:cNvSpPr txBox="1">
            <a:spLocks noChangeArrowheads="1"/>
          </p:cNvSpPr>
          <p:nvPr/>
        </p:nvSpPr>
        <p:spPr bwMode="auto">
          <a:xfrm>
            <a:off x="3524950" y="5102180"/>
            <a:ext cx="50094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900" b="1">
                <a:solidFill>
                  <a:srgbClr val="0000FF"/>
                </a:solidFill>
                <a:latin typeface="Arial" panose="020B0604020202020204" pitchFamily="34" charset="0"/>
              </a:rPr>
              <a:t>Controlling for CO2 fertilization, differences between empirical and process-based responses may be smaller than generally believed.</a:t>
            </a:r>
            <a:endParaRPr lang="en-US" altLang="en-US" sz="900" b="1" dirty="0">
              <a:solidFill>
                <a:srgbClr val="0000FF"/>
              </a:solidFill>
              <a:latin typeface="Arial" panose="020B0604020202020204" pitchFamily="34" charset="0"/>
            </a:endParaRPr>
          </a:p>
        </p:txBody>
      </p:sp>
      <p:pic>
        <p:nvPicPr>
          <p:cNvPr id="3" name="Picture 2"/>
          <p:cNvPicPr>
            <a:picLocks noChangeAspect="1"/>
          </p:cNvPicPr>
          <p:nvPr/>
        </p:nvPicPr>
        <p:blipFill>
          <a:blip r:embed="rId3"/>
          <a:stretch>
            <a:fillRect/>
          </a:stretch>
        </p:blipFill>
        <p:spPr>
          <a:xfrm>
            <a:off x="3524950" y="1072110"/>
            <a:ext cx="5560501" cy="3894267"/>
          </a:xfrm>
          <a:prstGeom prst="rect">
            <a:avLst/>
          </a:prstGeom>
        </p:spPr>
      </p:pic>
    </p:spTree>
    <p:extLst>
      <p:ext uri="{BB962C8B-B14F-4D97-AF65-F5344CB8AC3E}">
        <p14:creationId xmlns:p14="http://schemas.microsoft.com/office/powerpoint/2010/main" val="2619844094"/>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Burleyson-etal-GridStress-AppliedEnergy-October2017-f</Presentation>
    <Funding xmlns="98b00cf3-a6ce-40de-8923-f140beb786e9">IAR (IM3)</Funding>
  </documentManagement>
</p:properties>
</file>

<file path=customXml/itemProps1.xml><?xml version="1.0" encoding="utf-8"?>
<ds:datastoreItem xmlns:ds="http://schemas.openxmlformats.org/officeDocument/2006/customXml" ds:itemID="{F66CD97F-98D5-4B44-9196-234C9C6ACA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A341A39-212C-44A0-A080-1B285DFFEE0B}">
  <ds:schemaRefs>
    <ds:schemaRef ds:uri="http://schemas.microsoft.com/sharepoint/v3"/>
    <ds:schemaRef ds:uri="http://schemas.microsoft.com/office/2006/documentManagement/types"/>
    <ds:schemaRef ds:uri="http://purl.org/dc/terms/"/>
    <ds:schemaRef ds:uri="http://www.w3.org/XML/1998/namespace"/>
    <ds:schemaRef ds:uri="http://schemas.microsoft.com/office/infopath/2007/PartnerControls"/>
    <ds:schemaRef ds:uri="http://schemas.openxmlformats.org/package/2006/metadata/core-properties"/>
    <ds:schemaRef ds:uri="http://purl.org/dc/dcmitype/"/>
    <ds:schemaRef ds:uri="98b00cf3-a6ce-40de-8923-f140beb786e9"/>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Grid_Stress_Paper_Highlight_Slide</Template>
  <TotalTime>1059</TotalTime>
  <Words>231</Words>
  <Application>Microsoft Macintosh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Burleyson-etal-GridStress-AppliedEnergy-October2017-f</dc:title>
  <dc:creator>Burleyson, Casey D</dc:creator>
  <cp:lastModifiedBy>Shim, Edward</cp:lastModifiedBy>
  <cp:revision>74</cp:revision>
  <cp:lastPrinted>2017-10-10T15:55:54Z</cp:lastPrinted>
  <dcterms:created xsi:type="dcterms:W3CDTF">2017-09-29T17:31:44Z</dcterms:created>
  <dcterms:modified xsi:type="dcterms:W3CDTF">2019-07-05T20:12:46Z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ghlight">
    <vt:lpwstr/>
  </property>
  <property fmtid="{D5CDD505-2E9C-101B-9397-08002B2CF9AE}" pid="3" name="FY">
    <vt:lpwstr/>
  </property>
  <property fmtid="{D5CDD505-2E9C-101B-9397-08002B2CF9AE}" pid="4" name="Funding">
    <vt:lpwstr>IAR (IM3)</vt:lpwstr>
  </property>
  <property fmtid="{D5CDD505-2E9C-101B-9397-08002B2CF9AE}" pid="5" name="ContentTypeId">
    <vt:lpwstr>0x010100A22E315B1F3C42B49A0E90D2F9AB5AB100A3ADA40348D53C4EA114B46FA9468BEB</vt:lpwstr>
  </property>
  <property fmtid="{D5CDD505-2E9C-101B-9397-08002B2CF9AE}" pid="6" name="ContentType">
    <vt:lpwstr>Slide</vt:lpwstr>
  </property>
  <property fmtid="{D5CDD505-2E9C-101B-9397-08002B2CF9AE}" pid="7" name="Presentation">
    <vt:lpwstr>Burleyson-etal-GridStress-AppliedEnergy-October2017-f</vt:lpwstr>
  </property>
  <property fmtid="{D5CDD505-2E9C-101B-9397-08002B2CF9AE}" pid="8" name="SlideDescription">
    <vt:lpwstr/>
  </property>
</Properties>
</file>