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DA7A7-90D0-47AD-826D-8DC3548F28E5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685A-99EE-4381-A239-82DCC396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9388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8800-338D-445B-AE65-85B5E8996986}" type="datetimeFigureOut">
              <a:rPr lang="en-US"/>
              <a:pPr>
                <a:defRPr/>
              </a:pPr>
              <a:t>7/5/19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8392BF-B06E-4E46-80D5-0467F0160E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w9070483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84" y="4399834"/>
            <a:ext cx="4125516" cy="2080617"/>
          </a:xfrm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4568054" y="3007073"/>
            <a:ext cx="4575946" cy="141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95" b="1" dirty="0"/>
              <a:t>Above:</a:t>
            </a:r>
            <a:r>
              <a:rPr sz="1195" dirty="0"/>
              <a:t>  Timeseries of 95% model ensemble range of steric sea‐level change over different ocean depths. </a:t>
            </a:r>
          </a:p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endParaRPr sz="1400" dirty="0"/>
          </a:p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95" b="1" dirty="0"/>
              <a:t>Below:</a:t>
            </a:r>
            <a:r>
              <a:rPr sz="1195" dirty="0"/>
              <a:t>  2100 steric sea-level rise estimates from CESM, highlighting effects of regional variability and internal ocean variability on upper bound estimates</a:t>
            </a:r>
          </a:p>
        </p:txBody>
      </p:sp>
      <p:sp>
        <p:nvSpPr>
          <p:cNvPr id="121" name="Shape 121"/>
          <p:cNvSpPr/>
          <p:nvPr/>
        </p:nvSpPr>
        <p:spPr>
          <a:xfrm>
            <a:off x="75785" y="4563319"/>
            <a:ext cx="4477383" cy="223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321457">
              <a:spcBef>
                <a:spcPts val="844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b="1" dirty="0"/>
              <a:t>Impact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/>
              <a:t>Analysis shows </a:t>
            </a:r>
            <a:r>
              <a:rPr sz="1400" dirty="0"/>
              <a:t>that</a:t>
            </a:r>
            <a:r>
              <a:rPr sz="1266" dirty="0"/>
              <a:t> both internal “natural” variability and model uncertainties contribute substantially to spread in multi-decadal steric sea-level trends.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/>
              <a:t>Results provide useful constraints on estimations of global and regional sea-level variability, in particular for upper bound estimates relevant to coastal flood risk assessments. </a:t>
            </a:r>
          </a:p>
          <a:p>
            <a:pPr defTabSz="321457">
              <a:spcBef>
                <a:spcPts val="844"/>
              </a:spcBef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sz="1266" dirty="0"/>
              <a:t> </a:t>
            </a:r>
          </a:p>
          <a:p>
            <a:pPr defTabSz="321457">
              <a:spcBef>
                <a:spcPts val="844"/>
              </a:spcBef>
              <a:defRPr sz="1800">
                <a:latin typeface="Times"/>
                <a:ea typeface="Times"/>
                <a:cs typeface="Times"/>
                <a:sym typeface="Times"/>
              </a:defRPr>
            </a:pPr>
            <a:endParaRPr sz="1266" dirty="0"/>
          </a:p>
        </p:txBody>
      </p:sp>
      <p:sp>
        <p:nvSpPr>
          <p:cNvPr id="135" name="Shape 135"/>
          <p:cNvSpPr/>
          <p:nvPr/>
        </p:nvSpPr>
        <p:spPr>
          <a:xfrm>
            <a:off x="90671" y="32691"/>
            <a:ext cx="8948284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457200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800" dirty="0">
                <a:latin typeface="+mn-lt"/>
              </a:rPr>
              <a:t>Effect of ocean internal variability on modeled steric sea-level rise</a:t>
            </a:r>
            <a:endParaRPr sz="2800" b="0" dirty="0">
              <a:latin typeface="+mn-lt"/>
              <a:ea typeface="Times"/>
              <a:cs typeface="Times"/>
              <a:sym typeface="Time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90671" y="809475"/>
            <a:ext cx="3777995" cy="1572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321457">
              <a:lnSpc>
                <a:spcPts val="2531"/>
              </a:lnSpc>
              <a:spcBef>
                <a:spcPts val="844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b="1" dirty="0"/>
              <a:t>Objective</a:t>
            </a:r>
          </a:p>
          <a:p>
            <a:pPr marL="182308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Comprehensive global climate model ensembles are used to evaluate uncertainties surrounding decadal trends in depth-integrated steric sea-level rise due to thermal expansion of the ocean </a:t>
            </a:r>
          </a:p>
        </p:txBody>
      </p:sp>
      <p:sp>
        <p:nvSpPr>
          <p:cNvPr id="137" name="Shape 137"/>
          <p:cNvSpPr/>
          <p:nvPr/>
        </p:nvSpPr>
        <p:spPr>
          <a:xfrm>
            <a:off x="75785" y="2282320"/>
            <a:ext cx="3955674" cy="231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321457">
              <a:spcBef>
                <a:spcPts val="844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b="1" dirty="0"/>
              <a:t>Approach</a:t>
            </a:r>
          </a:p>
          <a:p>
            <a:pPr marL="182308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We analyze multiple sources of uncertainties influencing sea-level rise estimates, including:</a:t>
            </a:r>
          </a:p>
          <a:p>
            <a:pPr marL="494835" lvl="1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model uncertainties using the Coupled Model Intercomparison Phase 5 (CMIP5)</a:t>
            </a:r>
          </a:p>
          <a:p>
            <a:pPr marL="494835" lvl="1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“natural” variability using low-resolution CESM ensemble accounting for joint internal variability (including the deep ocean)</a:t>
            </a:r>
          </a:p>
        </p:txBody>
      </p:sp>
      <p:sp>
        <p:nvSpPr>
          <p:cNvPr id="138" name="Shape 138"/>
          <p:cNvSpPr/>
          <p:nvPr/>
        </p:nvSpPr>
        <p:spPr>
          <a:xfrm>
            <a:off x="97189" y="6281430"/>
            <a:ext cx="4470865" cy="52649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984" dirty="0"/>
              <a:t>Hogan, E., &amp; </a:t>
            </a:r>
            <a:r>
              <a:rPr lang="en-US" sz="984" dirty="0" err="1"/>
              <a:t>Sriver</a:t>
            </a:r>
            <a:r>
              <a:rPr lang="en-US" sz="984" dirty="0"/>
              <a:t>, R. (2017) Analyzing the Effect of Ocean Internal Variability on Depth-Integrated Steric Sea-Level Rise Trends Using a Low-Resolution CESM Ensemble. Water, 9(7), 483. </a:t>
            </a:r>
            <a:r>
              <a:rPr lang="en-US" sz="984" dirty="0">
                <a:hlinkClick r:id="rId3"/>
              </a:rPr>
              <a:t>https://</a:t>
            </a:r>
            <a:r>
              <a:rPr lang="en-US" sz="984" dirty="0" err="1">
                <a:hlinkClick r:id="rId3"/>
              </a:rPr>
              <a:t>doi.org</a:t>
            </a:r>
            <a:r>
              <a:rPr lang="en-US" sz="984" dirty="0">
                <a:hlinkClick r:id="rId3"/>
              </a:rPr>
              <a:t>/10.3390/w9070483</a:t>
            </a:r>
            <a:endParaRPr sz="984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66" y="504988"/>
            <a:ext cx="5170289" cy="23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21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Burleyson-etal-GridStress-AppliedEnergy-October2017-f</Presentation>
    <Funding xmlns="98b00cf3-a6ce-40de-8923-f140beb786e9">IAR (IM3)</Funding>
  </documentManagement>
</p:properties>
</file>

<file path=customXml/itemProps1.xml><?xml version="1.0" encoding="utf-8"?>
<ds:datastoreItem xmlns:ds="http://schemas.openxmlformats.org/officeDocument/2006/customXml" ds:itemID="{F66CD97F-98D5-4B44-9196-234C9C6AC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41A39-212C-44A0-A080-1B285DFFEE0B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8b00cf3-a6ce-40de-8923-f140beb786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Grid_Stress_Paper_Highlight_Slide</Template>
  <TotalTime>1057</TotalTime>
  <Words>220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Times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Burleyson-etal-GridStress-AppliedEnergy-October2017-f</dc:title>
  <dc:creator>Burleyson, Casey D</dc:creator>
  <cp:lastModifiedBy>Shim, Edward</cp:lastModifiedBy>
  <cp:revision>75</cp:revision>
  <cp:lastPrinted>2017-10-10T15:55:54Z</cp:lastPrinted>
  <dcterms:created xsi:type="dcterms:W3CDTF">2017-09-29T17:31:44Z</dcterms:created>
  <dcterms:modified xsi:type="dcterms:W3CDTF">2019-07-05T17:10:09Z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IAR (IM3)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Burleyson-etal-GridStress-AppliedEnergy-October2017-f</vt:lpwstr>
  </property>
  <property fmtid="{D5CDD505-2E9C-101B-9397-08002B2CF9AE}" pid="8" name="SlideDescription">
    <vt:lpwstr/>
  </property>
</Properties>
</file>