
<file path=[Content_Types].xml><?xml version="1.0" encoding="utf-8"?>
<Types xmlns="http://schemas.openxmlformats.org/package/2006/content-types">
  <Default Extension="(null)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/>
    <p:restoredTop sz="91429"/>
  </p:normalViewPr>
  <p:slideViewPr>
    <p:cSldViewPr snapToGrid="0" snapToObjects="1">
      <p:cViewPr varScale="1">
        <p:scale>
          <a:sx n="82" d="100"/>
          <a:sy n="82" d="100"/>
        </p:scale>
        <p:origin x="2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hyperlink" Target="https://doi.org/10.1029/2018jc01453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019349" y="6370181"/>
            <a:ext cx="571803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b="1" dirty="0">
                <a:solidFill>
                  <a:srgbClr val="0070C0"/>
                </a:solidFill>
              </a:rPr>
              <a:t>Figure</a:t>
            </a:r>
            <a:r>
              <a:rPr sz="1800" b="1" dirty="0">
                <a:solidFill>
                  <a:srgbClr val="0070C0"/>
                </a:solidFill>
              </a:rPr>
              <a:t>:</a:t>
            </a:r>
            <a:r>
              <a:rPr sz="1800" dirty="0">
                <a:solidFill>
                  <a:srgbClr val="0070C0"/>
                </a:solidFill>
              </a:rPr>
              <a:t>  </a:t>
            </a:r>
            <a:r>
              <a:rPr lang="en-US" sz="1800" dirty="0">
                <a:solidFill>
                  <a:srgbClr val="0070C0"/>
                </a:solidFill>
              </a:rPr>
              <a:t>Ocean temperature adjustment timescale as a function of depth for the Atlantic (upper) and Pacific (lower) basins. Colors show the differences in temperature between the CESM ensembles CESM-AO minus CESM-A</a:t>
            </a:r>
          </a:p>
        </p:txBody>
      </p:sp>
      <p:sp>
        <p:nvSpPr>
          <p:cNvPr id="120" name="Shape 120"/>
          <p:cNvSpPr/>
          <p:nvPr/>
        </p:nvSpPr>
        <p:spPr>
          <a:xfrm>
            <a:off x="371962" y="4910153"/>
            <a:ext cx="6597280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Impact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Internal variability within the ocean is represented differently in the two ensembles.  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The ensemble sampling only the atmospheric initial conditions under-represents the internal ocean variability, which in turn affects temperature evolution of the global ocean. 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Results have important implications for quantifying model drift, biases, and uncertainties in climate model ensemble projections.</a:t>
            </a:r>
            <a:endParaRPr dirty="0"/>
          </a:p>
          <a:p>
            <a:pPr algn="l" defTabSz="457200"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371962" y="282673"/>
            <a:ext cx="1260236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800" dirty="0"/>
              <a:t>Internal variability has a large effect on ocean temperature adjustment</a:t>
            </a:r>
          </a:p>
        </p:txBody>
      </p:sp>
      <p:sp>
        <p:nvSpPr>
          <p:cNvPr id="122" name="Shape 122"/>
          <p:cNvSpPr/>
          <p:nvPr/>
        </p:nvSpPr>
        <p:spPr>
          <a:xfrm>
            <a:off x="378209" y="898573"/>
            <a:ext cx="598872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Objective</a:t>
            </a:r>
            <a:endParaRPr lang="en-US" dirty="0"/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itchFamily="2" charset="0"/>
              </a:rPr>
              <a:t>Quantify the effect of internal variability on ocean temperature adjustment under anthropogenic global warming in large Earth system model ensembles</a:t>
            </a:r>
          </a:p>
        </p:txBody>
      </p:sp>
      <p:sp>
        <p:nvSpPr>
          <p:cNvPr id="123" name="Shape 123"/>
          <p:cNvSpPr/>
          <p:nvPr/>
        </p:nvSpPr>
        <p:spPr>
          <a:xfrm>
            <a:off x="220115" y="2310804"/>
            <a:ext cx="636085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Approach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Analyze ocean adjustment timescales using two fully-coupled CESM ensembles with different initializations:</a:t>
            </a:r>
          </a:p>
          <a:p>
            <a:pPr marL="457200" lvl="4" indent="-457200" algn="l" defTabSz="457200">
              <a:spcBef>
                <a:spcPts val="1200"/>
              </a:spcBef>
              <a:buSzPct val="75000"/>
              <a:buFont typeface="+mj-lt"/>
              <a:buAutoNum type="arabicPeriod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sampling joint internal variability of the ocean-atmosphere system: CESM-AO</a:t>
            </a:r>
          </a:p>
          <a:p>
            <a:pPr marL="457200" lvl="4" indent="-457200" algn="l" defTabSz="457200">
              <a:spcBef>
                <a:spcPts val="1200"/>
              </a:spcBef>
              <a:buSzPct val="75000"/>
              <a:buFont typeface="+mj-lt"/>
              <a:buAutoNum type="arabicPeriod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ym typeface="Helvetica"/>
              </a:rPr>
              <a:t>sampling the internal variability of the atmosphere only: CESM-A </a:t>
            </a:r>
          </a:p>
          <a:p>
            <a:pPr marL="259291" indent="-259291" algn="l" defTabSz="457200">
              <a:spcBef>
                <a:spcPts val="1200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sym typeface="Helvetic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20563" y="8690621"/>
            <a:ext cx="11892739" cy="1025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000" dirty="0"/>
              <a:t>Hogan, E., &amp; </a:t>
            </a:r>
            <a:r>
              <a:rPr sz="2000" dirty="0"/>
              <a:t>Sriver, R. L. (201</a:t>
            </a:r>
            <a:r>
              <a:rPr lang="en-US" sz="2000" dirty="0"/>
              <a:t>9</a:t>
            </a:r>
            <a:r>
              <a:rPr sz="2000" dirty="0"/>
              <a:t>)</a:t>
            </a:r>
            <a:r>
              <a:rPr lang="en-US" sz="2000" dirty="0"/>
              <a:t>. The Effect of Internal Variability on Ocean Temperature Adjustment in a Low-Resolution CESM Initial Condition Ensemble. Journal of Geophysical Research: Oceans, 124(2), 1063-1073. </a:t>
            </a:r>
            <a:r>
              <a:rPr lang="en-US" sz="2000" dirty="0">
                <a:hlinkClick r:id="rId2"/>
              </a:rPr>
              <a:t>https:///</a:t>
            </a:r>
            <a:r>
              <a:rPr sz="2000" dirty="0">
                <a:hlinkClick r:id="rId2"/>
              </a:rPr>
              <a:t>doi</a:t>
            </a:r>
            <a:r>
              <a:rPr lang="en-US" sz="2000" dirty="0">
                <a:hlinkClick r:id="rId2"/>
              </a:rPr>
              <a:t>.org/</a:t>
            </a:r>
            <a:r>
              <a:rPr sz="2000" dirty="0">
                <a:hlinkClick r:id="rId2"/>
              </a:rPr>
              <a:t>10.10</a:t>
            </a:r>
            <a:r>
              <a:rPr lang="en-US" sz="2000" dirty="0">
                <a:hlinkClick r:id="rId2"/>
              </a:rPr>
              <a:t>29/2018jc014535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AE0D2-66C3-494E-BB5F-BB6539985E91}"/>
              </a:ext>
            </a:extLst>
          </p:cNvPr>
          <p:cNvGrpSpPr/>
          <p:nvPr/>
        </p:nvGrpSpPr>
        <p:grpSpPr>
          <a:xfrm>
            <a:off x="6366932" y="1154899"/>
            <a:ext cx="6689536" cy="5174750"/>
            <a:chOff x="6366932" y="786276"/>
            <a:chExt cx="6689536" cy="517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4BB67B-77BC-7D40-B8D8-5A63DF35D1ED}"/>
                </a:ext>
              </a:extLst>
            </p:cNvPr>
            <p:cNvPicPr/>
            <p:nvPr/>
          </p:nvPicPr>
          <p:blipFill rotWithShape="1">
            <a:blip r:embed="rId3"/>
            <a:srcRect t="4014" b="36729"/>
            <a:stretch/>
          </p:blipFill>
          <p:spPr>
            <a:xfrm>
              <a:off x="6366932" y="853855"/>
              <a:ext cx="6689536" cy="49071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132689-08E7-5046-B045-CE05F0A7773B}"/>
                </a:ext>
              </a:extLst>
            </p:cNvPr>
            <p:cNvSpPr/>
            <p:nvPr/>
          </p:nvSpPr>
          <p:spPr>
            <a:xfrm>
              <a:off x="6673145" y="786276"/>
              <a:ext cx="13837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elvetica" pitchFamily="2" charset="0"/>
                </a:rPr>
                <a:t>Atlantic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A83B62-0D56-F04B-8261-CB08AE6374D4}"/>
                </a:ext>
              </a:extLst>
            </p:cNvPr>
            <p:cNvSpPr/>
            <p:nvPr/>
          </p:nvSpPr>
          <p:spPr>
            <a:xfrm>
              <a:off x="6398025" y="2796144"/>
              <a:ext cx="12426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elvetica" pitchFamily="2" charset="0"/>
                </a:rPr>
                <a:t>Pacific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420659-879D-0D48-AFFE-3CC1F81F5175}"/>
                </a:ext>
              </a:extLst>
            </p:cNvPr>
            <p:cNvSpPr/>
            <p:nvPr/>
          </p:nvSpPr>
          <p:spPr>
            <a:xfrm>
              <a:off x="9501971" y="5560916"/>
              <a:ext cx="10278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Celsius</a:t>
              </a:r>
            </a:p>
          </p:txBody>
        </p:sp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215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</vt:lpstr>
      <vt:lpstr>Helvetica Light</vt:lpstr>
      <vt:lpstr>Helvetica Neue</vt:lpstr>
      <vt:lpstr>Times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Shim, Edward</cp:lastModifiedBy>
  <cp:revision>24</cp:revision>
  <dcterms:modified xsi:type="dcterms:W3CDTF">2019-07-05T17:04:44Z</dcterms:modified>
</cp:coreProperties>
</file>