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8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3" d="100"/>
          <a:sy n="103" d="100"/>
        </p:scale>
        <p:origin x="3968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11F407F-4720-3447-B3AC-48AC9F06B2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64E45-22C5-9D40-B384-2C2641140C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43725-08A4-3A4F-8255-00E515518CFE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980D98-158C-694F-AB9E-A3962129EE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7E1A1D-D976-6E48-89CE-AC4E3DE2CB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15F20-EC74-8D4A-8A82-153985E0F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35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50CEA-DB02-1E44-B6FE-2734D2961219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D698-46D6-5C4D-A939-89D29C810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0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9455" y="1865600"/>
            <a:ext cx="8405090" cy="1006909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latin typeface="Franklin Gothic Book" panose="020B05030201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26EE851-960B-9C4F-B3CA-98628BDCAA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361382" y="6356350"/>
            <a:ext cx="1606550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00D336A7-0749-BA42-B823-8C6AEF2E0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600" b="0" i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C6439DC-5A31-EA45-ABF9-1EE90B0E4F7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3453246"/>
            <a:ext cx="6096000" cy="1965325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List of authors / presenters… </a:t>
            </a:r>
          </a:p>
        </p:txBody>
      </p:sp>
    </p:spTree>
    <p:extLst>
      <p:ext uri="{BB962C8B-B14F-4D97-AF65-F5344CB8AC3E}">
        <p14:creationId xmlns:p14="http://schemas.microsoft.com/office/powerpoint/2010/main" val="380824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+mj-lt"/>
                <a:cs typeface="Consolas" panose="020B0609020204030204" pitchFamily="49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5" y="1819564"/>
            <a:ext cx="8405090" cy="41009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5003EB-1F06-1248-9D9F-9B45093E8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56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1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7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21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7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7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892969" y="1151930"/>
            <a:ext cx="7358063" cy="232171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892969" y="3536156"/>
            <a:ext cx="7358063" cy="79474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250"/>
            </a:lvl1pPr>
            <a:lvl2pPr marL="0" indent="160729" algn="ctr">
              <a:spcBef>
                <a:spcPts val="0"/>
              </a:spcBef>
              <a:buSzTx/>
              <a:buNone/>
              <a:defRPr sz="2250"/>
            </a:lvl2pPr>
            <a:lvl3pPr marL="0" indent="321457" algn="ctr">
              <a:spcBef>
                <a:spcPts val="0"/>
              </a:spcBef>
              <a:buSzTx/>
              <a:buNone/>
              <a:defRPr sz="2250"/>
            </a:lvl3pPr>
            <a:lvl4pPr marL="0" indent="482186" algn="ctr">
              <a:spcBef>
                <a:spcPts val="0"/>
              </a:spcBef>
              <a:buSzTx/>
              <a:buNone/>
              <a:defRPr sz="2250"/>
            </a:lvl4pPr>
            <a:lvl5pPr marL="0" indent="642915" algn="ctr">
              <a:spcBef>
                <a:spcPts val="0"/>
              </a:spcBef>
              <a:buSzTx/>
              <a:buNone/>
              <a:defRPr sz="225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418248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9455" y="357889"/>
            <a:ext cx="84050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9455" y="1825626"/>
            <a:ext cx="8405090" cy="4094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arallelogram 3">
            <a:extLst>
              <a:ext uri="{FF2B5EF4-FFF2-40B4-BE49-F238E27FC236}">
                <a16:creationId xmlns:a16="http://schemas.microsoft.com/office/drawing/2014/main" id="{78D9947D-075A-2D40-91C0-65D76D8FC7D1}"/>
              </a:ext>
            </a:extLst>
          </p:cNvPr>
          <p:cNvSpPr/>
          <p:nvPr userDrawn="1"/>
        </p:nvSpPr>
        <p:spPr>
          <a:xfrm flipH="1" flipV="1">
            <a:off x="6867884" y="6202615"/>
            <a:ext cx="2276115" cy="655384"/>
          </a:xfrm>
          <a:custGeom>
            <a:avLst/>
            <a:gdLst>
              <a:gd name="connsiteX0" fmla="*/ 0 w 7498080"/>
              <a:gd name="connsiteY0" fmla="*/ 1021666 h 1021666"/>
              <a:gd name="connsiteX1" fmla="*/ 255417 w 7498080"/>
              <a:gd name="connsiteY1" fmla="*/ 0 h 1021666"/>
              <a:gd name="connsiteX2" fmla="*/ 7498080 w 7498080"/>
              <a:gd name="connsiteY2" fmla="*/ 0 h 1021666"/>
              <a:gd name="connsiteX3" fmla="*/ 7242664 w 7498080"/>
              <a:gd name="connsiteY3" fmla="*/ 1021666 h 1021666"/>
              <a:gd name="connsiteX4" fmla="*/ 0 w 7498080"/>
              <a:gd name="connsiteY4" fmla="*/ 1021666 h 1021666"/>
              <a:gd name="connsiteX0" fmla="*/ 11869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254533 w 7509949"/>
              <a:gd name="connsiteY3" fmla="*/ 1021666 h 1021666"/>
              <a:gd name="connsiteX4" fmla="*/ 11869 w 7509949"/>
              <a:gd name="connsiteY4" fmla="*/ 1021666 h 1021666"/>
              <a:gd name="connsiteX0" fmla="*/ 6703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254533 w 7509949"/>
              <a:gd name="connsiteY3" fmla="*/ 1021666 h 1021666"/>
              <a:gd name="connsiteX4" fmla="*/ 6703 w 7509949"/>
              <a:gd name="connsiteY4" fmla="*/ 1021666 h 1021666"/>
              <a:gd name="connsiteX0" fmla="*/ 6703 w 7509949"/>
              <a:gd name="connsiteY0" fmla="*/ 1021666 h 1031605"/>
              <a:gd name="connsiteX1" fmla="*/ 0 w 7509949"/>
              <a:gd name="connsiteY1" fmla="*/ 0 h 1031605"/>
              <a:gd name="connsiteX2" fmla="*/ 7509949 w 7509949"/>
              <a:gd name="connsiteY2" fmla="*/ 0 h 1031605"/>
              <a:gd name="connsiteX3" fmla="*/ 7094935 w 7509949"/>
              <a:gd name="connsiteY3" fmla="*/ 1031605 h 1031605"/>
              <a:gd name="connsiteX4" fmla="*/ 6703 w 7509949"/>
              <a:gd name="connsiteY4" fmla="*/ 1021666 h 1031605"/>
              <a:gd name="connsiteX0" fmla="*/ 6703 w 8777227"/>
              <a:gd name="connsiteY0" fmla="*/ 1026603 h 1036542"/>
              <a:gd name="connsiteX1" fmla="*/ 0 w 8777227"/>
              <a:gd name="connsiteY1" fmla="*/ 4937 h 1036542"/>
              <a:gd name="connsiteX2" fmla="*/ 8777227 w 8777227"/>
              <a:gd name="connsiteY2" fmla="*/ 0 h 1036542"/>
              <a:gd name="connsiteX3" fmla="*/ 7094935 w 8777227"/>
              <a:gd name="connsiteY3" fmla="*/ 1036542 h 1036542"/>
              <a:gd name="connsiteX4" fmla="*/ 6703 w 8777227"/>
              <a:gd name="connsiteY4" fmla="*/ 1026603 h 1036542"/>
              <a:gd name="connsiteX0" fmla="*/ 6703 w 8777227"/>
              <a:gd name="connsiteY0" fmla="*/ 1026603 h 1026603"/>
              <a:gd name="connsiteX1" fmla="*/ 0 w 8777227"/>
              <a:gd name="connsiteY1" fmla="*/ 4937 h 1026603"/>
              <a:gd name="connsiteX2" fmla="*/ 8777227 w 8777227"/>
              <a:gd name="connsiteY2" fmla="*/ 0 h 1026603"/>
              <a:gd name="connsiteX3" fmla="*/ 7293664 w 8777227"/>
              <a:gd name="connsiteY3" fmla="*/ 1023546 h 1026603"/>
              <a:gd name="connsiteX4" fmla="*/ 6703 w 8777227"/>
              <a:gd name="connsiteY4" fmla="*/ 1026603 h 1026603"/>
              <a:gd name="connsiteX0" fmla="*/ 6703 w 8739273"/>
              <a:gd name="connsiteY0" fmla="*/ 1021666 h 1021666"/>
              <a:gd name="connsiteX1" fmla="*/ 0 w 8739273"/>
              <a:gd name="connsiteY1" fmla="*/ 0 h 1021666"/>
              <a:gd name="connsiteX2" fmla="*/ 8739273 w 8739273"/>
              <a:gd name="connsiteY2" fmla="*/ 2722 h 1021666"/>
              <a:gd name="connsiteX3" fmla="*/ 7293664 w 8739273"/>
              <a:gd name="connsiteY3" fmla="*/ 1018609 h 1021666"/>
              <a:gd name="connsiteX4" fmla="*/ 6703 w 8739273"/>
              <a:gd name="connsiteY4" fmla="*/ 1021666 h 1021666"/>
              <a:gd name="connsiteX0" fmla="*/ 6703 w 8739273"/>
              <a:gd name="connsiteY0" fmla="*/ 1021666 h 1025171"/>
              <a:gd name="connsiteX1" fmla="*/ 0 w 8739273"/>
              <a:gd name="connsiteY1" fmla="*/ 0 h 1025171"/>
              <a:gd name="connsiteX2" fmla="*/ 8739273 w 8739273"/>
              <a:gd name="connsiteY2" fmla="*/ 2722 h 1025171"/>
              <a:gd name="connsiteX3" fmla="*/ 7277558 w 8739273"/>
              <a:gd name="connsiteY3" fmla="*/ 1025171 h 1025171"/>
              <a:gd name="connsiteX4" fmla="*/ 6703 w 8739273"/>
              <a:gd name="connsiteY4" fmla="*/ 1021666 h 1025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39273" h="1025171">
                <a:moveTo>
                  <a:pt x="6703" y="1021666"/>
                </a:moveTo>
                <a:cubicBezTo>
                  <a:pt x="4469" y="681111"/>
                  <a:pt x="2234" y="340555"/>
                  <a:pt x="0" y="0"/>
                </a:cubicBezTo>
                <a:lnTo>
                  <a:pt x="8739273" y="2722"/>
                </a:lnTo>
                <a:lnTo>
                  <a:pt x="7277558" y="1025171"/>
                </a:lnTo>
                <a:lnTo>
                  <a:pt x="6703" y="102166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131C2EA-A59D-5D44-9A50-C8943EB21D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F518F-6B44-FA43-A94E-1E50ED6571CB}" type="datetime1">
              <a:rPr lang="en-US" smtClean="0"/>
              <a:t>2/12/2021</a:t>
            </a:fld>
            <a:endParaRPr lang="en-US"/>
          </a:p>
        </p:txBody>
      </p:sp>
      <p:sp>
        <p:nvSpPr>
          <p:cNvPr id="13" name="Parallelogram 3">
            <a:extLst>
              <a:ext uri="{FF2B5EF4-FFF2-40B4-BE49-F238E27FC236}">
                <a16:creationId xmlns:a16="http://schemas.microsoft.com/office/drawing/2014/main" id="{562C0EFF-BD7A-1541-9337-745DD8AF0B5A}"/>
              </a:ext>
            </a:extLst>
          </p:cNvPr>
          <p:cNvSpPr/>
          <p:nvPr userDrawn="1"/>
        </p:nvSpPr>
        <p:spPr>
          <a:xfrm>
            <a:off x="-3485" y="6201683"/>
            <a:ext cx="7142431" cy="664042"/>
          </a:xfrm>
          <a:custGeom>
            <a:avLst/>
            <a:gdLst>
              <a:gd name="connsiteX0" fmla="*/ 0 w 7498080"/>
              <a:gd name="connsiteY0" fmla="*/ 1021666 h 1021666"/>
              <a:gd name="connsiteX1" fmla="*/ 255417 w 7498080"/>
              <a:gd name="connsiteY1" fmla="*/ 0 h 1021666"/>
              <a:gd name="connsiteX2" fmla="*/ 7498080 w 7498080"/>
              <a:gd name="connsiteY2" fmla="*/ 0 h 1021666"/>
              <a:gd name="connsiteX3" fmla="*/ 7242664 w 7498080"/>
              <a:gd name="connsiteY3" fmla="*/ 1021666 h 1021666"/>
              <a:gd name="connsiteX4" fmla="*/ 0 w 7498080"/>
              <a:gd name="connsiteY4" fmla="*/ 1021666 h 1021666"/>
              <a:gd name="connsiteX0" fmla="*/ 11869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254533 w 7509949"/>
              <a:gd name="connsiteY3" fmla="*/ 1021666 h 1021666"/>
              <a:gd name="connsiteX4" fmla="*/ 11869 w 7509949"/>
              <a:gd name="connsiteY4" fmla="*/ 1021666 h 1021666"/>
              <a:gd name="connsiteX0" fmla="*/ 6703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254533 w 7509949"/>
              <a:gd name="connsiteY3" fmla="*/ 1021666 h 1021666"/>
              <a:gd name="connsiteX4" fmla="*/ 6703 w 7509949"/>
              <a:gd name="connsiteY4" fmla="*/ 1021666 h 1021666"/>
              <a:gd name="connsiteX0" fmla="*/ 6703 w 7509949"/>
              <a:gd name="connsiteY0" fmla="*/ 1021666 h 1031605"/>
              <a:gd name="connsiteX1" fmla="*/ 0 w 7509949"/>
              <a:gd name="connsiteY1" fmla="*/ 0 h 1031605"/>
              <a:gd name="connsiteX2" fmla="*/ 7509949 w 7509949"/>
              <a:gd name="connsiteY2" fmla="*/ 0 h 1031605"/>
              <a:gd name="connsiteX3" fmla="*/ 7094935 w 7509949"/>
              <a:gd name="connsiteY3" fmla="*/ 1031605 h 1031605"/>
              <a:gd name="connsiteX4" fmla="*/ 6703 w 7509949"/>
              <a:gd name="connsiteY4" fmla="*/ 1021666 h 1031605"/>
              <a:gd name="connsiteX0" fmla="*/ 6703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104937 w 7509949"/>
              <a:gd name="connsiteY3" fmla="*/ 1002327 h 1021666"/>
              <a:gd name="connsiteX4" fmla="*/ 6703 w 7509949"/>
              <a:gd name="connsiteY4" fmla="*/ 1021666 h 1021666"/>
              <a:gd name="connsiteX0" fmla="*/ 6703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114939 w 7509949"/>
              <a:gd name="connsiteY3" fmla="*/ 1009648 h 1021666"/>
              <a:gd name="connsiteX4" fmla="*/ 6703 w 7509949"/>
              <a:gd name="connsiteY4" fmla="*/ 1021666 h 1021666"/>
              <a:gd name="connsiteX0" fmla="*/ 6703 w 7509949"/>
              <a:gd name="connsiteY0" fmla="*/ 985070 h 1009648"/>
              <a:gd name="connsiteX1" fmla="*/ 0 w 7509949"/>
              <a:gd name="connsiteY1" fmla="*/ 0 h 1009648"/>
              <a:gd name="connsiteX2" fmla="*/ 7509949 w 7509949"/>
              <a:gd name="connsiteY2" fmla="*/ 0 h 1009648"/>
              <a:gd name="connsiteX3" fmla="*/ 7114939 w 7509949"/>
              <a:gd name="connsiteY3" fmla="*/ 1009648 h 1009648"/>
              <a:gd name="connsiteX4" fmla="*/ 6703 w 7509949"/>
              <a:gd name="connsiteY4" fmla="*/ 985070 h 1009648"/>
              <a:gd name="connsiteX0" fmla="*/ 41709 w 7509949"/>
              <a:gd name="connsiteY0" fmla="*/ 999709 h 1009648"/>
              <a:gd name="connsiteX1" fmla="*/ 0 w 7509949"/>
              <a:gd name="connsiteY1" fmla="*/ 0 h 1009648"/>
              <a:gd name="connsiteX2" fmla="*/ 7509949 w 7509949"/>
              <a:gd name="connsiteY2" fmla="*/ 0 h 1009648"/>
              <a:gd name="connsiteX3" fmla="*/ 7114939 w 7509949"/>
              <a:gd name="connsiteY3" fmla="*/ 1009648 h 1009648"/>
              <a:gd name="connsiteX4" fmla="*/ 41709 w 7509949"/>
              <a:gd name="connsiteY4" fmla="*/ 999709 h 1009648"/>
              <a:gd name="connsiteX0" fmla="*/ 11704 w 7509949"/>
              <a:gd name="connsiteY0" fmla="*/ 999709 h 1009648"/>
              <a:gd name="connsiteX1" fmla="*/ 0 w 7509949"/>
              <a:gd name="connsiteY1" fmla="*/ 0 h 1009648"/>
              <a:gd name="connsiteX2" fmla="*/ 7509949 w 7509949"/>
              <a:gd name="connsiteY2" fmla="*/ 0 h 1009648"/>
              <a:gd name="connsiteX3" fmla="*/ 7114939 w 7509949"/>
              <a:gd name="connsiteY3" fmla="*/ 1009648 h 1009648"/>
              <a:gd name="connsiteX4" fmla="*/ 11704 w 7509949"/>
              <a:gd name="connsiteY4" fmla="*/ 999709 h 1009648"/>
              <a:gd name="connsiteX0" fmla="*/ 26252 w 7509949"/>
              <a:gd name="connsiteY0" fmla="*/ 1010357 h 1010357"/>
              <a:gd name="connsiteX1" fmla="*/ 0 w 7509949"/>
              <a:gd name="connsiteY1" fmla="*/ 0 h 1010357"/>
              <a:gd name="connsiteX2" fmla="*/ 7509949 w 7509949"/>
              <a:gd name="connsiteY2" fmla="*/ 0 h 1010357"/>
              <a:gd name="connsiteX3" fmla="*/ 7114939 w 7509949"/>
              <a:gd name="connsiteY3" fmla="*/ 1009648 h 1010357"/>
              <a:gd name="connsiteX4" fmla="*/ 26252 w 7509949"/>
              <a:gd name="connsiteY4" fmla="*/ 1010357 h 1010357"/>
              <a:gd name="connsiteX0" fmla="*/ 15341 w 7509949"/>
              <a:gd name="connsiteY0" fmla="*/ 1015681 h 1015681"/>
              <a:gd name="connsiteX1" fmla="*/ 0 w 7509949"/>
              <a:gd name="connsiteY1" fmla="*/ 0 h 1015681"/>
              <a:gd name="connsiteX2" fmla="*/ 7509949 w 7509949"/>
              <a:gd name="connsiteY2" fmla="*/ 0 h 1015681"/>
              <a:gd name="connsiteX3" fmla="*/ 7114939 w 7509949"/>
              <a:gd name="connsiteY3" fmla="*/ 1009648 h 1015681"/>
              <a:gd name="connsiteX4" fmla="*/ 15341 w 7509949"/>
              <a:gd name="connsiteY4" fmla="*/ 1015681 h 1015681"/>
              <a:gd name="connsiteX0" fmla="*/ 523 w 7495131"/>
              <a:gd name="connsiteY0" fmla="*/ 1015681 h 1015681"/>
              <a:gd name="connsiteX1" fmla="*/ 1852 w 7495131"/>
              <a:gd name="connsiteY1" fmla="*/ 9759 h 1015681"/>
              <a:gd name="connsiteX2" fmla="*/ 7495131 w 7495131"/>
              <a:gd name="connsiteY2" fmla="*/ 0 h 1015681"/>
              <a:gd name="connsiteX3" fmla="*/ 7100121 w 7495131"/>
              <a:gd name="connsiteY3" fmla="*/ 1009648 h 1015681"/>
              <a:gd name="connsiteX4" fmla="*/ 523 w 7495131"/>
              <a:gd name="connsiteY4" fmla="*/ 1015681 h 1015681"/>
              <a:gd name="connsiteX0" fmla="*/ 5339 w 7499947"/>
              <a:gd name="connsiteY0" fmla="*/ 1015681 h 1015681"/>
              <a:gd name="connsiteX1" fmla="*/ 0 w 7499947"/>
              <a:gd name="connsiteY1" fmla="*/ 9759 h 1015681"/>
              <a:gd name="connsiteX2" fmla="*/ 7499947 w 7499947"/>
              <a:gd name="connsiteY2" fmla="*/ 0 h 1015681"/>
              <a:gd name="connsiteX3" fmla="*/ 7104937 w 7499947"/>
              <a:gd name="connsiteY3" fmla="*/ 1009648 h 1015681"/>
              <a:gd name="connsiteX4" fmla="*/ 5339 w 7499947"/>
              <a:gd name="connsiteY4" fmla="*/ 1015681 h 1015681"/>
              <a:gd name="connsiteX0" fmla="*/ 2005 w 7496613"/>
              <a:gd name="connsiteY0" fmla="*/ 1015681 h 1015681"/>
              <a:gd name="connsiteX1" fmla="*/ 0 w 7496613"/>
              <a:gd name="connsiteY1" fmla="*/ 14639 h 1015681"/>
              <a:gd name="connsiteX2" fmla="*/ 7496613 w 7496613"/>
              <a:gd name="connsiteY2" fmla="*/ 0 h 1015681"/>
              <a:gd name="connsiteX3" fmla="*/ 7101603 w 7496613"/>
              <a:gd name="connsiteY3" fmla="*/ 1009648 h 1015681"/>
              <a:gd name="connsiteX4" fmla="*/ 2005 w 7496613"/>
              <a:gd name="connsiteY4" fmla="*/ 1015681 h 1015681"/>
              <a:gd name="connsiteX0" fmla="*/ 2005 w 7503281"/>
              <a:gd name="connsiteY0" fmla="*/ 1025440 h 1025440"/>
              <a:gd name="connsiteX1" fmla="*/ 0 w 7503281"/>
              <a:gd name="connsiteY1" fmla="*/ 24398 h 1025440"/>
              <a:gd name="connsiteX2" fmla="*/ 7503281 w 7503281"/>
              <a:gd name="connsiteY2" fmla="*/ 0 h 1025440"/>
              <a:gd name="connsiteX3" fmla="*/ 7101603 w 7503281"/>
              <a:gd name="connsiteY3" fmla="*/ 1019407 h 1025440"/>
              <a:gd name="connsiteX4" fmla="*/ 2005 w 7503281"/>
              <a:gd name="connsiteY4" fmla="*/ 1025440 h 1025440"/>
              <a:gd name="connsiteX0" fmla="*/ 2005 w 7499947"/>
              <a:gd name="connsiteY0" fmla="*/ 1020560 h 1020560"/>
              <a:gd name="connsiteX1" fmla="*/ 0 w 7499947"/>
              <a:gd name="connsiteY1" fmla="*/ 19518 h 1020560"/>
              <a:gd name="connsiteX2" fmla="*/ 7499947 w 7499947"/>
              <a:gd name="connsiteY2" fmla="*/ 0 h 1020560"/>
              <a:gd name="connsiteX3" fmla="*/ 7101603 w 7499947"/>
              <a:gd name="connsiteY3" fmla="*/ 1014527 h 1020560"/>
              <a:gd name="connsiteX4" fmla="*/ 2005 w 7499947"/>
              <a:gd name="connsiteY4" fmla="*/ 1020560 h 102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99947" h="1020560">
                <a:moveTo>
                  <a:pt x="2005" y="1020560"/>
                </a:moveTo>
                <a:cubicBezTo>
                  <a:pt x="-229" y="680005"/>
                  <a:pt x="2234" y="360073"/>
                  <a:pt x="0" y="19518"/>
                </a:cubicBezTo>
                <a:lnTo>
                  <a:pt x="7499947" y="0"/>
                </a:lnTo>
                <a:lnTo>
                  <a:pt x="7101603" y="1014527"/>
                </a:lnTo>
                <a:lnTo>
                  <a:pt x="2005" y="10205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F0B1DC7-3AFD-C242-939A-51E56E2FB4E3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" y="6283384"/>
            <a:ext cx="3059092" cy="50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0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0" r:id="rId7"/>
    <p:sldLayoutId id="2147483681" r:id="rId8"/>
    <p:sldLayoutId id="2147483682" r:id="rId9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Consolas" panose="020B0609020204030204" pitchFamily="49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257568" y="4174870"/>
            <a:ext cx="4271897" cy="2041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defTabSz="321457">
              <a:lnSpc>
                <a:spcPct val="150000"/>
              </a:lnSpc>
              <a:spcBef>
                <a:spcPts val="844"/>
              </a:spcBef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Impact</a:t>
            </a: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defTabSz="321457">
              <a:buSzPct val="75000"/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1300" dirty="0">
                <a:latin typeface="Calibri" panose="020F0502020204030204" pitchFamily="34" charset="0"/>
              </a:rPr>
              <a:t>In this paper, we highlight the relationship between two distinct adaptation responses: groundwater irrigation; and short-term migration; and show that groundwater availability and access do have an economically significant impact on rural, short-term labor mobility. The results from our empirical model suggest that short-term migration decisions respond to past rainfall variability and to the agricultural opportunity costs associated with irrigation. </a:t>
            </a:r>
            <a:endParaRPr sz="1406" dirty="0"/>
          </a:p>
        </p:txBody>
      </p:sp>
      <p:sp>
        <p:nvSpPr>
          <p:cNvPr id="121" name="Shape 121"/>
          <p:cNvSpPr/>
          <p:nvPr/>
        </p:nvSpPr>
        <p:spPr>
          <a:xfrm>
            <a:off x="281288" y="56023"/>
            <a:ext cx="8240811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>
            <a:spAutoFit/>
          </a:bodyPr>
          <a:lstStyle>
            <a:lvl1pPr algn="l" defTabSz="457200">
              <a:defRPr sz="27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Impact of Water Access on Short-Term Migration in Rural India </a:t>
            </a:r>
          </a:p>
        </p:txBody>
      </p:sp>
      <p:sp>
        <p:nvSpPr>
          <p:cNvPr id="122" name="Shape 122"/>
          <p:cNvSpPr/>
          <p:nvPr/>
        </p:nvSpPr>
        <p:spPr>
          <a:xfrm>
            <a:off x="257568" y="1295052"/>
            <a:ext cx="4584879" cy="699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ctr">
            <a:noAutofit/>
          </a:bodyPr>
          <a:lstStyle/>
          <a:p>
            <a:pPr defTabSz="321457">
              <a:lnSpc>
                <a:spcPct val="150000"/>
              </a:lnSpc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Objective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3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this paper, we study the relationship between two important adaptation mechanisms used by rural households in India: irrigation; and short-term migration While short-term migration plays a role in reducing income uncertainty on its own, our interest in this paper is in how short-term migration interacts with the different sources and dimensions of groundwater irrigation.</a:t>
            </a:r>
            <a:endParaRPr 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257568" y="2418174"/>
            <a:ext cx="3672405" cy="1841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ctr">
            <a:spAutoFit/>
          </a:bodyPr>
          <a:lstStyle/>
          <a:p>
            <a:pPr defTabSz="321457">
              <a:lnSpc>
                <a:spcPct val="150000"/>
              </a:lnSpc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Approach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l"/>
            <a:r>
              <a:rPr lang="en-US" sz="13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Our empirical analysis integrates individual-level migration data with district level data on weather and irrigation. To remedy the paucity of reliable migration data in India, we use household-level data from the National Sample Survey Organization’s national survey of migration conducted from July 2007 through June 2008</a:t>
            </a:r>
            <a:endParaRPr lang="en-US" sz="1300" dirty="0"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4711148" y="6021699"/>
            <a:ext cx="4271898" cy="507831"/>
          </a:xfrm>
          <a:prstGeom prst="rect">
            <a:avLst/>
          </a:prstGeom>
          <a:ln w="127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5720" tIns="45720" rIns="45720" bIns="45720" anchor="ctr">
            <a:spAutoFit/>
          </a:bodyPr>
          <a:lstStyle>
            <a:lvl1pPr algn="l"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900" dirty="0">
                <a:latin typeface="Arial" panose="020B0604020202020204" pitchFamily="34" charset="0"/>
                <a:ea typeface="MS Mincho" panose="02020609040205080304" pitchFamily="49" charset="-128"/>
              </a:rPr>
              <a:t>Zaveri, E., D.H. Wrenn, and K.A. Fisher-Vanden, 2020, “The Impact of Water Access on Short-Term Migration in Rural India.” Australian Journal of Agricultural and Resource Economics, 64(2):505-532. </a:t>
            </a:r>
            <a:r>
              <a:rPr lang="en-US" sz="900" dirty="0" err="1">
                <a:latin typeface="Arial" panose="020B0604020202020204" pitchFamily="34" charset="0"/>
                <a:ea typeface="MS Mincho" panose="02020609040205080304" pitchFamily="49" charset="-128"/>
              </a:rPr>
              <a:t>doi</a:t>
            </a:r>
            <a:r>
              <a:rPr lang="en-US" sz="900" dirty="0">
                <a:latin typeface="Arial" panose="020B0604020202020204" pitchFamily="34" charset="0"/>
                <a:ea typeface="MS Mincho" panose="02020609040205080304" pitchFamily="49" charset="-128"/>
              </a:rPr>
              <a:t>: 10.1111/1467-8489.12364</a:t>
            </a:r>
            <a:endParaRPr lang="en-US" sz="844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8" name="Shape 119">
            <a:extLst>
              <a:ext uri="{FF2B5EF4-FFF2-40B4-BE49-F238E27FC236}">
                <a16:creationId xmlns:a16="http://schemas.microsoft.com/office/drawing/2014/main" id="{D05CE714-975C-5F45-B8FB-334BF21660D6}"/>
              </a:ext>
            </a:extLst>
          </p:cNvPr>
          <p:cNvSpPr/>
          <p:nvPr/>
        </p:nvSpPr>
        <p:spPr>
          <a:xfrm>
            <a:off x="4775650" y="4778932"/>
            <a:ext cx="3807030" cy="1175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defTabSz="321457">
              <a:spcBef>
                <a:spcPts val="844"/>
              </a:spcBef>
              <a:defRPr sz="1700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13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Figure: The map shows the percentage of rural households with short-term migrants for each district. State boundaries are shown in black. The data used for this map is from the NSS 2007-08</a:t>
            </a:r>
          </a:p>
          <a:p>
            <a:pPr defTabSz="321457">
              <a:spcBef>
                <a:spcPts val="844"/>
              </a:spcBef>
              <a:defRPr sz="1700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C5683F0-4CF5-4E9A-8A31-BA58B219C74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650" y="736345"/>
            <a:ext cx="3604260" cy="3438525"/>
          </a:xfrm>
          <a:prstGeom prst="rect">
            <a:avLst/>
          </a:prstGeom>
          <a:noFill/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5C63EBD-6331-4BC9-887A-CF1CF0CA3F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009" y="4260025"/>
            <a:ext cx="2895851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55992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7551</TotalTime>
  <Words>272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Franklin Gothic Book</vt:lpstr>
      <vt:lpstr>Franklin Gothic Medium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Kostadinova, Katerina Lubomirova</dc:creator>
  <cp:lastModifiedBy>Karen Fisher-Vanden</cp:lastModifiedBy>
  <cp:revision>44</cp:revision>
  <dcterms:created xsi:type="dcterms:W3CDTF">2019-03-01T18:13:06Z</dcterms:created>
  <dcterms:modified xsi:type="dcterms:W3CDTF">2021-02-13T04:46:55Z</dcterms:modified>
</cp:coreProperties>
</file>