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64"/>
    <p:restoredTop sz="94647"/>
  </p:normalViewPr>
  <p:slideViewPr>
    <p:cSldViewPr snapToGrid="0" snapToObjects="1">
      <p:cViewPr varScale="1">
        <p:scale>
          <a:sx n="209" d="100"/>
          <a:sy n="209" d="100"/>
        </p:scale>
        <p:origin x="-1056"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3C84B0-B5AC-8242-A5BF-8024D09C5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3946D4D-DFA6-3D4E-9142-823D0A510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E43D453-A21A-464C-8F3B-5DBC10CDBD15}"/>
              </a:ext>
            </a:extLst>
          </p:cNvPr>
          <p:cNvSpPr>
            <a:spLocks noGrp="1"/>
          </p:cNvSpPr>
          <p:nvPr>
            <p:ph type="dt" sz="half" idx="10"/>
          </p:nvPr>
        </p:nvSpPr>
        <p:spPr/>
        <p:txBody>
          <a:bodyPr/>
          <a:lstStyle/>
          <a:p>
            <a:fld id="{507456DF-0A81-A14B-AA86-C8EDD1E859E7}" type="datetimeFigureOut">
              <a:rPr lang="en-US" smtClean="0"/>
              <a:t>6/28/19</a:t>
            </a:fld>
            <a:endParaRPr lang="en-US"/>
          </a:p>
        </p:txBody>
      </p:sp>
      <p:sp>
        <p:nvSpPr>
          <p:cNvPr id="5" name="Footer Placeholder 4">
            <a:extLst>
              <a:ext uri="{FF2B5EF4-FFF2-40B4-BE49-F238E27FC236}">
                <a16:creationId xmlns="" xmlns:a16="http://schemas.microsoft.com/office/drawing/2014/main" id="{A3C6DEE4-B33C-BF49-A88C-28E7EE40B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E12A1EC-9649-4643-B0AB-E2DCF6462D28}"/>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94664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0933E3-DD53-3640-9873-5807129775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8B530F5-653C-CA4A-8CDA-7CD156FA2A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45B5885-80AC-5C49-8BA1-7F0577C1A343}"/>
              </a:ext>
            </a:extLst>
          </p:cNvPr>
          <p:cNvSpPr>
            <a:spLocks noGrp="1"/>
          </p:cNvSpPr>
          <p:nvPr>
            <p:ph type="dt" sz="half" idx="10"/>
          </p:nvPr>
        </p:nvSpPr>
        <p:spPr/>
        <p:txBody>
          <a:bodyPr/>
          <a:lstStyle/>
          <a:p>
            <a:fld id="{507456DF-0A81-A14B-AA86-C8EDD1E859E7}" type="datetimeFigureOut">
              <a:rPr lang="en-US" smtClean="0"/>
              <a:t>6/28/19</a:t>
            </a:fld>
            <a:endParaRPr lang="en-US"/>
          </a:p>
        </p:txBody>
      </p:sp>
      <p:sp>
        <p:nvSpPr>
          <p:cNvPr id="5" name="Footer Placeholder 4">
            <a:extLst>
              <a:ext uri="{FF2B5EF4-FFF2-40B4-BE49-F238E27FC236}">
                <a16:creationId xmlns="" xmlns:a16="http://schemas.microsoft.com/office/drawing/2014/main" id="{A630CEE0-0A42-CE45-9FB8-E893960F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B0E3FB1-1B6F-1740-AC3B-482FA823FA5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8376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02CF7C1-6CBA-1F4F-B6B9-E51E840589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781D5C0-B4B4-BC41-91E1-6AEEA9CE4D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7B1AB89-4155-8040-B371-DFD318B55F00}"/>
              </a:ext>
            </a:extLst>
          </p:cNvPr>
          <p:cNvSpPr>
            <a:spLocks noGrp="1"/>
          </p:cNvSpPr>
          <p:nvPr>
            <p:ph type="dt" sz="half" idx="10"/>
          </p:nvPr>
        </p:nvSpPr>
        <p:spPr/>
        <p:txBody>
          <a:bodyPr/>
          <a:lstStyle/>
          <a:p>
            <a:fld id="{507456DF-0A81-A14B-AA86-C8EDD1E859E7}" type="datetimeFigureOut">
              <a:rPr lang="en-US" smtClean="0"/>
              <a:t>6/28/19</a:t>
            </a:fld>
            <a:endParaRPr lang="en-US"/>
          </a:p>
        </p:txBody>
      </p:sp>
      <p:sp>
        <p:nvSpPr>
          <p:cNvPr id="5" name="Footer Placeholder 4">
            <a:extLst>
              <a:ext uri="{FF2B5EF4-FFF2-40B4-BE49-F238E27FC236}">
                <a16:creationId xmlns="" xmlns:a16="http://schemas.microsoft.com/office/drawing/2014/main" id="{6902ABA2-9FE6-5B4F-A841-20D683734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989FDBB-D0D6-8E4B-A98A-E0D4060B104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66139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18B3A-0427-BA4C-85A3-BE6E4BDB0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A436AC3-6A34-E448-B3F1-D1A3830AC4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2D827C7-6163-3247-BA71-FD598FE7947A}"/>
              </a:ext>
            </a:extLst>
          </p:cNvPr>
          <p:cNvSpPr>
            <a:spLocks noGrp="1"/>
          </p:cNvSpPr>
          <p:nvPr>
            <p:ph type="dt" sz="half" idx="10"/>
          </p:nvPr>
        </p:nvSpPr>
        <p:spPr/>
        <p:txBody>
          <a:bodyPr/>
          <a:lstStyle/>
          <a:p>
            <a:fld id="{507456DF-0A81-A14B-AA86-C8EDD1E859E7}" type="datetimeFigureOut">
              <a:rPr lang="en-US" smtClean="0"/>
              <a:t>6/28/19</a:t>
            </a:fld>
            <a:endParaRPr lang="en-US"/>
          </a:p>
        </p:txBody>
      </p:sp>
      <p:sp>
        <p:nvSpPr>
          <p:cNvPr id="5" name="Footer Placeholder 4">
            <a:extLst>
              <a:ext uri="{FF2B5EF4-FFF2-40B4-BE49-F238E27FC236}">
                <a16:creationId xmlns="" xmlns:a16="http://schemas.microsoft.com/office/drawing/2014/main" id="{DADDDDD0-7624-CC4D-9ADA-AAFCE6508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3C10901-AA9D-3741-AE7F-EFE6A29E8C3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4651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0C6512-5458-2F48-9D85-696AF1E89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B7917B8-685B-054A-978F-68ECE1628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ABD03D2-5907-744C-9555-FC111708298A}"/>
              </a:ext>
            </a:extLst>
          </p:cNvPr>
          <p:cNvSpPr>
            <a:spLocks noGrp="1"/>
          </p:cNvSpPr>
          <p:nvPr>
            <p:ph type="dt" sz="half" idx="10"/>
          </p:nvPr>
        </p:nvSpPr>
        <p:spPr/>
        <p:txBody>
          <a:bodyPr/>
          <a:lstStyle/>
          <a:p>
            <a:fld id="{507456DF-0A81-A14B-AA86-C8EDD1E859E7}" type="datetimeFigureOut">
              <a:rPr lang="en-US" smtClean="0"/>
              <a:t>6/28/19</a:t>
            </a:fld>
            <a:endParaRPr lang="en-US"/>
          </a:p>
        </p:txBody>
      </p:sp>
      <p:sp>
        <p:nvSpPr>
          <p:cNvPr id="5" name="Footer Placeholder 4">
            <a:extLst>
              <a:ext uri="{FF2B5EF4-FFF2-40B4-BE49-F238E27FC236}">
                <a16:creationId xmlns="" xmlns:a16="http://schemas.microsoft.com/office/drawing/2014/main" id="{C78BA3C4-B7A0-AE42-8385-D9BBC3966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6333693-11E4-424C-87EB-905BC4383572}"/>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0755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9EBA6D-BD55-AF4D-9B88-5ADD567AD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272CD63-48B3-7C4B-B5CF-4EB3600145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F69AC2B-0A1F-B344-BD9A-6C8354B072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1840082-0C2A-8549-B660-CE0267BD3B73}"/>
              </a:ext>
            </a:extLst>
          </p:cNvPr>
          <p:cNvSpPr>
            <a:spLocks noGrp="1"/>
          </p:cNvSpPr>
          <p:nvPr>
            <p:ph type="dt" sz="half" idx="10"/>
          </p:nvPr>
        </p:nvSpPr>
        <p:spPr/>
        <p:txBody>
          <a:bodyPr/>
          <a:lstStyle/>
          <a:p>
            <a:fld id="{507456DF-0A81-A14B-AA86-C8EDD1E859E7}" type="datetimeFigureOut">
              <a:rPr lang="en-US" smtClean="0"/>
              <a:t>6/28/19</a:t>
            </a:fld>
            <a:endParaRPr lang="en-US"/>
          </a:p>
        </p:txBody>
      </p:sp>
      <p:sp>
        <p:nvSpPr>
          <p:cNvPr id="6" name="Footer Placeholder 5">
            <a:extLst>
              <a:ext uri="{FF2B5EF4-FFF2-40B4-BE49-F238E27FC236}">
                <a16:creationId xmlns="" xmlns:a16="http://schemas.microsoft.com/office/drawing/2014/main" id="{7613CC6A-E8C0-1745-9ADA-3A548C183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5B50967-F7B7-354D-AED0-FACBDF50139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38094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EC8CCC-EDB9-DE4F-9837-8992A74675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2AFFAA9-7BC6-E349-9242-4EF0B8A7C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C473FF1-45FF-844C-826F-806D40DB76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0ED1C88-2D9E-4A47-B38E-6DA87A155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2376165-3DDD-DC49-AB1D-6BFDA73A4A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4EEB8C7-6BCD-7741-BD59-3AD1EB05199F}"/>
              </a:ext>
            </a:extLst>
          </p:cNvPr>
          <p:cNvSpPr>
            <a:spLocks noGrp="1"/>
          </p:cNvSpPr>
          <p:nvPr>
            <p:ph type="dt" sz="half" idx="10"/>
          </p:nvPr>
        </p:nvSpPr>
        <p:spPr/>
        <p:txBody>
          <a:bodyPr/>
          <a:lstStyle/>
          <a:p>
            <a:fld id="{507456DF-0A81-A14B-AA86-C8EDD1E859E7}" type="datetimeFigureOut">
              <a:rPr lang="en-US" smtClean="0"/>
              <a:t>6/28/19</a:t>
            </a:fld>
            <a:endParaRPr lang="en-US"/>
          </a:p>
        </p:txBody>
      </p:sp>
      <p:sp>
        <p:nvSpPr>
          <p:cNvPr id="8" name="Footer Placeholder 7">
            <a:extLst>
              <a:ext uri="{FF2B5EF4-FFF2-40B4-BE49-F238E27FC236}">
                <a16:creationId xmlns="" xmlns:a16="http://schemas.microsoft.com/office/drawing/2014/main" id="{CB2B7351-294F-4842-A85F-C5458B1E8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91D03D2-2B76-FA41-997D-89966DD5F3B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54156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B95E97-E1D3-8148-9E67-576CE7B47F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E20ACB7-2CF2-A249-8EDD-D93152979E07}"/>
              </a:ext>
            </a:extLst>
          </p:cNvPr>
          <p:cNvSpPr>
            <a:spLocks noGrp="1"/>
          </p:cNvSpPr>
          <p:nvPr>
            <p:ph type="dt" sz="half" idx="10"/>
          </p:nvPr>
        </p:nvSpPr>
        <p:spPr/>
        <p:txBody>
          <a:bodyPr/>
          <a:lstStyle/>
          <a:p>
            <a:fld id="{507456DF-0A81-A14B-AA86-C8EDD1E859E7}" type="datetimeFigureOut">
              <a:rPr lang="en-US" smtClean="0"/>
              <a:t>6/28/19</a:t>
            </a:fld>
            <a:endParaRPr lang="en-US"/>
          </a:p>
        </p:txBody>
      </p:sp>
      <p:sp>
        <p:nvSpPr>
          <p:cNvPr id="4" name="Footer Placeholder 3">
            <a:extLst>
              <a:ext uri="{FF2B5EF4-FFF2-40B4-BE49-F238E27FC236}">
                <a16:creationId xmlns="" xmlns:a16="http://schemas.microsoft.com/office/drawing/2014/main" id="{7ACFEA8D-3E03-414D-9A19-388CAB9D0C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8B85CC0-2175-0948-8D61-7B9AE0C7A22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17023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982ED71-A714-A44A-B6C3-EB617209726B}"/>
              </a:ext>
            </a:extLst>
          </p:cNvPr>
          <p:cNvSpPr>
            <a:spLocks noGrp="1"/>
          </p:cNvSpPr>
          <p:nvPr>
            <p:ph type="dt" sz="half" idx="10"/>
          </p:nvPr>
        </p:nvSpPr>
        <p:spPr/>
        <p:txBody>
          <a:bodyPr/>
          <a:lstStyle/>
          <a:p>
            <a:fld id="{507456DF-0A81-A14B-AA86-C8EDD1E859E7}" type="datetimeFigureOut">
              <a:rPr lang="en-US" smtClean="0"/>
              <a:t>6/28/19</a:t>
            </a:fld>
            <a:endParaRPr lang="en-US"/>
          </a:p>
        </p:txBody>
      </p:sp>
      <p:sp>
        <p:nvSpPr>
          <p:cNvPr id="3" name="Footer Placeholder 2">
            <a:extLst>
              <a:ext uri="{FF2B5EF4-FFF2-40B4-BE49-F238E27FC236}">
                <a16:creationId xmlns="" xmlns:a16="http://schemas.microsoft.com/office/drawing/2014/main" id="{ADEFA4FF-AE2C-2B43-9BD2-EA4DD1065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F09B42D-80BE-3B4D-BB68-9C9F1B55AD94}"/>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17401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521045-FC92-E446-B719-CEE594454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67513B7-9293-FB41-96D8-F259060AC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C1C5928-9515-5C47-9DB8-50E41A9B5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6994D0C-9CF3-8548-BEE0-7F4BFA236227}"/>
              </a:ext>
            </a:extLst>
          </p:cNvPr>
          <p:cNvSpPr>
            <a:spLocks noGrp="1"/>
          </p:cNvSpPr>
          <p:nvPr>
            <p:ph type="dt" sz="half" idx="10"/>
          </p:nvPr>
        </p:nvSpPr>
        <p:spPr/>
        <p:txBody>
          <a:bodyPr/>
          <a:lstStyle/>
          <a:p>
            <a:fld id="{507456DF-0A81-A14B-AA86-C8EDD1E859E7}" type="datetimeFigureOut">
              <a:rPr lang="en-US" smtClean="0"/>
              <a:t>6/28/19</a:t>
            </a:fld>
            <a:endParaRPr lang="en-US"/>
          </a:p>
        </p:txBody>
      </p:sp>
      <p:sp>
        <p:nvSpPr>
          <p:cNvPr id="6" name="Footer Placeholder 5">
            <a:extLst>
              <a:ext uri="{FF2B5EF4-FFF2-40B4-BE49-F238E27FC236}">
                <a16:creationId xmlns="" xmlns:a16="http://schemas.microsoft.com/office/drawing/2014/main" id="{4685762B-CA09-8642-B906-8FBA7D7C2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9F38B03-84F1-3D43-8A04-BFCE6546F61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5420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44134D-6CEF-0846-BE20-BA1C797C1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24D1AE3-0A3A-1845-AFAC-DA70EB3050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D38D4E8-A04E-3548-A315-DD7FAE7F2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64EB4E8-A70D-AA4A-8A1D-55AEC74A57F9}"/>
              </a:ext>
            </a:extLst>
          </p:cNvPr>
          <p:cNvSpPr>
            <a:spLocks noGrp="1"/>
          </p:cNvSpPr>
          <p:nvPr>
            <p:ph type="dt" sz="half" idx="10"/>
          </p:nvPr>
        </p:nvSpPr>
        <p:spPr/>
        <p:txBody>
          <a:bodyPr/>
          <a:lstStyle/>
          <a:p>
            <a:fld id="{507456DF-0A81-A14B-AA86-C8EDD1E859E7}" type="datetimeFigureOut">
              <a:rPr lang="en-US" smtClean="0"/>
              <a:t>6/28/19</a:t>
            </a:fld>
            <a:endParaRPr lang="en-US"/>
          </a:p>
        </p:txBody>
      </p:sp>
      <p:sp>
        <p:nvSpPr>
          <p:cNvPr id="6" name="Footer Placeholder 5">
            <a:extLst>
              <a:ext uri="{FF2B5EF4-FFF2-40B4-BE49-F238E27FC236}">
                <a16:creationId xmlns="" xmlns:a16="http://schemas.microsoft.com/office/drawing/2014/main" id="{ED8CAC84-D629-5E4D-A910-818241A14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57F4C55-1B9B-1940-8E4F-A9CAC845850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4182214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8C5E8F1-A942-BA4A-AE92-76F91173A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41D312E-9006-0347-B0A5-308BE253C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A94E02-F3B1-434D-BD6D-87F60317F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456DF-0A81-A14B-AA86-C8EDD1E859E7}" type="datetimeFigureOut">
              <a:rPr lang="en-US" smtClean="0"/>
              <a:t>6/28/19</a:t>
            </a:fld>
            <a:endParaRPr lang="en-US"/>
          </a:p>
        </p:txBody>
      </p:sp>
      <p:sp>
        <p:nvSpPr>
          <p:cNvPr id="5" name="Footer Placeholder 4">
            <a:extLst>
              <a:ext uri="{FF2B5EF4-FFF2-40B4-BE49-F238E27FC236}">
                <a16:creationId xmlns="" xmlns:a16="http://schemas.microsoft.com/office/drawing/2014/main" id="{885AD956-A09C-6944-B8F5-ABD2B26EE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DDCF463-5C16-4F45-ACAF-6EFE47208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46996-BA74-5841-AC0F-A18822EADCC5}" type="slidenum">
              <a:rPr lang="en-US" smtClean="0"/>
              <a:t>‹#›</a:t>
            </a:fld>
            <a:endParaRPr lang="en-US"/>
          </a:p>
        </p:txBody>
      </p:sp>
    </p:spTree>
    <p:extLst>
      <p:ext uri="{BB962C8B-B14F-4D97-AF65-F5344CB8AC3E}">
        <p14:creationId xmlns:p14="http://schemas.microsoft.com/office/powerpoint/2010/main" val="290003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5194/esd-9-757-2018" TargetMode="Externa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emf"/><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F2A06BB-C25A-EA44-A8AC-8606A4495173}"/>
              </a:ext>
            </a:extLst>
          </p:cNvPr>
          <p:cNvSpPr txBox="1"/>
          <p:nvPr/>
        </p:nvSpPr>
        <p:spPr>
          <a:xfrm>
            <a:off x="116679" y="16252"/>
            <a:ext cx="11894089" cy="584776"/>
          </a:xfrm>
          <a:prstGeom prst="rect">
            <a:avLst/>
          </a:prstGeom>
          <a:noFill/>
        </p:spPr>
        <p:txBody>
          <a:bodyPr wrap="square" rtlCol="0">
            <a:spAutoFit/>
          </a:bodyPr>
          <a:lstStyle/>
          <a:p>
            <a:pPr algn="ctr"/>
            <a:r>
              <a:rPr lang="en-US" sz="3200" b="1" dirty="0" smtClean="0">
                <a:solidFill>
                  <a:srgbClr val="002060"/>
                </a:solidFill>
              </a:rPr>
              <a:t>Analysis of the Frequency and Duration of Global Floods</a:t>
            </a:r>
            <a:endParaRPr lang="en-US" sz="3200" b="1" dirty="0">
              <a:solidFill>
                <a:srgbClr val="002060"/>
              </a:solidFill>
            </a:endParaRPr>
          </a:p>
        </p:txBody>
      </p:sp>
      <p:pic>
        <p:nvPicPr>
          <p:cNvPr id="19" name="Picture 18">
            <a:extLst>
              <a:ext uri="{FF2B5EF4-FFF2-40B4-BE49-F238E27FC236}">
                <a16:creationId xmlns="" xmlns:a16="http://schemas.microsoft.com/office/drawing/2014/main" id="{E4FC2D94-20FC-EA42-BB42-2D9AFFA267E7}"/>
              </a:ext>
            </a:extLst>
          </p:cNvPr>
          <p:cNvPicPr>
            <a:picLocks noChangeAspect="1"/>
          </p:cNvPicPr>
          <p:nvPr/>
        </p:nvPicPr>
        <p:blipFill>
          <a:blip r:embed="rId2"/>
          <a:stretch>
            <a:fillRect/>
          </a:stretch>
        </p:blipFill>
        <p:spPr>
          <a:xfrm>
            <a:off x="7970938" y="6286358"/>
            <a:ext cx="2767689" cy="464649"/>
          </a:xfrm>
          <a:prstGeom prst="rect">
            <a:avLst/>
          </a:prstGeom>
        </p:spPr>
      </p:pic>
      <p:sp>
        <p:nvSpPr>
          <p:cNvPr id="20" name="Rectangle 19">
            <a:extLst>
              <a:ext uri="{FF2B5EF4-FFF2-40B4-BE49-F238E27FC236}">
                <a16:creationId xmlns="" xmlns:a16="http://schemas.microsoft.com/office/drawing/2014/main" id="{74B5393D-A426-CE49-A359-7BCE18E89393}"/>
              </a:ext>
            </a:extLst>
          </p:cNvPr>
          <p:cNvSpPr/>
          <p:nvPr/>
        </p:nvSpPr>
        <p:spPr>
          <a:xfrm>
            <a:off x="215381" y="5532225"/>
            <a:ext cx="11806537" cy="646331"/>
          </a:xfrm>
          <a:prstGeom prst="rect">
            <a:avLst/>
          </a:prstGeom>
        </p:spPr>
        <p:txBody>
          <a:bodyPr wrap="square">
            <a:spAutoFit/>
          </a:bodyPr>
          <a:lstStyle/>
          <a:p>
            <a:r>
              <a:rPr lang="en-US" dirty="0" smtClean="0">
                <a:latin typeface="Calibri" charset="0"/>
                <a:ea typeface="Calibri" charset="0"/>
                <a:cs typeface="Calibri" charset="0"/>
              </a:rPr>
              <a:t>Najibi, N., </a:t>
            </a:r>
            <a:r>
              <a:rPr lang="en-US" b="1" dirty="0" smtClean="0">
                <a:latin typeface="Calibri" charset="0"/>
                <a:ea typeface="Calibri" charset="0"/>
                <a:cs typeface="Calibri" charset="0"/>
              </a:rPr>
              <a:t>Devineni, N</a:t>
            </a:r>
            <a:r>
              <a:rPr lang="en-US" dirty="0" smtClean="0">
                <a:latin typeface="Calibri" charset="0"/>
                <a:ea typeface="Calibri" charset="0"/>
                <a:cs typeface="Calibri" charset="0"/>
              </a:rPr>
              <a:t>. Recent trends in the frequency and duration of global floods, </a:t>
            </a:r>
            <a:r>
              <a:rPr lang="en-US" i="1" dirty="0" smtClean="0">
                <a:latin typeface="Calibri" charset="0"/>
                <a:ea typeface="Calibri" charset="0"/>
                <a:cs typeface="Calibri" charset="0"/>
              </a:rPr>
              <a:t>Earth System Dynamics, </a:t>
            </a:r>
            <a:r>
              <a:rPr lang="is-IS" i="1" dirty="0" smtClean="0">
                <a:latin typeface="Calibri" charset="0"/>
                <a:ea typeface="Calibri" charset="0"/>
                <a:cs typeface="Calibri" charset="0"/>
              </a:rPr>
              <a:t>9</a:t>
            </a:r>
            <a:r>
              <a:rPr lang="is-IS" dirty="0" smtClean="0">
                <a:latin typeface="Calibri" charset="0"/>
                <a:ea typeface="Calibri" charset="0"/>
                <a:cs typeface="Calibri" charset="0"/>
              </a:rPr>
              <a:t>(2), </a:t>
            </a:r>
            <a:r>
              <a:rPr lang="mr-IN" dirty="0" smtClean="0">
                <a:latin typeface="Calibri" charset="0"/>
                <a:ea typeface="Calibri" charset="0"/>
                <a:cs typeface="Calibri" charset="0"/>
              </a:rPr>
              <a:t>757-783</a:t>
            </a:r>
            <a:r>
              <a:rPr lang="en-US" dirty="0" smtClean="0">
                <a:latin typeface="Calibri" charset="0"/>
                <a:ea typeface="Calibri" charset="0"/>
                <a:cs typeface="Calibri" charset="0"/>
              </a:rPr>
              <a:t>, 2018. </a:t>
            </a:r>
            <a:r>
              <a:rPr lang="mr-IN" dirty="0">
                <a:latin typeface="Calibri" charset="0"/>
                <a:ea typeface="Calibri" charset="0"/>
                <a:cs typeface="Calibri" charset="0"/>
                <a:hlinkClick r:id="rId3"/>
              </a:rPr>
              <a:t>https://</a:t>
            </a:r>
            <a:r>
              <a:rPr lang="mr-IN" dirty="0" smtClean="0">
                <a:latin typeface="Calibri" charset="0"/>
                <a:ea typeface="Calibri" charset="0"/>
                <a:cs typeface="Calibri" charset="0"/>
                <a:hlinkClick r:id="rId3"/>
              </a:rPr>
              <a:t>doi.org/10.5194/esd-9-757-2018</a:t>
            </a:r>
            <a:r>
              <a:rPr lang="en-US" dirty="0" smtClean="0">
                <a:latin typeface="Calibri" charset="0"/>
                <a:ea typeface="Calibri" charset="0"/>
                <a:cs typeface="Calibri" charset="0"/>
              </a:rPr>
              <a:t> </a:t>
            </a:r>
            <a:endParaRPr lang="en-US" dirty="0">
              <a:latin typeface="Calibri" charset="0"/>
              <a:ea typeface="Calibri" charset="0"/>
              <a:cs typeface="Calibri" charset="0"/>
            </a:endParaRPr>
          </a:p>
        </p:txBody>
      </p:sp>
      <p:sp>
        <p:nvSpPr>
          <p:cNvPr id="23" name="Shape 113">
            <a:extLst>
              <a:ext uri="{FF2B5EF4-FFF2-40B4-BE49-F238E27FC236}">
                <a16:creationId xmlns="" xmlns:a16="http://schemas.microsoft.com/office/drawing/2014/main" id="{AAAF3FD3-EEF5-E64A-9AC9-EACF9F3B5972}"/>
              </a:ext>
            </a:extLst>
          </p:cNvPr>
          <p:cNvSpPr txBox="1">
            <a:spLocks/>
          </p:cNvSpPr>
          <p:nvPr/>
        </p:nvSpPr>
        <p:spPr>
          <a:xfrm>
            <a:off x="215381" y="723422"/>
            <a:ext cx="5637769" cy="5017015"/>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a:solidFill>
                  <a:schemeClr val="tx1">
                    <a:lumMod val="50000"/>
                    <a:lumOff val="50000"/>
                  </a:schemeClr>
                </a:solidFill>
              </a:rPr>
              <a:t>Objective:</a:t>
            </a:r>
            <a:r>
              <a:rPr lang="en-US" sz="1600" dirty="0">
                <a:solidFill>
                  <a:schemeClr val="tx1">
                    <a:lumMod val="50000"/>
                    <a:lumOff val="50000"/>
                  </a:schemeClr>
                </a:solidFill>
              </a:rPr>
              <a:t> </a:t>
            </a:r>
            <a:r>
              <a:rPr lang="en-US" sz="1600" dirty="0" smtClean="0">
                <a:solidFill>
                  <a:schemeClr val="tx1">
                    <a:lumMod val="50000"/>
                    <a:lumOff val="50000"/>
                  </a:schemeClr>
                </a:solidFill>
              </a:rPr>
              <a:t>To explore the </a:t>
            </a:r>
            <a:r>
              <a:rPr lang="en-US" sz="1600" dirty="0" smtClean="0">
                <a:solidFill>
                  <a:schemeClr val="tx1">
                    <a:lumMod val="50000"/>
                    <a:lumOff val="50000"/>
                  </a:schemeClr>
                </a:solidFill>
              </a:rPr>
              <a:t>variability in </a:t>
            </a:r>
            <a:r>
              <a:rPr lang="en-US" sz="1600" dirty="0" smtClean="0">
                <a:solidFill>
                  <a:schemeClr val="tx1">
                    <a:lumMod val="50000"/>
                    <a:lumOff val="50000"/>
                  </a:schemeClr>
                </a:solidFill>
              </a:rPr>
              <a:t>the </a:t>
            </a:r>
            <a:r>
              <a:rPr lang="en-US" sz="1600" dirty="0">
                <a:solidFill>
                  <a:schemeClr val="tx1">
                    <a:lumMod val="50000"/>
                    <a:lumOff val="50000"/>
                  </a:schemeClr>
                </a:solidFill>
              </a:rPr>
              <a:t>frequency of </a:t>
            </a:r>
            <a:r>
              <a:rPr lang="en-US" sz="1600" dirty="0" smtClean="0">
                <a:solidFill>
                  <a:schemeClr val="tx1">
                    <a:lumMod val="50000"/>
                    <a:lumOff val="50000"/>
                  </a:schemeClr>
                </a:solidFill>
              </a:rPr>
              <a:t>floods, their moments and damages</a:t>
            </a:r>
            <a:r>
              <a:rPr lang="en-US" sz="1600" dirty="0">
                <a:solidFill>
                  <a:schemeClr val="tx1">
                    <a:lumMod val="50000"/>
                    <a:lumOff val="50000"/>
                  </a:schemeClr>
                </a:solidFill>
              </a:rPr>
              <a:t> </a:t>
            </a:r>
            <a:r>
              <a:rPr lang="en-US" sz="1600" dirty="0" smtClean="0">
                <a:solidFill>
                  <a:schemeClr val="tx1">
                    <a:lumMod val="50000"/>
                    <a:lumOff val="50000"/>
                  </a:schemeClr>
                </a:solidFill>
              </a:rPr>
              <a:t>at </a:t>
            </a:r>
            <a:r>
              <a:rPr lang="en-US" sz="1600" dirty="0">
                <a:solidFill>
                  <a:schemeClr val="tx1">
                    <a:lumMod val="50000"/>
                    <a:lumOff val="50000"/>
                  </a:schemeClr>
                </a:solidFill>
              </a:rPr>
              <a:t>global and latitudinal </a:t>
            </a:r>
            <a:r>
              <a:rPr lang="en-US" sz="1600" dirty="0" smtClean="0">
                <a:solidFill>
                  <a:schemeClr val="tx1">
                    <a:lumMod val="50000"/>
                    <a:lumOff val="50000"/>
                  </a:schemeClr>
                </a:solidFill>
              </a:rPr>
              <a:t>scales. To verify if there are large</a:t>
            </a:r>
            <a:r>
              <a:rPr lang="en-US" sz="1600" dirty="0">
                <a:solidFill>
                  <a:schemeClr val="tx1">
                    <a:lumMod val="50000"/>
                    <a:lumOff val="50000"/>
                  </a:schemeClr>
                </a:solidFill>
              </a:rPr>
              <a:t>-scale atmospheric </a:t>
            </a:r>
            <a:r>
              <a:rPr lang="en-US" sz="1600" dirty="0" smtClean="0">
                <a:solidFill>
                  <a:schemeClr val="tx1">
                    <a:lumMod val="50000"/>
                    <a:lumOff val="50000"/>
                  </a:schemeClr>
                </a:solidFill>
              </a:rPr>
              <a:t>teleconnections.</a:t>
            </a:r>
          </a:p>
          <a:p>
            <a:pPr algn="l">
              <a:lnSpc>
                <a:spcPct val="50000"/>
              </a:lnSpc>
              <a:spcBef>
                <a:spcPts val="0"/>
              </a:spcBef>
            </a:pPr>
            <a:endParaRPr lang="en-US" sz="1600" dirty="0">
              <a:solidFill>
                <a:schemeClr val="tx1">
                  <a:lumMod val="50000"/>
                  <a:lumOff val="50000"/>
                </a:schemeClr>
              </a:solidFill>
            </a:endParaRPr>
          </a:p>
          <a:p>
            <a:pPr algn="l">
              <a:lnSpc>
                <a:spcPct val="100000"/>
              </a:lnSpc>
              <a:spcBef>
                <a:spcPts val="0"/>
              </a:spcBef>
            </a:pPr>
            <a:r>
              <a:rPr lang="en-US" sz="1600" b="1" dirty="0" smtClean="0">
                <a:solidFill>
                  <a:schemeClr val="tx1">
                    <a:lumMod val="50000"/>
                    <a:lumOff val="50000"/>
                  </a:schemeClr>
                </a:solidFill>
              </a:rPr>
              <a:t>Approach:</a:t>
            </a:r>
            <a:r>
              <a:rPr lang="en-US" sz="1600" dirty="0" smtClean="0">
                <a:solidFill>
                  <a:schemeClr val="tx1">
                    <a:lumMod val="50000"/>
                    <a:lumOff val="50000"/>
                  </a:schemeClr>
                </a:solidFill>
              </a:rPr>
              <a:t> Using a statistical hypothesis</a:t>
            </a:r>
            <a:r>
              <a:rPr lang="en-US" sz="1600" dirty="0">
                <a:solidFill>
                  <a:schemeClr val="tx1">
                    <a:lumMod val="50000"/>
                    <a:lumOff val="50000"/>
                  </a:schemeClr>
                </a:solidFill>
              </a:rPr>
              <a:t>-testing framework </a:t>
            </a:r>
            <a:r>
              <a:rPr lang="en-US" sz="1600" dirty="0" smtClean="0">
                <a:solidFill>
                  <a:schemeClr val="tx1">
                    <a:lumMod val="50000"/>
                    <a:lumOff val="50000"/>
                  </a:schemeClr>
                </a:solidFill>
              </a:rPr>
              <a:t>on </a:t>
            </a:r>
            <a:r>
              <a:rPr lang="en-US" sz="1600" dirty="0">
                <a:solidFill>
                  <a:schemeClr val="tx1">
                    <a:lumMod val="50000"/>
                    <a:lumOff val="50000"/>
                  </a:schemeClr>
                </a:solidFill>
              </a:rPr>
              <a:t>the three resistance moments (median, MAD, and skewness) and the 90th percentile (extreme flood duration) of the annual distribution of the flood </a:t>
            </a:r>
            <a:r>
              <a:rPr lang="en-US" sz="1600" dirty="0" smtClean="0">
                <a:solidFill>
                  <a:schemeClr val="tx1">
                    <a:lumMod val="50000"/>
                    <a:lumOff val="50000"/>
                  </a:schemeClr>
                </a:solidFill>
              </a:rPr>
              <a:t>duration and frequency of flood events along with a Generalized Linear Modeling Framework.</a:t>
            </a:r>
            <a:endParaRPr lang="en-US" sz="1600" dirty="0">
              <a:solidFill>
                <a:schemeClr val="tx1">
                  <a:lumMod val="50000"/>
                  <a:lumOff val="50000"/>
                </a:schemeClr>
              </a:solidFill>
            </a:endParaRPr>
          </a:p>
          <a:p>
            <a:pPr algn="l">
              <a:lnSpc>
                <a:spcPct val="50000"/>
              </a:lnSpc>
              <a:spcBef>
                <a:spcPts val="0"/>
              </a:spcBef>
            </a:pPr>
            <a:endParaRPr lang="en-US" sz="1600" dirty="0">
              <a:solidFill>
                <a:schemeClr val="tx1">
                  <a:lumMod val="50000"/>
                  <a:lumOff val="50000"/>
                </a:schemeClr>
              </a:solidFill>
            </a:endParaRPr>
          </a:p>
          <a:p>
            <a:pPr algn="l">
              <a:lnSpc>
                <a:spcPct val="100000"/>
              </a:lnSpc>
              <a:spcBef>
                <a:spcPts val="0"/>
              </a:spcBef>
            </a:pPr>
            <a:r>
              <a:rPr lang="en-US" sz="1600" b="1" dirty="0" smtClean="0">
                <a:solidFill>
                  <a:schemeClr val="tx1">
                    <a:lumMod val="50000"/>
                    <a:lumOff val="50000"/>
                  </a:schemeClr>
                </a:solidFill>
              </a:rPr>
              <a:t>Results</a:t>
            </a:r>
            <a:r>
              <a:rPr lang="en-US" sz="1600" b="1" dirty="0">
                <a:solidFill>
                  <a:schemeClr val="tx1">
                    <a:lumMod val="50000"/>
                    <a:lumOff val="50000"/>
                  </a:schemeClr>
                </a:solidFill>
              </a:rPr>
              <a:t>/Impacts: </a:t>
            </a:r>
            <a:r>
              <a:rPr lang="en-US" sz="1600" dirty="0" smtClean="0">
                <a:solidFill>
                  <a:schemeClr val="tx1">
                    <a:lumMod val="50000"/>
                    <a:lumOff val="50000"/>
                  </a:schemeClr>
                </a:solidFill>
              </a:rPr>
              <a:t>A </a:t>
            </a:r>
            <a:r>
              <a:rPr lang="en-US" sz="1600" dirty="0">
                <a:solidFill>
                  <a:schemeClr val="tx1">
                    <a:lumMod val="50000"/>
                    <a:lumOff val="50000"/>
                  </a:schemeClr>
                </a:solidFill>
              </a:rPr>
              <a:t>global assessment of flood events using the Dartmouth Flood Observatory (DFO) database </a:t>
            </a:r>
            <a:r>
              <a:rPr lang="en-US" sz="1600" dirty="0" smtClean="0">
                <a:solidFill>
                  <a:schemeClr val="tx1">
                    <a:lumMod val="50000"/>
                    <a:lumOff val="50000"/>
                  </a:schemeClr>
                </a:solidFill>
              </a:rPr>
              <a:t>(1985-2015) is </a:t>
            </a:r>
            <a:r>
              <a:rPr lang="en-US" sz="1600" dirty="0">
                <a:solidFill>
                  <a:schemeClr val="tx1">
                    <a:lumMod val="50000"/>
                    <a:lumOff val="50000"/>
                  </a:schemeClr>
                </a:solidFill>
              </a:rPr>
              <a:t>performed here to explore the planetary nature of </a:t>
            </a:r>
            <a:r>
              <a:rPr lang="en-US" sz="1600">
                <a:solidFill>
                  <a:schemeClr val="tx1">
                    <a:lumMod val="50000"/>
                    <a:lumOff val="50000"/>
                  </a:schemeClr>
                </a:solidFill>
              </a:rPr>
              <a:t>the </a:t>
            </a:r>
            <a:r>
              <a:rPr lang="en-US" sz="1600" smtClean="0">
                <a:solidFill>
                  <a:schemeClr val="tx1">
                    <a:lumMod val="50000"/>
                    <a:lumOff val="50000"/>
                  </a:schemeClr>
                </a:solidFill>
              </a:rPr>
              <a:t>variability </a:t>
            </a:r>
            <a:r>
              <a:rPr lang="en-US" sz="1600" dirty="0">
                <a:solidFill>
                  <a:schemeClr val="tx1">
                    <a:lumMod val="50000"/>
                    <a:lumOff val="50000"/>
                  </a:schemeClr>
                </a:solidFill>
              </a:rPr>
              <a:t>in the frequency and duration of floods (short, moderate, and long). This comprehensive study is the very first global study of actual flood events which identifies temporal changes in frequencies and characteristics of probability distribution of flood durations to understand the changing organization of the local to global dynamical systems.</a:t>
            </a:r>
          </a:p>
        </p:txBody>
      </p:sp>
      <p:pic>
        <p:nvPicPr>
          <p:cNvPr id="2" name="Picture 1"/>
          <p:cNvPicPr>
            <a:picLocks noChangeAspect="1"/>
          </p:cNvPicPr>
          <p:nvPr/>
        </p:nvPicPr>
        <p:blipFill>
          <a:blip r:embed="rId4"/>
          <a:stretch>
            <a:fillRect/>
          </a:stretch>
        </p:blipFill>
        <p:spPr>
          <a:xfrm>
            <a:off x="1185333" y="6260495"/>
            <a:ext cx="1403048" cy="561219"/>
          </a:xfrm>
          <a:prstGeom prst="rect">
            <a:avLst/>
          </a:prstGeom>
        </p:spPr>
      </p:pic>
      <p:pic>
        <p:nvPicPr>
          <p:cNvPr id="4" name="Picture 3"/>
          <p:cNvPicPr>
            <a:picLocks noChangeAspect="1"/>
          </p:cNvPicPr>
          <p:nvPr/>
        </p:nvPicPr>
        <p:blipFill>
          <a:blip r:embed="rId5"/>
          <a:stretch>
            <a:fillRect/>
          </a:stretch>
        </p:blipFill>
        <p:spPr>
          <a:xfrm>
            <a:off x="5041555" y="6286358"/>
            <a:ext cx="1263953" cy="522368"/>
          </a:xfrm>
          <a:prstGeom prst="rect">
            <a:avLst/>
          </a:prstGeom>
        </p:spPr>
      </p:pic>
      <p:sp>
        <p:nvSpPr>
          <p:cNvPr id="8" name="TextBox 7"/>
          <p:cNvSpPr txBox="1"/>
          <p:nvPr/>
        </p:nvSpPr>
        <p:spPr>
          <a:xfrm>
            <a:off x="5752735" y="-835878"/>
            <a:ext cx="184666" cy="369332"/>
          </a:xfrm>
          <a:prstGeom prst="rect">
            <a:avLst/>
          </a:prstGeom>
          <a:noFill/>
        </p:spPr>
        <p:txBody>
          <a:bodyPr wrap="none" rtlCol="0">
            <a:spAutoFit/>
          </a:bodyPr>
          <a:lstStyle/>
          <a:p>
            <a:endParaRPr lang="en-US"/>
          </a:p>
        </p:txBody>
      </p:sp>
      <p:grpSp>
        <p:nvGrpSpPr>
          <p:cNvPr id="9" name="Group 8"/>
          <p:cNvGrpSpPr/>
          <p:nvPr/>
        </p:nvGrpSpPr>
        <p:grpSpPr>
          <a:xfrm>
            <a:off x="6208841" y="723422"/>
            <a:ext cx="5665223" cy="4662965"/>
            <a:chOff x="6208841" y="772466"/>
            <a:chExt cx="5665223" cy="4662965"/>
          </a:xfrm>
        </p:grpSpPr>
        <p:pic>
          <p:nvPicPr>
            <p:cNvPr id="10" name="Picture 9"/>
            <p:cNvPicPr>
              <a:picLocks noChangeAspect="1"/>
            </p:cNvPicPr>
            <p:nvPr/>
          </p:nvPicPr>
          <p:blipFill rotWithShape="1">
            <a:blip r:embed="rId6"/>
            <a:srcRect l="14576" t="12644" r="33132" b="3428"/>
            <a:stretch/>
          </p:blipFill>
          <p:spPr>
            <a:xfrm>
              <a:off x="7970938" y="772466"/>
              <a:ext cx="2633872" cy="2020002"/>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6382" y="3032273"/>
              <a:ext cx="2947682" cy="2403158"/>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841" y="2941361"/>
              <a:ext cx="2840205" cy="2465684"/>
            </a:xfrm>
            <a:prstGeom prst="rect">
              <a:avLst/>
            </a:prstGeom>
          </p:spPr>
        </p:pic>
      </p:grpSp>
    </p:spTree>
    <p:extLst>
      <p:ext uri="{BB962C8B-B14F-4D97-AF65-F5344CB8AC3E}">
        <p14:creationId xmlns:p14="http://schemas.microsoft.com/office/powerpoint/2010/main" val="2708902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75</Words>
  <Application>Microsoft Macintosh PowerPoint</Application>
  <PresentationFormat>Custom</PresentationFormat>
  <Paragraphs>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Pritchard</dc:creator>
  <cp:lastModifiedBy>Naresh Devineni</cp:lastModifiedBy>
  <cp:revision>31</cp:revision>
  <dcterms:created xsi:type="dcterms:W3CDTF">2019-01-21T20:59:35Z</dcterms:created>
  <dcterms:modified xsi:type="dcterms:W3CDTF">2019-06-28T23:58:51Z</dcterms:modified>
</cp:coreProperties>
</file>