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47"/>
  </p:normalViewPr>
  <p:slideViewPr>
    <p:cSldViewPr snapToGrid="0" snapToObjects="1">
      <p:cViewPr varScale="1">
        <p:scale>
          <a:sx n="111" d="100"/>
          <a:sy n="111" d="100"/>
        </p:scale>
        <p:origin x="24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84B0-B5AC-8242-A5BF-8024D09C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6D4D-DFA6-3D4E-9142-823D0A51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D453-A21A-464C-8F3B-5DBC10C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DEE4-B33C-BF49-A88C-28E7EE40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A1EC-9649-4643-B0AB-E2DCF646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33E3-DD53-3640-9873-58071297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530F5-653C-CA4A-8CDA-7CD156FA2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B5885-80AC-5C49-8BA1-7F0577C1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CEE0-0A42-CE45-9FB8-E893960F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3FB1-1B6F-1740-AC3B-482FA82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F7C1-6CBA-1F4F-B6B9-E51E84058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1D5C0-B4B4-BC41-91E1-6AEEA9CE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AB89-4155-8040-B371-DFD318B5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2ABA2-9FE6-5B4F-A841-20D6837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FDBB-D0D6-8E4B-A98A-E0D4060B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B3A-0427-BA4C-85A3-BE6E4BDB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6AC3-6A34-E448-B3F1-D1A3830A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27C7-6163-3247-BA71-FD598FE7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DDD0-7624-CC4D-9ADA-AAFCE65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0901-AA9D-3741-AE7F-EFE6A29E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6512-5458-2F48-9D85-696AF1E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17B8-685B-054A-978F-68ECE162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03D2-5907-744C-9555-FC111708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A3C4-B7A0-AE42-8385-D9BBC396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3693-11E4-424C-87EB-905BC438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BA6D-BD55-AF4D-9B88-5ADD567A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CD63-48B3-7C4B-B5CF-4EB360014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9AC2B-0A1F-B344-BD9A-6C8354B07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40082-0C2A-8549-B660-CE0267BD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3CC6A-E8C0-1745-9ADA-3A548C18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50967-F7B7-354D-AED0-FACBDF50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8CCC-EDB9-DE4F-9837-8992A746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FAA9-7BC6-E349-9242-4EF0B8A7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73FF1-45FF-844C-826F-806D40DB7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1C88-2D9E-4A47-B38E-6DA87A155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76165-3DDD-DC49-AB1D-6BFDA73A4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EB8C7-6BCD-7741-BD59-3AD1EB05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B7351-294F-4842-A85F-C5458B1E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D03D2-2B76-FA41-997D-89966DD5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5E97-E1D3-8148-9E67-576CE7B4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0ACB7-2CF2-A249-8EDD-D9315297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FEA8D-3E03-414D-9A19-388CAB9D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85CC0-2175-0948-8D61-7B9AE0C7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2ED71-A714-A44A-B6C3-EB617209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FA4FF-AE2C-2B43-9BD2-EA4DD106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9B42D-80BE-3B4D-BB68-9C9F1B55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045-FC92-E446-B719-CEE59445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13B7-9293-FB41-96D8-F259060A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C5928-9515-5C47-9DB8-50E41A9B5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94D0C-9CF3-8548-BEE0-7F4BFA23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762B-CA09-8642-B906-8FBA7D7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38B03-84F1-3D43-8A04-BFCE6546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34D-6CEF-0846-BE20-BA1C797C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D1AE3-0A3A-1845-AFAC-DA70EB305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8D4E8-A04E-3548-A315-DD7FAE7F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B4E8-A70D-AA4A-8A1D-55AEC74A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CAC84-D629-5E4D-A910-818241A1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F4C55-1B9B-1940-8E4F-A9CAC84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5E8F1-A942-BA4A-AE92-76F91173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312E-9006-0347-B0A5-308BE253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4E02-F3B1-434D-BD6D-87F60317F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56DF-0A81-A14B-AA86-C8EDD1E859E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AD956-A09C-6944-B8F5-ABD2B26EE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F463-5C16-4F45-ACAF-6EFE4720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5D85A7-3428-EB4E-BE27-5877A5DDA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652" y="586108"/>
            <a:ext cx="3719246" cy="3629471"/>
          </a:xfrm>
          <a:prstGeom prst="rect">
            <a:avLst/>
          </a:prstGeom>
        </p:spPr>
      </p:pic>
      <p:sp>
        <p:nvSpPr>
          <p:cNvPr id="4" name="Shape 113">
            <a:extLst>
              <a:ext uri="{FF2B5EF4-FFF2-40B4-BE49-F238E27FC236}">
                <a16:creationId xmlns:a16="http://schemas.microsoft.com/office/drawing/2014/main" id="{D9389897-2E2D-3146-A159-974667B21C26}"/>
              </a:ext>
            </a:extLst>
          </p:cNvPr>
          <p:cNvSpPr txBox="1">
            <a:spLocks/>
          </p:cNvSpPr>
          <p:nvPr/>
        </p:nvSpPr>
        <p:spPr>
          <a:xfrm>
            <a:off x="120004" y="539614"/>
            <a:ext cx="4826084" cy="44650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en-US" sz="1800" b="1" dirty="0"/>
              <a:t>Objective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see if cloud resolving calculations can be skillfully emulated with modern deep learning methods and assess trade-offs.</a:t>
            </a:r>
          </a:p>
          <a:p>
            <a:pPr algn="l">
              <a:lnSpc>
                <a:spcPct val="115000"/>
              </a:lnSpc>
            </a:pPr>
            <a:r>
              <a:rPr lang="en-US" sz="1800" b="1" dirty="0"/>
              <a:t>Approach: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SuperParameterized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(SP)CAM to train a Neural Network (NN) on data flows between 9k cloud resolving models and their host global model on an idealized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aquaplanet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Then let NN replace SP &amp; feed back with global dynamics calculations in forward runs, as test of concept.</a:t>
            </a:r>
          </a:p>
          <a:p>
            <a:pPr algn="l">
              <a:lnSpc>
                <a:spcPct val="115000"/>
              </a:lnSpc>
            </a:pPr>
            <a:r>
              <a:rPr lang="en-US" sz="1800" b="1" dirty="0"/>
              <a:t>Results: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Neural Network-CAM (NNCAM) successfully reproduces SPCAM’s climate (equatorial wave spectrum,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precip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extremes, and mean state). Affirms potential of machine learning-based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subgrid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parameterization.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9AFEC-FBE8-464D-BC05-B937955586C2}"/>
              </a:ext>
            </a:extLst>
          </p:cNvPr>
          <p:cNvSpPr txBox="1"/>
          <p:nvPr/>
        </p:nvSpPr>
        <p:spPr>
          <a:xfrm>
            <a:off x="81582" y="5407729"/>
            <a:ext cx="1192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Rasp, Stephan, Mike Pritchard, and Pierre </a:t>
            </a:r>
            <a:r>
              <a:rPr lang="en-US" dirty="0" err="1"/>
              <a:t>Gentine</a:t>
            </a:r>
            <a:r>
              <a:rPr lang="en-US" dirty="0"/>
              <a:t>, 2018: Deep learning to represent </a:t>
            </a:r>
            <a:r>
              <a:rPr lang="en-US" dirty="0" err="1"/>
              <a:t>subgrid</a:t>
            </a:r>
            <a:r>
              <a:rPr lang="en-US" dirty="0"/>
              <a:t> processes in climate models. </a:t>
            </a:r>
            <a:r>
              <a:rPr lang="en-US" i="1" dirty="0"/>
              <a:t>Proceedings of the National Academy of Science</a:t>
            </a:r>
            <a:r>
              <a:rPr lang="en-US" dirty="0"/>
              <a:t>, </a:t>
            </a:r>
            <a:r>
              <a:rPr lang="en-US" b="1" dirty="0"/>
              <a:t>115</a:t>
            </a:r>
            <a:r>
              <a:rPr lang="en-US" dirty="0"/>
              <a:t>, 9684 LP-9689, doi:10.1073/pnas.1810286115.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A06BB-C25A-EA44-A8AC-8606A4495173}"/>
              </a:ext>
            </a:extLst>
          </p:cNvPr>
          <p:cNvSpPr txBox="1"/>
          <p:nvPr/>
        </p:nvSpPr>
        <p:spPr>
          <a:xfrm>
            <a:off x="73966" y="0"/>
            <a:ext cx="1178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Deep learning to represent sub-grid processes in climate models.</a:t>
            </a:r>
          </a:p>
        </p:txBody>
      </p:sp>
      <p:sp>
        <p:nvSpPr>
          <p:cNvPr id="9" name="Shape 115">
            <a:extLst>
              <a:ext uri="{FF2B5EF4-FFF2-40B4-BE49-F238E27FC236}">
                <a16:creationId xmlns:a16="http://schemas.microsoft.com/office/drawing/2014/main" id="{B83188B9-A2BC-C34B-8F6A-C737F526977B}"/>
              </a:ext>
            </a:extLst>
          </p:cNvPr>
          <p:cNvSpPr txBox="1"/>
          <p:nvPr/>
        </p:nvSpPr>
        <p:spPr>
          <a:xfrm>
            <a:off x="5337861" y="3910459"/>
            <a:ext cx="3821024" cy="101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 1: NNCAM’s equatorial wave spectrum, showing Madden-Julian Oscillation and Moist Kelvin Wave variability reminiscent of SPCAM.</a:t>
            </a:r>
            <a:endParaRPr sz="1600" dirty="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15">
            <a:extLst>
              <a:ext uri="{FF2B5EF4-FFF2-40B4-BE49-F238E27FC236}">
                <a16:creationId xmlns:a16="http://schemas.microsoft.com/office/drawing/2014/main" id="{4DB730BD-9A74-7A4B-B968-319E388C5658}"/>
              </a:ext>
            </a:extLst>
          </p:cNvPr>
          <p:cNvSpPr txBox="1"/>
          <p:nvPr/>
        </p:nvSpPr>
        <p:spPr>
          <a:xfrm>
            <a:off x="9287582" y="4179185"/>
            <a:ext cx="2904417" cy="101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 2: NNCAM’s precipitation extremes and their response to surface warming, a good match to SPCAM.</a:t>
            </a:r>
            <a:endParaRPr sz="1600" dirty="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F41D2F-51A9-EB47-8BC0-86658D37A68D}"/>
              </a:ext>
            </a:extLst>
          </p:cNvPr>
          <p:cNvGrpSpPr/>
          <p:nvPr/>
        </p:nvGrpSpPr>
        <p:grpSpPr>
          <a:xfrm>
            <a:off x="4907666" y="539614"/>
            <a:ext cx="4213005" cy="3293300"/>
            <a:chOff x="5216162" y="856296"/>
            <a:chExt cx="3904509" cy="29766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1A1F0F-C8CF-1942-A362-8BBE891B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6162" y="856296"/>
              <a:ext cx="3679091" cy="26072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7AACF3-CDC5-D749-8FE6-0E0331F9C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6785" y="3432384"/>
              <a:ext cx="1770765" cy="4005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83E466-2808-2949-B9A0-F67A8C45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9906" y="3432384"/>
              <a:ext cx="1770765" cy="40053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36BD1-FEE6-DE44-931C-998634992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006" y="5860726"/>
            <a:ext cx="1042211" cy="1042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A1944-DD40-6343-9629-9CD9C7B44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17" y="6140705"/>
            <a:ext cx="1168400" cy="63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315AB5-18FE-1F46-BB88-8187FF9AA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817" y="6229952"/>
            <a:ext cx="1030389" cy="4420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F32C0CA-08D4-9047-BA30-03C95E36C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8706" y="6140705"/>
            <a:ext cx="1143592" cy="597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9C22A-721C-B44A-80C2-E059FA8BAD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7576" y="6072697"/>
            <a:ext cx="2144428" cy="7030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FC2D94-20FC-EA42-BB42-2D9AFFA267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210" y="6148416"/>
            <a:ext cx="3373440" cy="5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200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Pritchard</dc:creator>
  <cp:lastModifiedBy>Mike Pritchard</cp:lastModifiedBy>
  <cp:revision>6</cp:revision>
  <dcterms:created xsi:type="dcterms:W3CDTF">2019-01-21T20:59:35Z</dcterms:created>
  <dcterms:modified xsi:type="dcterms:W3CDTF">2019-01-22T00:19:02Z</dcterms:modified>
</cp:coreProperties>
</file>