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47"/>
  </p:normalViewPr>
  <p:slideViewPr>
    <p:cSldViewPr snapToGrid="0" snapToObjects="1">
      <p:cViewPr varScale="1">
        <p:scale>
          <a:sx n="116" d="100"/>
          <a:sy n="116" d="100"/>
        </p:scale>
        <p:origin x="928"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12/15/21</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12/15/21</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1WR029753" TargetMode="External"/><Relationship Id="rId7" Type="http://schemas.openxmlformats.org/officeDocument/2006/relationships/image" Target="../media/image5.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2A06BB-C25A-EA44-A8AC-8606A4495173}"/>
              </a:ext>
            </a:extLst>
          </p:cNvPr>
          <p:cNvSpPr txBox="1"/>
          <p:nvPr/>
        </p:nvSpPr>
        <p:spPr>
          <a:xfrm>
            <a:off x="116679" y="16252"/>
            <a:ext cx="11894089" cy="461665"/>
          </a:xfrm>
          <a:prstGeom prst="rect">
            <a:avLst/>
          </a:prstGeom>
          <a:noFill/>
        </p:spPr>
        <p:txBody>
          <a:bodyPr wrap="square" rtlCol="0">
            <a:spAutoFit/>
          </a:bodyPr>
          <a:lstStyle/>
          <a:p>
            <a:pPr algn="ctr"/>
            <a:r>
              <a:rPr lang="en-US" b="1" dirty="0"/>
              <a:t>Quantifying Dam-Induced Fluctuations in Streamflow Frequencies Across the Colorado River Basin</a:t>
            </a:r>
            <a:r>
              <a:rPr lang="en-US" sz="2400" dirty="0"/>
              <a:t> </a:t>
            </a:r>
            <a:endParaRPr lang="en-US" sz="2200" b="1" dirty="0"/>
          </a:p>
        </p:txBody>
      </p:sp>
      <p:pic>
        <p:nvPicPr>
          <p:cNvPr id="19" name="Picture 18">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3812922" y="6311429"/>
            <a:ext cx="2767689" cy="464649"/>
          </a:xfrm>
          <a:prstGeom prst="rect">
            <a:avLst/>
          </a:prstGeom>
        </p:spPr>
      </p:pic>
      <p:sp>
        <p:nvSpPr>
          <p:cNvPr id="20" name="Rectangle 19">
            <a:extLst>
              <a:ext uri="{FF2B5EF4-FFF2-40B4-BE49-F238E27FC236}">
                <a16:creationId xmlns:a16="http://schemas.microsoft.com/office/drawing/2014/main" id="{74B5393D-A426-CE49-A359-7BCE18E89393}"/>
              </a:ext>
            </a:extLst>
          </p:cNvPr>
          <p:cNvSpPr/>
          <p:nvPr/>
        </p:nvSpPr>
        <p:spPr>
          <a:xfrm>
            <a:off x="6735257" y="4142343"/>
            <a:ext cx="2860435" cy="2554545"/>
          </a:xfrm>
          <a:prstGeom prst="rect">
            <a:avLst/>
          </a:prstGeom>
        </p:spPr>
        <p:txBody>
          <a:bodyPr wrap="square">
            <a:spAutoFit/>
          </a:bodyPr>
          <a:lstStyle/>
          <a:p>
            <a:r>
              <a:rPr lang="en-US" sz="1600" dirty="0"/>
              <a:t>Hwang, J., Kumar, H., </a:t>
            </a:r>
            <a:r>
              <a:rPr lang="en-US" sz="1600" dirty="0" err="1"/>
              <a:t>Ruhi</a:t>
            </a:r>
            <a:r>
              <a:rPr lang="en-US" sz="1600" dirty="0"/>
              <a:t>, A., </a:t>
            </a:r>
            <a:r>
              <a:rPr lang="en-US" sz="1600" dirty="0" err="1"/>
              <a:t>Sankarasubramanian</a:t>
            </a:r>
            <a:r>
              <a:rPr lang="en-US" sz="1600" dirty="0"/>
              <a:t>, A., &amp; </a:t>
            </a:r>
            <a:r>
              <a:rPr lang="en-US" sz="1600" dirty="0" err="1"/>
              <a:t>Devineni</a:t>
            </a:r>
            <a:r>
              <a:rPr lang="en-US" sz="1600" dirty="0"/>
              <a:t>, N. (2021). Quantifying Dam‐Induced Fluctuations in Streamflow Frequencies Across the Colorado River Basin. Water Resources Research, 57(10), e2021WR029753. </a:t>
            </a:r>
            <a:r>
              <a:rPr lang="en-US" sz="1600" u="sng" dirty="0">
                <a:hlinkClick r:id="rId3"/>
              </a:rPr>
              <a:t>https://doi.org/10.1029/2021WR029753</a:t>
            </a:r>
            <a:endParaRPr lang="en-US" sz="1500" dirty="0"/>
          </a:p>
        </p:txBody>
      </p:sp>
      <p:sp>
        <p:nvSpPr>
          <p:cNvPr id="23" name="Shape 113">
            <a:extLst>
              <a:ext uri="{FF2B5EF4-FFF2-40B4-BE49-F238E27FC236}">
                <a16:creationId xmlns:a16="http://schemas.microsoft.com/office/drawing/2014/main" id="{AAAF3FD3-EEF5-E64A-9AC9-EACF9F3B5972}"/>
              </a:ext>
            </a:extLst>
          </p:cNvPr>
          <p:cNvSpPr txBox="1">
            <a:spLocks/>
          </p:cNvSpPr>
          <p:nvPr/>
        </p:nvSpPr>
        <p:spPr>
          <a:xfrm>
            <a:off x="75444" y="523476"/>
            <a:ext cx="6659813" cy="5017015"/>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500" b="1" dirty="0">
                <a:solidFill>
                  <a:schemeClr val="tx1">
                    <a:lumMod val="50000"/>
                    <a:lumOff val="50000"/>
                  </a:schemeClr>
                </a:solidFill>
              </a:rPr>
              <a:t>Objective:</a:t>
            </a:r>
            <a:r>
              <a:rPr lang="en-US" sz="1500" dirty="0">
                <a:solidFill>
                  <a:schemeClr val="tx1">
                    <a:lumMod val="50000"/>
                    <a:lumOff val="50000"/>
                  </a:schemeClr>
                </a:solidFill>
              </a:rPr>
              <a:t> To explain how dams affect the dominant frequencies of natural streamflow over a highly regulated river network. </a:t>
            </a:r>
          </a:p>
          <a:p>
            <a:pPr algn="l">
              <a:lnSpc>
                <a:spcPct val="50000"/>
              </a:lnSpc>
              <a:spcBef>
                <a:spcPts val="0"/>
              </a:spcBef>
            </a:pPr>
            <a:endParaRPr lang="en-US" sz="1600" dirty="0">
              <a:solidFill>
                <a:schemeClr val="tx1">
                  <a:lumMod val="50000"/>
                  <a:lumOff val="50000"/>
                </a:schemeClr>
              </a:solidFill>
            </a:endParaRPr>
          </a:p>
          <a:p>
            <a:pPr algn="l">
              <a:lnSpc>
                <a:spcPct val="100000"/>
              </a:lnSpc>
              <a:spcBef>
                <a:spcPts val="0"/>
              </a:spcBef>
            </a:pPr>
            <a:r>
              <a:rPr lang="en-US" sz="1500" b="1" dirty="0">
                <a:solidFill>
                  <a:schemeClr val="tx1">
                    <a:lumMod val="50000"/>
                    <a:lumOff val="50000"/>
                  </a:schemeClr>
                </a:solidFill>
              </a:rPr>
              <a:t>Approach: </a:t>
            </a:r>
            <a:r>
              <a:rPr lang="en-US" sz="1500" dirty="0">
                <a:solidFill>
                  <a:schemeClr val="tx1">
                    <a:lumMod val="50000"/>
                    <a:lumOff val="50000"/>
                  </a:schemeClr>
                </a:solidFill>
              </a:rPr>
              <a:t>We took both the naturalized and controlled streamflow series for each station and computed the wavelet coherence spectrum between them – delivering a localized coefficient for each of the 256 frequency scales over the given period. The wavelet coherence spectrum between the 10-month and 14-month frequency scales was then selected and averaged (across scales) into the annual frequency band for each timestep. Similarly, for the multi-annual frequency band, the wavelet coherence spectrum for frequency scales between the 24- and 60-months was selected and scale-averaged for each timestep. The scale-averaged wavelet coherence loss for each frequency band was then computed by subtracting the wavelet coherence value from 1. We finally grouped stations with similar time-varying wavelet coherence loss for each frequency band using the dynamic time warping hierarchical clustering method. </a:t>
            </a:r>
          </a:p>
          <a:p>
            <a:pPr algn="l">
              <a:lnSpc>
                <a:spcPct val="100000"/>
              </a:lnSpc>
              <a:spcBef>
                <a:spcPts val="0"/>
              </a:spcBef>
            </a:pPr>
            <a:endParaRPr lang="en-US" sz="1500" dirty="0">
              <a:solidFill>
                <a:schemeClr val="tx1">
                  <a:lumMod val="50000"/>
                  <a:lumOff val="50000"/>
                </a:schemeClr>
              </a:solidFill>
            </a:endParaRPr>
          </a:p>
          <a:p>
            <a:pPr algn="l">
              <a:lnSpc>
                <a:spcPct val="50000"/>
              </a:lnSpc>
              <a:spcBef>
                <a:spcPts val="0"/>
              </a:spcBef>
            </a:pPr>
            <a:endParaRPr lang="en-US" sz="1500" dirty="0">
              <a:solidFill>
                <a:schemeClr val="tx1">
                  <a:lumMod val="50000"/>
                  <a:lumOff val="50000"/>
                </a:schemeClr>
              </a:solidFill>
            </a:endParaRPr>
          </a:p>
          <a:p>
            <a:pPr algn="l">
              <a:lnSpc>
                <a:spcPct val="100000"/>
              </a:lnSpc>
              <a:spcBef>
                <a:spcPts val="0"/>
              </a:spcBef>
            </a:pPr>
            <a:r>
              <a:rPr lang="en-US" sz="1500" b="1" dirty="0">
                <a:solidFill>
                  <a:schemeClr val="tx1">
                    <a:lumMod val="50000"/>
                    <a:lumOff val="50000"/>
                  </a:schemeClr>
                </a:solidFill>
              </a:rPr>
              <a:t>Results/Impacts: </a:t>
            </a:r>
            <a:r>
              <a:rPr lang="en-US" sz="1500" dirty="0">
                <a:solidFill>
                  <a:schemeClr val="tx1">
                    <a:lumMod val="50000"/>
                    <a:lumOff val="50000"/>
                  </a:schemeClr>
                </a:solidFill>
              </a:rPr>
              <a:t>The annual frequency was relatively well preserved downstream of Hoover Dam while showing a systematic trend of alteration downstream of Glen Canyon Dam until Hoover Dam. Meanwhile, the multi-annual frequency component was highly altered for the entire Lower Colorado main stem (i.e., downstream of Glen Canyon). We also identified dams with significant impacts on streamflow frequency by comparing wavelet coherence estimates. This study advances the notion that dams fundamentally alter river flow regimes across multiple frequencies and with varying amplitudes over time </a:t>
            </a:r>
            <a:r>
              <a:rPr lang="en-US" sz="1500">
                <a:solidFill>
                  <a:schemeClr val="tx1">
                    <a:lumMod val="50000"/>
                    <a:lumOff val="50000"/>
                  </a:schemeClr>
                </a:solidFill>
              </a:rPr>
              <a:t>and space. </a:t>
            </a:r>
            <a:endParaRPr lang="en-US" sz="1500" dirty="0">
              <a:solidFill>
                <a:schemeClr val="tx1">
                  <a:lumMod val="50000"/>
                  <a:lumOff val="50000"/>
                </a:schemeClr>
              </a:solidFill>
            </a:endParaRPr>
          </a:p>
        </p:txBody>
      </p:sp>
      <p:pic>
        <p:nvPicPr>
          <p:cNvPr id="2" name="Picture 1"/>
          <p:cNvPicPr>
            <a:picLocks noChangeAspect="1"/>
          </p:cNvPicPr>
          <p:nvPr/>
        </p:nvPicPr>
        <p:blipFill>
          <a:blip r:embed="rId4"/>
          <a:stretch>
            <a:fillRect/>
          </a:stretch>
        </p:blipFill>
        <p:spPr>
          <a:xfrm>
            <a:off x="231823" y="6249357"/>
            <a:ext cx="1403048" cy="561219"/>
          </a:xfrm>
          <a:prstGeom prst="rect">
            <a:avLst/>
          </a:prstGeom>
        </p:spPr>
      </p:pic>
      <p:pic>
        <p:nvPicPr>
          <p:cNvPr id="4" name="Picture 3"/>
          <p:cNvPicPr>
            <a:picLocks noChangeAspect="1"/>
          </p:cNvPicPr>
          <p:nvPr/>
        </p:nvPicPr>
        <p:blipFill>
          <a:blip r:embed="rId5"/>
          <a:stretch>
            <a:fillRect/>
          </a:stretch>
        </p:blipFill>
        <p:spPr>
          <a:xfrm>
            <a:off x="2248291" y="6294689"/>
            <a:ext cx="1263953" cy="522368"/>
          </a:xfrm>
          <a:prstGeom prst="rect">
            <a:avLst/>
          </a:prstGeom>
        </p:spPr>
      </p:pic>
      <p:sp>
        <p:nvSpPr>
          <p:cNvPr id="8" name="TextBox 7"/>
          <p:cNvSpPr txBox="1"/>
          <p:nvPr/>
        </p:nvSpPr>
        <p:spPr>
          <a:xfrm>
            <a:off x="5752735" y="-835878"/>
            <a:ext cx="184666" cy="369332"/>
          </a:xfrm>
          <a:prstGeom prst="rect">
            <a:avLst/>
          </a:prstGeom>
          <a:noFill/>
        </p:spPr>
        <p:txBody>
          <a:bodyPr wrap="none" rtlCol="0">
            <a:spAutoFit/>
          </a:bodyPr>
          <a:lstStyle/>
          <a:p>
            <a:endParaRPr lang="en-US"/>
          </a:p>
        </p:txBody>
      </p:sp>
      <p:pic>
        <p:nvPicPr>
          <p:cNvPr id="3" name="Picture 2">
            <a:extLst>
              <a:ext uri="{FF2B5EF4-FFF2-40B4-BE49-F238E27FC236}">
                <a16:creationId xmlns:a16="http://schemas.microsoft.com/office/drawing/2014/main" id="{CD169B56-60CF-CA46-A0CD-AF198F26DC44}"/>
              </a:ext>
            </a:extLst>
          </p:cNvPr>
          <p:cNvPicPr>
            <a:picLocks noChangeAspect="1"/>
          </p:cNvPicPr>
          <p:nvPr/>
        </p:nvPicPr>
        <p:blipFill>
          <a:blip r:embed="rId6"/>
          <a:stretch>
            <a:fillRect/>
          </a:stretch>
        </p:blipFill>
        <p:spPr>
          <a:xfrm>
            <a:off x="6840649" y="608945"/>
            <a:ext cx="5308497" cy="2796440"/>
          </a:xfrm>
          <a:prstGeom prst="rect">
            <a:avLst/>
          </a:prstGeom>
        </p:spPr>
      </p:pic>
      <p:pic>
        <p:nvPicPr>
          <p:cNvPr id="5" name="Picture 4">
            <a:extLst>
              <a:ext uri="{FF2B5EF4-FFF2-40B4-BE49-F238E27FC236}">
                <a16:creationId xmlns:a16="http://schemas.microsoft.com/office/drawing/2014/main" id="{1427F5A5-9F70-6F42-B1BC-70C25EDE4364}"/>
              </a:ext>
            </a:extLst>
          </p:cNvPr>
          <p:cNvPicPr>
            <a:picLocks noChangeAspect="1"/>
          </p:cNvPicPr>
          <p:nvPr/>
        </p:nvPicPr>
        <p:blipFill>
          <a:blip r:embed="rId7"/>
          <a:stretch>
            <a:fillRect/>
          </a:stretch>
        </p:blipFill>
        <p:spPr>
          <a:xfrm>
            <a:off x="9494898" y="3536414"/>
            <a:ext cx="2621657" cy="3305334"/>
          </a:xfrm>
          <a:prstGeom prst="rect">
            <a:avLst/>
          </a:prstGeom>
        </p:spPr>
      </p:pic>
    </p:spTree>
    <p:extLst>
      <p:ext uri="{BB962C8B-B14F-4D97-AF65-F5344CB8AC3E}">
        <p14:creationId xmlns:p14="http://schemas.microsoft.com/office/powerpoint/2010/main" val="27089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321</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Microsoft Office User</cp:lastModifiedBy>
  <cp:revision>45</cp:revision>
  <dcterms:created xsi:type="dcterms:W3CDTF">2019-01-21T20:59:35Z</dcterms:created>
  <dcterms:modified xsi:type="dcterms:W3CDTF">2021-12-15T21:52:29Z</dcterms:modified>
</cp:coreProperties>
</file>