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/>
    <p:restoredTop sz="94607"/>
  </p:normalViewPr>
  <p:slideViewPr>
    <p:cSldViewPr snapToGrid="0" snapToObjects="1">
      <p:cViewPr varScale="1">
        <p:scale>
          <a:sx n="119" d="100"/>
          <a:sy n="119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6485-353A-7042-8ADC-691D5796DCF6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5A01-B7A2-A145-A674-10CEA57FB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2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5A01-B7A2-A145-A674-10CEA57FB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C85D-4121-BD43-B27B-B640C99D5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F964-0413-4047-9496-0133284D4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8201-4159-E34A-ABDE-25A701F5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CFE4-DBFC-A142-8CA8-4623B23B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1DAC2-8C9B-3E43-A35D-6C9624A2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CC40-F2D3-4349-8E5C-E6D47226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1F299-05DE-304B-9EF5-B64F1863A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75871-80AD-8044-AFD3-B495A503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A63A5-434A-CE49-8691-7AA83AF6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F284C-9EAE-084F-8A85-6C166282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5C6EB-C64C-D146-AB41-892342E88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B7F80-B7A3-204A-830C-30FC734A5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9077E-6BF8-504B-832C-281A6E42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C86F7-C269-C547-ABBC-7E7F27B6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A0B4-CB31-8B48-BFD7-3538BD6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9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EC5F-BBF4-874E-9464-7E171B2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2DDC2-68CD-2341-A8BB-63E0BF7E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E866-E6A4-7A46-952D-F2B38BB4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8A122-E570-E747-A956-1C806E80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BE212-40A2-E549-917C-A1974FDE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4661-C1E6-C840-9ED1-94BA5287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8C31-4896-1048-8629-621E7F066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F82F7-5846-C94C-BAD7-A833B60D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2AD-3E6F-A84A-ADF8-25F938BF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83BE-ECB2-5F46-BC70-5FBBC97C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8D0F-0D56-0C4A-B07A-DADCAFF5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55DD-1B23-BD47-9C77-63715B5E7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B7915-7F57-9E4E-B630-D8DA99876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B9C3D-FDA5-2548-89A8-88F261B2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ACDD1-C18A-0B42-AA42-69A14720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46E9E-553B-F347-AB1D-EA5C7DDC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8BC7-40A6-654F-B16F-ECCC6B8D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C3D27-0161-FB4B-BFD7-5FB201135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5514-9277-A848-81C6-E467748A2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97823-CD0E-CD45-9E97-91E5D8087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0B1C5-BCFC-DB4A-871D-F73ED2C4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0F7EE-199D-A44E-BC79-631A7E31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5DB4A-62D9-2E4E-B1D2-7EFBF1C0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6F3C0-53BF-BF43-9CD8-4B1CC92D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D3CF-3C8D-F043-8E81-49E310EB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0EDF7-F404-9340-99EC-BF71CD15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CD2F9-AB09-054D-A976-5DF7CADD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226D9-FB68-9944-B507-8F548C88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8F529-511A-5B4A-99E7-A505F979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2A93B-FED2-D84E-A895-4A03AE43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7C3AD-A33C-F34D-98C7-E10F5977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2A59-32CB-334F-B14A-D51EC416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D55BA-E275-6A4A-B6C5-4463DFBA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4CA35-4B5F-BD45-818B-F77F3DEB6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7657-05FE-C54D-8DB2-7A01CB45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6AFD-F07B-D347-805E-BD542A04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BE777-CC94-AB49-94E3-D17D5964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C38F-64B1-5D44-95EE-099520E4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21A46-38AA-9847-AAE7-CFE3D6FDA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74199-03FA-FD48-825E-D11D5A2B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02540-E248-854D-9F6F-C12C3096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77549-434C-7849-B29E-B53A09BF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99575-63CD-BC44-AF10-5521F3B7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3EC0D-997A-D241-A0E3-D91D3D7E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303-C37E-6148-AEB6-3D7044E51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7682-A04E-2840-9067-04D4DFFE0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85810-D7CE-0341-A6B9-5970C7FDB2DF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C98F8-4396-AE40-BB5D-1213F420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2AEE8-022E-794E-8139-D4ADF801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81E4-54A6-5E4C-95FE-C2066814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4BFE79-DE5E-5343-9074-6FEBDEB47AF7}"/>
              </a:ext>
            </a:extLst>
          </p:cNvPr>
          <p:cNvSpPr/>
          <p:nvPr/>
        </p:nvSpPr>
        <p:spPr>
          <a:xfrm>
            <a:off x="6890654" y="1280150"/>
            <a:ext cx="5022265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Assess how well modern (CMIP6) Earth system models represent the present-day statistics of precipitation extremes over the United States.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Apply a comprehensive set of extreme precipitation indices to evaluate the representation of precipitation frequency, intensity and spatial structure against observational data (CPC, GPCP, and TRMM).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Results/Impact: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Overall, the study findings highlight common biases in CMIP6 (e.g., overly frequent light rain, exaggerated winter amount/intensity in Western US, etc.); and demonstrate the CMIP6 multi‐model mean provides a more reliable representation than individual models for most extreme indices compared to gauge-based data (CPC), particularly in summer.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4813C-DBB1-7B47-B8B6-83B0EA2D33E6}"/>
              </a:ext>
            </a:extLst>
          </p:cNvPr>
          <p:cNvSpPr/>
          <p:nvPr/>
        </p:nvSpPr>
        <p:spPr>
          <a:xfrm>
            <a:off x="6976533" y="5184125"/>
            <a:ext cx="4936386" cy="15604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Akinsanola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A., G. J. Kooperman, A. G. Pendergrass, W. M. Hannah, and K. A. Reed 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(2020), Seasonal representation of extreme precipitation indices over the United States in CMIP6 present-day simulations, </a:t>
            </a: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Environ. Res. Lett.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https://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/10.1088/1748-9326/ab92c1.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84E9E4-15BC-224B-943D-D2E6FE809B35}"/>
              </a:ext>
            </a:extLst>
          </p:cNvPr>
          <p:cNvSpPr txBox="1"/>
          <p:nvPr/>
        </p:nvSpPr>
        <p:spPr>
          <a:xfrm>
            <a:off x="0" y="-629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representation of extreme precipitation indices over the United States in CMIP6 present-day simulations</a:t>
            </a:r>
          </a:p>
        </p:txBody>
      </p:sp>
      <p:pic>
        <p:nvPicPr>
          <p:cNvPr id="29" name="Picture 28" descr="DOE_logo.png">
            <a:extLst>
              <a:ext uri="{FF2B5EF4-FFF2-40B4-BE49-F238E27FC236}">
                <a16:creationId xmlns:a16="http://schemas.microsoft.com/office/drawing/2014/main" id="{FD405932-89F5-EF4D-A5CF-F42905C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75" y="6389303"/>
            <a:ext cx="376919" cy="375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561FA3-4FEC-4842-BEA1-21651186B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6" y="6369141"/>
            <a:ext cx="1150710" cy="37589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06A5EF-DC2F-494F-822B-6C4ABBFD66F2}"/>
              </a:ext>
            </a:extLst>
          </p:cNvPr>
          <p:cNvCxnSpPr>
            <a:cxnSpLocks/>
          </p:cNvCxnSpPr>
          <p:nvPr/>
        </p:nvCxnSpPr>
        <p:spPr>
          <a:xfrm flipV="1">
            <a:off x="324066" y="3653175"/>
            <a:ext cx="6265118" cy="1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5777F6-5112-4544-A252-F8701B10F894}"/>
              </a:ext>
            </a:extLst>
          </p:cNvPr>
          <p:cNvCxnSpPr>
            <a:cxnSpLocks/>
          </p:cNvCxnSpPr>
          <p:nvPr/>
        </p:nvCxnSpPr>
        <p:spPr>
          <a:xfrm>
            <a:off x="481076" y="6218532"/>
            <a:ext cx="6110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D74014-D26D-564A-A349-7B0BBCCABDCC}"/>
              </a:ext>
            </a:extLst>
          </p:cNvPr>
          <p:cNvCxnSpPr>
            <a:cxnSpLocks/>
          </p:cNvCxnSpPr>
          <p:nvPr/>
        </p:nvCxnSpPr>
        <p:spPr>
          <a:xfrm>
            <a:off x="50874" y="1169072"/>
            <a:ext cx="12025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96AD456-7179-F54E-A27C-94EC914E1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561" y="6366304"/>
            <a:ext cx="1072689" cy="3782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0CB93C8-5003-CA48-8370-3360A9815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870" y="6366304"/>
            <a:ext cx="1009959" cy="3787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044B05-5058-8B4B-AE07-0710654E7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2678" y="6366304"/>
            <a:ext cx="1962056" cy="3787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C36C630-ECFB-934D-A4F6-7B1B60B3A60E}"/>
              </a:ext>
            </a:extLst>
          </p:cNvPr>
          <p:cNvSpPr txBox="1"/>
          <p:nvPr/>
        </p:nvSpPr>
        <p:spPr>
          <a:xfrm>
            <a:off x="326574" y="3753246"/>
            <a:ext cx="626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Bias of Extreme Precipitation Indices Relative to CPC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323B92-60F9-4548-955D-A9593066FF24}"/>
              </a:ext>
            </a:extLst>
          </p:cNvPr>
          <p:cNvSpPr txBox="1"/>
          <p:nvPr/>
        </p:nvSpPr>
        <p:spPr>
          <a:xfrm>
            <a:off x="324066" y="1254361"/>
            <a:ext cx="626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Daily Precipitation Frequency Distribution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344A50-01DC-DA44-83E5-46E152702294}"/>
              </a:ext>
            </a:extLst>
          </p:cNvPr>
          <p:cNvGrpSpPr/>
          <p:nvPr/>
        </p:nvGrpSpPr>
        <p:grpSpPr>
          <a:xfrm>
            <a:off x="333484" y="1639401"/>
            <a:ext cx="6331457" cy="1923303"/>
            <a:chOff x="333484" y="1639401"/>
            <a:chExt cx="6331457" cy="19233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F632FF-B30C-134E-992F-2C8B61EFA1B1}"/>
                </a:ext>
              </a:extLst>
            </p:cNvPr>
            <p:cNvGrpSpPr/>
            <p:nvPr/>
          </p:nvGrpSpPr>
          <p:grpSpPr>
            <a:xfrm>
              <a:off x="333484" y="1654519"/>
              <a:ext cx="5452719" cy="1908185"/>
              <a:chOff x="333484" y="1654519"/>
              <a:chExt cx="6171881" cy="190818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A2D9CA5-76EA-EE4F-9627-5B37827D50BF}"/>
                  </a:ext>
                </a:extLst>
              </p:cNvPr>
              <p:cNvPicPr/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" r="50811" b="53454"/>
              <a:stretch/>
            </p:blipFill>
            <p:spPr bwMode="auto">
              <a:xfrm>
                <a:off x="333484" y="1654519"/>
                <a:ext cx="3075055" cy="18816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E0929AC-532F-2B41-A753-DFBBEE28132D}"/>
                  </a:ext>
                </a:extLst>
              </p:cNvPr>
              <p:cNvPicPr/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" t="48149" r="50599" b="4991"/>
              <a:stretch/>
            </p:blipFill>
            <p:spPr bwMode="auto">
              <a:xfrm>
                <a:off x="3430311" y="1668395"/>
                <a:ext cx="3075054" cy="18943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F1D61DF-6586-5144-9A02-4F0F777351EF}"/>
                </a:ext>
              </a:extLst>
            </p:cNvPr>
            <p:cNvGrpSpPr/>
            <p:nvPr/>
          </p:nvGrpSpPr>
          <p:grpSpPr>
            <a:xfrm>
              <a:off x="5813475" y="1914811"/>
              <a:ext cx="851466" cy="670221"/>
              <a:chOff x="5845225" y="1832261"/>
              <a:chExt cx="851466" cy="67022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5226B55-48FD-3442-9D84-9DA24E75DE0B}"/>
                  </a:ext>
                </a:extLst>
              </p:cNvPr>
              <p:cNvGrpSpPr/>
              <p:nvPr/>
            </p:nvGrpSpPr>
            <p:grpSpPr>
              <a:xfrm>
                <a:off x="5845225" y="1832261"/>
                <a:ext cx="711766" cy="321278"/>
                <a:chOff x="3536384" y="7617797"/>
                <a:chExt cx="711766" cy="321278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24CE10D-8372-6449-A2AE-B66EEF1D4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6384" y="7694741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972C025-A2B2-9E40-99C9-D5B229037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6384" y="7862131"/>
                  <a:ext cx="2286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C7D8147-831D-0547-BB76-EF7CAA586283}"/>
                    </a:ext>
                  </a:extLst>
                </p:cNvPr>
                <p:cNvSpPr txBox="1"/>
                <p:nvPr/>
              </p:nvSpPr>
              <p:spPr>
                <a:xfrm>
                  <a:off x="3824006" y="7617797"/>
                  <a:ext cx="2794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CPC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85FB4AC-6F7C-3848-9BC5-77F3D8DD36F2}"/>
                    </a:ext>
                  </a:extLst>
                </p:cNvPr>
                <p:cNvSpPr txBox="1"/>
                <p:nvPr/>
              </p:nvSpPr>
              <p:spPr>
                <a:xfrm>
                  <a:off x="3824006" y="7785187"/>
                  <a:ext cx="424144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TRMM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362559F-8F17-B94B-A295-740EA71BA117}"/>
                  </a:ext>
                </a:extLst>
              </p:cNvPr>
              <p:cNvGrpSpPr/>
              <p:nvPr/>
            </p:nvGrpSpPr>
            <p:grpSpPr>
              <a:xfrm>
                <a:off x="5845225" y="2187460"/>
                <a:ext cx="851466" cy="315022"/>
                <a:chOff x="3536384" y="7978810"/>
                <a:chExt cx="851466" cy="315022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7683A29-541D-904A-9A7A-C2D08AC63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6384" y="8212939"/>
                  <a:ext cx="2286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0DC396B-7C47-E246-88B6-987C488B46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6384" y="8055754"/>
                  <a:ext cx="2286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B11E72F-6D58-2447-BBB3-B3A99C18D9BA}"/>
                    </a:ext>
                  </a:extLst>
                </p:cNvPr>
                <p:cNvSpPr txBox="1"/>
                <p:nvPr/>
              </p:nvSpPr>
              <p:spPr>
                <a:xfrm>
                  <a:off x="3824006" y="7978810"/>
                  <a:ext cx="424144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GPCP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528ADEB-A97F-D341-B883-D7D44A6D6229}"/>
                    </a:ext>
                  </a:extLst>
                </p:cNvPr>
                <p:cNvSpPr txBox="1"/>
                <p:nvPr/>
              </p:nvSpPr>
              <p:spPr>
                <a:xfrm>
                  <a:off x="3824006" y="8139944"/>
                  <a:ext cx="563844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EnsMean</a:t>
                  </a:r>
                  <a:endParaRPr lang="en-US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DEA39F2-4CF4-2341-B898-AD9C422912E1}"/>
                </a:ext>
              </a:extLst>
            </p:cNvPr>
            <p:cNvSpPr/>
            <p:nvPr/>
          </p:nvSpPr>
          <p:spPr>
            <a:xfrm>
              <a:off x="729373" y="163940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DE7BA50-8E18-C14D-94B2-1AF8E921092D}"/>
                </a:ext>
              </a:extLst>
            </p:cNvPr>
            <p:cNvSpPr/>
            <p:nvPr/>
          </p:nvSpPr>
          <p:spPr>
            <a:xfrm>
              <a:off x="3468298" y="165107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EA32D18-59A8-944A-B8FE-B9C20D47CAE7}"/>
              </a:ext>
            </a:extLst>
          </p:cNvPr>
          <p:cNvGrpSpPr/>
          <p:nvPr/>
        </p:nvGrpSpPr>
        <p:grpSpPr>
          <a:xfrm>
            <a:off x="326575" y="4035781"/>
            <a:ext cx="6265118" cy="2065741"/>
            <a:chOff x="326575" y="4035781"/>
            <a:chExt cx="6265118" cy="206574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B7A6676-F675-1944-A275-7362D5ED876D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238"/>
            <a:stretch/>
          </p:blipFill>
          <p:spPr bwMode="auto">
            <a:xfrm>
              <a:off x="326575" y="4035781"/>
              <a:ext cx="6265118" cy="2065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0932C2-C5C1-6849-B826-4CA73CE4CB97}"/>
                </a:ext>
              </a:extLst>
            </p:cNvPr>
            <p:cNvSpPr/>
            <p:nvPr/>
          </p:nvSpPr>
          <p:spPr>
            <a:xfrm>
              <a:off x="3935883" y="416218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90EA0C-DE6D-A14B-B17B-FA70D10FC277}"/>
                </a:ext>
              </a:extLst>
            </p:cNvPr>
            <p:cNvSpPr/>
            <p:nvPr/>
          </p:nvSpPr>
          <p:spPr>
            <a:xfrm>
              <a:off x="793339" y="4155819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39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219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 C. Qin</dc:creator>
  <cp:lastModifiedBy>Gabriel J Kooperman</cp:lastModifiedBy>
  <cp:revision>61</cp:revision>
  <dcterms:created xsi:type="dcterms:W3CDTF">2018-04-20T01:28:35Z</dcterms:created>
  <dcterms:modified xsi:type="dcterms:W3CDTF">2020-07-14T21:07:30Z</dcterms:modified>
</cp:coreProperties>
</file>