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5" autoAdjust="0"/>
    <p:restoredTop sz="97222" autoAdjust="0"/>
  </p:normalViewPr>
  <p:slideViewPr>
    <p:cSldViewPr snapToGrid="0" snapToObjects="1">
      <p:cViewPr>
        <p:scale>
          <a:sx n="100" d="100"/>
          <a:sy n="100" d="100"/>
        </p:scale>
        <p:origin x="2082" y="69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 smtClean="0"/>
              <a:t>Data available at (DOI):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</a:t>
            </a:r>
          </a:p>
          <a:p>
            <a:pPr lvl="0"/>
            <a:r>
              <a:rPr lang="en-US" dirty="0" smtClean="0"/>
              <a:t>- Visually compelling figure(s) to explain the research</a:t>
            </a:r>
          </a:p>
          <a:p>
            <a:pPr lvl="0"/>
            <a:r>
              <a:rPr lang="en-US" dirty="0" smtClean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</a:t>
            </a:r>
          </a:p>
          <a:p>
            <a:pPr lvl="0"/>
            <a:r>
              <a:rPr lang="en-US" dirty="0" smtClean="0"/>
              <a:t>- Visually compelling figure(s) to explain the research</a:t>
            </a:r>
          </a:p>
          <a:p>
            <a:pPr lvl="0"/>
            <a:r>
              <a:rPr lang="en-US" dirty="0" smtClean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 smtClean="0"/>
              <a:t>Data available at (DOI):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/>
              <a:t>Methanogenesis in </a:t>
            </a:r>
            <a:r>
              <a:rPr lang="en-US" sz="2100" dirty="0"/>
              <a:t>O</a:t>
            </a:r>
            <a:r>
              <a:rPr lang="en-US" sz="2100" dirty="0" smtClean="0"/>
              <a:t>xygenated Soils is Important for Wetland Methane Emissions: Implications for Earth System Models</a:t>
            </a:r>
            <a:endParaRPr lang="en-US" sz="21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165299" y="4390098"/>
            <a:ext cx="3186980" cy="688293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1200" dirty="0"/>
              <a:t>Angle, J., T. Morin, L. </a:t>
            </a:r>
            <a:r>
              <a:rPr lang="en-US" sz="1200" dirty="0" err="1"/>
              <a:t>Solden</a:t>
            </a:r>
            <a:r>
              <a:rPr lang="en-US" sz="1200" dirty="0"/>
              <a:t>, A. </a:t>
            </a:r>
            <a:r>
              <a:rPr lang="en-US" sz="1200" dirty="0" err="1"/>
              <a:t>Narrowe</a:t>
            </a:r>
            <a:r>
              <a:rPr lang="en-US" sz="1200" dirty="0"/>
              <a:t>, G. Smith, M. </a:t>
            </a:r>
            <a:r>
              <a:rPr lang="en-US" sz="1200" dirty="0" err="1"/>
              <a:t>Borton</a:t>
            </a:r>
            <a:r>
              <a:rPr lang="en-US" sz="1200" dirty="0"/>
              <a:t>, C. Rey-Sanchez, R. Daly, G. </a:t>
            </a:r>
            <a:r>
              <a:rPr lang="en-US" sz="1200" dirty="0" err="1"/>
              <a:t>Mirfenderesgi</a:t>
            </a:r>
            <a:r>
              <a:rPr lang="en-US" sz="1200" dirty="0"/>
              <a:t>, D. Hoyt, W. J. Riley, C. Miller, G. </a:t>
            </a:r>
            <a:r>
              <a:rPr lang="en-US" sz="1200" dirty="0" err="1"/>
              <a:t>Bohrer</a:t>
            </a:r>
            <a:r>
              <a:rPr lang="en-US" sz="1200" dirty="0"/>
              <a:t>, and K. </a:t>
            </a:r>
            <a:r>
              <a:rPr lang="en-US" sz="1200" dirty="0" err="1"/>
              <a:t>Wrighton</a:t>
            </a:r>
            <a:r>
              <a:rPr lang="en-US" sz="1200" dirty="0"/>
              <a:t> (2017), Methanogenesis in oxygenated soils is a substantial fraction of wetland methane emissions, </a:t>
            </a:r>
            <a:r>
              <a:rPr lang="en-US" sz="1200" b="1" dirty="0"/>
              <a:t>8,</a:t>
            </a:r>
            <a:r>
              <a:rPr lang="en-US" sz="1200" dirty="0"/>
              <a:t> </a:t>
            </a:r>
            <a:r>
              <a:rPr lang="en-US" sz="1200" dirty="0" smtClean="0"/>
              <a:t>1567, DOI</a:t>
            </a:r>
            <a:r>
              <a:rPr lang="en-US" sz="1200" dirty="0"/>
              <a:t>: 10.1038/s41467-017-01753-4,</a:t>
            </a:r>
            <a:r>
              <a:rPr lang="en-US" sz="1200" i="1" dirty="0"/>
              <a:t> Nature Communications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225425" indent="-225425">
              <a:buFont typeface="Arial"/>
              <a:buChar char="•"/>
            </a:pPr>
            <a:r>
              <a:rPr lang="en-US" dirty="0" smtClean="0"/>
              <a:t>Using </a:t>
            </a:r>
            <a:r>
              <a:rPr lang="en-US" dirty="0" err="1" smtClean="0"/>
              <a:t>porewater</a:t>
            </a:r>
            <a:r>
              <a:rPr lang="en-US" dirty="0" smtClean="0"/>
              <a:t>, greenhouse</a:t>
            </a:r>
            <a:r>
              <a:rPr lang="en-US" dirty="0"/>
              <a:t>-gas flux </a:t>
            </a:r>
            <a:r>
              <a:rPr lang="en-US" dirty="0" smtClean="0"/>
              <a:t>measurements, and models, we demonstrated CH</a:t>
            </a:r>
            <a:r>
              <a:rPr lang="en-US" baseline="-25000" dirty="0" smtClean="0"/>
              <a:t>4</a:t>
            </a:r>
            <a:r>
              <a:rPr lang="en-US" dirty="0" smtClean="0"/>
              <a:t> production in </a:t>
            </a:r>
            <a:r>
              <a:rPr lang="en-US" dirty="0"/>
              <a:t>well-</a:t>
            </a:r>
            <a:r>
              <a:rPr lang="en-US" dirty="0" smtClean="0"/>
              <a:t>oxygenated soils</a:t>
            </a:r>
          </a:p>
          <a:p>
            <a:pPr marL="225425" indent="-225425">
              <a:buFont typeface="Arial"/>
              <a:buChar char="•"/>
            </a:pPr>
            <a:r>
              <a:rPr lang="en-US" dirty="0" err="1" smtClean="0"/>
              <a:t>Metagenomic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metatranscriptomic</a:t>
            </a:r>
            <a:r>
              <a:rPr lang="en-US" dirty="0"/>
              <a:t> sequencing </a:t>
            </a:r>
            <a:r>
              <a:rPr lang="en-US" dirty="0" smtClean="0"/>
              <a:t>recovered the </a:t>
            </a:r>
            <a:r>
              <a:rPr lang="en-US" dirty="0"/>
              <a:t>first near complete genomes for a novel methanogen species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3407303" y="2957845"/>
            <a:ext cx="5786275" cy="1726433"/>
          </a:xfrm>
        </p:spPr>
        <p:txBody>
          <a:bodyPr/>
          <a:lstStyle/>
          <a:p>
            <a:pPr marL="230188" indent="-230188">
              <a:buFont typeface="Arial"/>
              <a:buChar char="•"/>
            </a:pPr>
            <a:r>
              <a:rPr lang="en-US" dirty="0" smtClean="0"/>
              <a:t>Earth </a:t>
            </a:r>
            <a:r>
              <a:rPr lang="en-US" dirty="0"/>
              <a:t>System </a:t>
            </a:r>
            <a:r>
              <a:rPr lang="en-US" dirty="0" smtClean="0"/>
              <a:t>Models (ESMs) assume methanogenesis occurs only under anoxic conditions. </a:t>
            </a:r>
          </a:p>
          <a:p>
            <a:pPr marL="230188" indent="-230188">
              <a:buFont typeface="Arial"/>
              <a:buChar char="•"/>
            </a:pPr>
            <a:r>
              <a:rPr lang="en-US" dirty="0" smtClean="0"/>
              <a:t>We demonstrate here that up to 80% of </a:t>
            </a:r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 smtClean="0"/>
              <a:t> fluxes could be attributed to methanogenesis in oxygenated soils. </a:t>
            </a:r>
          </a:p>
          <a:p>
            <a:pPr marL="230188" indent="-230188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hese results imply needed improvements to the DOE E3SM land model (ELMv1-ECA), which we are pursuing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3405390" y="4888936"/>
            <a:ext cx="5646279" cy="1262484"/>
          </a:xfrm>
        </p:spPr>
        <p:txBody>
          <a:bodyPr>
            <a:noAutofit/>
          </a:bodyPr>
          <a:lstStyle/>
          <a:p>
            <a:pPr>
              <a:buSzPct val="96000"/>
              <a:buFont typeface="Arial"/>
              <a:buChar char="•"/>
            </a:pPr>
            <a:r>
              <a:rPr lang="en-US" sz="1600" dirty="0" smtClean="0"/>
              <a:t>We collected core samples, eddy covariance observations, and genomic observations from a freshwater wetland in Ohio</a:t>
            </a:r>
          </a:p>
          <a:p>
            <a:pPr>
              <a:buSzPct val="96000"/>
              <a:buFont typeface="Arial"/>
              <a:buChar char="•"/>
            </a:pPr>
            <a:r>
              <a:rPr lang="en-US" sz="1600" dirty="0" smtClean="0"/>
              <a:t>We applied a 1D numerical model to infer transient </a:t>
            </a:r>
            <a:r>
              <a:rPr lang="en-US" sz="1600" dirty="0"/>
              <a:t>CH</a:t>
            </a:r>
            <a:r>
              <a:rPr lang="en-US" sz="1600" baseline="-25000" dirty="0"/>
              <a:t>4</a:t>
            </a:r>
            <a:r>
              <a:rPr lang="en-US" sz="1600" dirty="0"/>
              <a:t> </a:t>
            </a:r>
            <a:r>
              <a:rPr lang="en-US" sz="1600" dirty="0" smtClean="0"/>
              <a:t>production, transport, and emissions to the atmosphere</a:t>
            </a:r>
            <a:endParaRPr lang="en-US" sz="1600" dirty="0"/>
          </a:p>
        </p:txBody>
      </p:sp>
      <p:sp>
        <p:nvSpPr>
          <p:cNvPr id="24" name="Content Placeholder 11"/>
          <p:cNvSpPr txBox="1">
            <a:spLocks/>
          </p:cNvSpPr>
          <p:nvPr/>
        </p:nvSpPr>
        <p:spPr>
          <a:xfrm>
            <a:off x="66606" y="2898817"/>
            <a:ext cx="3350984" cy="130379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0" kern="1200" baseline="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Figure. Monthly observed </a:t>
            </a:r>
            <a:r>
              <a:rPr lang="en-US" sz="1400" b="1" dirty="0" err="1" smtClean="0"/>
              <a:t>porewater</a:t>
            </a:r>
            <a:r>
              <a:rPr lang="en-US" sz="1400" b="1" dirty="0" smtClean="0"/>
              <a:t> dissolved CH</a:t>
            </a:r>
            <a:r>
              <a:rPr lang="en-US" sz="1400" b="1" baseline="-25000" dirty="0" smtClean="0"/>
              <a:t>4</a:t>
            </a:r>
            <a:r>
              <a:rPr lang="en-US" sz="1400" b="1" dirty="0" smtClean="0"/>
              <a:t> concentrations. (C) Modeled  net </a:t>
            </a:r>
            <a:r>
              <a:rPr lang="en-US" sz="1400" b="1" dirty="0"/>
              <a:t>CH</a:t>
            </a:r>
            <a:r>
              <a:rPr lang="en-US" sz="1400" b="1" baseline="-25000" dirty="0"/>
              <a:t>4</a:t>
            </a:r>
            <a:r>
              <a:rPr lang="en-US" sz="1400" b="1" dirty="0"/>
              <a:t> </a:t>
            </a:r>
            <a:r>
              <a:rPr lang="en-US" sz="1400" b="1" dirty="0" smtClean="0"/>
              <a:t>fluxes show seasonal production (orange and red) in </a:t>
            </a:r>
            <a:r>
              <a:rPr lang="en-US" sz="1400" b="1" dirty="0" err="1" smtClean="0"/>
              <a:t>oxic</a:t>
            </a:r>
            <a:r>
              <a:rPr lang="en-US" sz="1400" b="1" dirty="0" smtClean="0"/>
              <a:t> soils.</a:t>
            </a:r>
            <a:endParaRPr lang="en-US" sz="1400" b="1" dirty="0"/>
          </a:p>
        </p:txBody>
      </p:sp>
      <p:sp>
        <p:nvSpPr>
          <p:cNvPr id="26" name="Rectangle 25"/>
          <p:cNvSpPr/>
          <p:nvPr/>
        </p:nvSpPr>
        <p:spPr>
          <a:xfrm>
            <a:off x="1849826" y="2898817"/>
            <a:ext cx="443588" cy="8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1"/>
          <p:cNvSpPr txBox="1">
            <a:spLocks/>
          </p:cNvSpPr>
          <p:nvPr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Scientific Achievement</a:t>
            </a:r>
          </a:p>
        </p:txBody>
      </p:sp>
      <p:sp>
        <p:nvSpPr>
          <p:cNvPr id="17" name="Text Placeholder 21"/>
          <p:cNvSpPr txBox="1">
            <a:spLocks/>
          </p:cNvSpPr>
          <p:nvPr/>
        </p:nvSpPr>
        <p:spPr>
          <a:xfrm>
            <a:off x="3407303" y="262417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Significance and Impact</a:t>
            </a:r>
          </a:p>
        </p:txBody>
      </p:sp>
      <p:sp>
        <p:nvSpPr>
          <p:cNvPr id="18" name="Text Placeholder 21"/>
          <p:cNvSpPr txBox="1">
            <a:spLocks/>
          </p:cNvSpPr>
          <p:nvPr/>
        </p:nvSpPr>
        <p:spPr>
          <a:xfrm>
            <a:off x="3405390" y="4571534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6" y="1137059"/>
            <a:ext cx="3285673" cy="167991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5" y="6280344"/>
            <a:ext cx="844132" cy="49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3071</TotalTime>
  <Words>258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Methanogenesis in Oxygenated Soils is Important for Wetland Methane Emissions: Implications for Earth System Models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183</cp:revision>
  <dcterms:created xsi:type="dcterms:W3CDTF">2016-02-10T19:06:12Z</dcterms:created>
  <dcterms:modified xsi:type="dcterms:W3CDTF">2017-11-20T22:50:24Z</dcterms:modified>
</cp:coreProperties>
</file>