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65" r:id="rId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2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6440D-B2CF-8247-B75C-48F1AD783087}" v="12" dt="2021-03-15T18:40:42.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6"/>
    <p:restoredTop sz="96405"/>
  </p:normalViewPr>
  <p:slideViewPr>
    <p:cSldViewPr>
      <p:cViewPr varScale="1">
        <p:scale>
          <a:sx n="194" d="100"/>
          <a:sy n="194" d="100"/>
        </p:scale>
        <p:origin x="224" y="4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31EEBF8-E7F3-4A9A-850F-E4428DDCC0C3}" type="datetimeFigureOut">
              <a:rPr lang="en-US"/>
              <a:pPr>
                <a:defRPr/>
              </a:pPr>
              <a:t>1/18/22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0C2D153-3D13-4BE3-B2CD-4C482CBB0C9F}" type="slidenum">
              <a:rPr lang="en-US"/>
              <a:pPr>
                <a:defRPr/>
              </a:pPr>
              <a:t>‹#›</a:t>
            </a:fld>
            <a:endParaRPr lang="en-US"/>
          </a:p>
        </p:txBody>
      </p:sp>
    </p:spTree>
    <p:extLst>
      <p:ext uri="{BB962C8B-B14F-4D97-AF65-F5344CB8AC3E}">
        <p14:creationId xmlns:p14="http://schemas.microsoft.com/office/powerpoint/2010/main" val="2436828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7338E-CFCF-413C-9FF8-02EB67962A4A}"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92978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3147485" y="6634163"/>
            <a:ext cx="9046633"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pitchFamily="34" charset="0"/>
            </a:endParaRPr>
          </a:p>
        </p:txBody>
      </p:sp>
      <p:sp>
        <p:nvSpPr>
          <p:cNvPr id="6" name="Rectangle 8"/>
          <p:cNvSpPr/>
          <p:nvPr userDrawn="1"/>
        </p:nvSpPr>
        <p:spPr bwMode="auto">
          <a:xfrm>
            <a:off x="1" y="6634163"/>
            <a:ext cx="311150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pitchFamily="34" charset="0"/>
            </a:endParaRPr>
          </a:p>
        </p:txBody>
      </p:sp>
      <p:sp>
        <p:nvSpPr>
          <p:cNvPr id="7" name="Rectangle 235"/>
          <p:cNvSpPr>
            <a:spLocks noChangeArrowheads="1"/>
          </p:cNvSpPr>
          <p:nvPr/>
        </p:nvSpPr>
        <p:spPr bwMode="auto">
          <a:xfrm>
            <a:off x="3198285" y="6646864"/>
            <a:ext cx="8784167"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46566" y="6646864"/>
            <a:ext cx="3094567"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9848E3B6-8522-4FD6-8750-BDCE7D124C96}"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 Climate Research</a:t>
            </a:r>
          </a:p>
        </p:txBody>
      </p:sp>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1117600" y="1600201"/>
            <a:ext cx="5130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451600" y="1600201"/>
            <a:ext cx="5130800" cy="4525963"/>
          </a:xfrm>
        </p:spPr>
        <p:txBody>
          <a:bodyPr rtlCol="0">
            <a:normAutofit/>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6D29F111-307B-4882-84AF-E5A785B436C2}"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Arial" charset="0"/>
              </a:defRPr>
            </a:lvl1pPr>
          </a:lstStyle>
          <a:p>
            <a:pPr>
              <a:defRPr/>
            </a:pPr>
            <a:fld id="{9445DE63-9444-4068-B970-12C6A99CCC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4"/>
          <p:cNvSpPr txBox="1">
            <a:spLocks noChangeArrowheads="1"/>
          </p:cNvSpPr>
          <p:nvPr/>
        </p:nvSpPr>
        <p:spPr bwMode="auto">
          <a:xfrm>
            <a:off x="1968500" y="37592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5362" name="TextBox 4"/>
          <p:cNvSpPr txBox="1">
            <a:spLocks noChangeArrowheads="1"/>
          </p:cNvSpPr>
          <p:nvPr/>
        </p:nvSpPr>
        <p:spPr bwMode="auto">
          <a:xfrm>
            <a:off x="0" y="189544"/>
            <a:ext cx="11963401" cy="584775"/>
          </a:xfrm>
          <a:prstGeom prst="rect">
            <a:avLst/>
          </a:prstGeom>
          <a:noFill/>
          <a:ln w="9525">
            <a:noFill/>
            <a:miter lim="800000"/>
            <a:headEnd/>
            <a:tailEnd/>
          </a:ln>
        </p:spPr>
        <p:txBody>
          <a:bodyPr wrap="square">
            <a:spAutoFit/>
          </a:bodyPr>
          <a:lstStyle/>
          <a:p>
            <a:pPr algn="ctr"/>
            <a:r>
              <a:rPr lang="en-US" sz="3200" b="1" dirty="0"/>
              <a:t>The DOE E3SM v1.2 Cryosphere Configuration</a:t>
            </a:r>
            <a:r>
              <a:rPr lang="en-US" sz="3200" dirty="0"/>
              <a:t> </a:t>
            </a:r>
            <a:r>
              <a:rPr lang="en-US" sz="3200" b="1" dirty="0"/>
              <a:t>Overview</a:t>
            </a:r>
            <a:endParaRPr lang="en-US" sz="3200" b="1" dirty="0">
              <a:latin typeface="Calibri" charset="0"/>
              <a:ea typeface="Calibri" charset="0"/>
              <a:cs typeface="Calibri" charset="0"/>
            </a:endParaRPr>
          </a:p>
        </p:txBody>
      </p:sp>
      <p:sp>
        <p:nvSpPr>
          <p:cNvPr id="12" name="TextBox 11"/>
          <p:cNvSpPr txBox="1"/>
          <p:nvPr/>
        </p:nvSpPr>
        <p:spPr>
          <a:xfrm>
            <a:off x="148857" y="6248400"/>
            <a:ext cx="11887200" cy="2462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b="1" dirty="0"/>
              <a:t>Citation:</a:t>
            </a:r>
            <a:r>
              <a:rPr lang="en-US" sz="1000" dirty="0"/>
              <a:t> Comeau, </a:t>
            </a:r>
            <a:r>
              <a:rPr lang="en-US" sz="1000" dirty="0" err="1"/>
              <a:t>Asay</a:t>
            </a:r>
            <a:r>
              <a:rPr lang="en-US" sz="1000" dirty="0"/>
              <a:t>-Davis, and 12 coauthors, </a:t>
            </a:r>
            <a:r>
              <a:rPr lang="en-US" sz="1000" i="1" dirty="0"/>
              <a:t>The DOE E3SM v1.2 Cryosphere Configuration: Description and Simulated Antarctic Ice-Shelf Basal Melting</a:t>
            </a:r>
            <a:r>
              <a:rPr lang="en-US" sz="1000" dirty="0"/>
              <a:t>,  Accepted at J. Adv. Model. Earth Syst. (2022)</a:t>
            </a:r>
          </a:p>
        </p:txBody>
      </p:sp>
      <p:sp>
        <p:nvSpPr>
          <p:cNvPr id="6146" name="Rectangle 4"/>
          <p:cNvSpPr>
            <a:spLocks noChangeArrowheads="1"/>
          </p:cNvSpPr>
          <p:nvPr/>
        </p:nvSpPr>
        <p:spPr bwMode="auto">
          <a:xfrm>
            <a:off x="323146" y="729224"/>
            <a:ext cx="6245285" cy="2286000"/>
          </a:xfrm>
          <a:prstGeom prst="rect">
            <a:avLst/>
          </a:prstGeom>
          <a:noFill/>
          <a:ln w="9525">
            <a:noFill/>
            <a:miter lim="800000"/>
            <a:headEnd/>
            <a:tailEnd/>
          </a:ln>
        </p:spPr>
        <p:txBody>
          <a:bodyPr anchor="t"/>
          <a:lstStyle/>
          <a:p>
            <a:pPr algn="ctr">
              <a:spcBef>
                <a:spcPct val="15000"/>
              </a:spcBef>
            </a:pPr>
            <a:r>
              <a:rPr lang="en-US" sz="1600" b="1" dirty="0">
                <a:latin typeface="Calibri" charset="0"/>
                <a:ea typeface="Calibri" charset="0"/>
                <a:cs typeface="Calibri" charset="0"/>
              </a:rPr>
              <a:t>Objective</a:t>
            </a:r>
          </a:p>
          <a:p>
            <a:pPr marL="285750" indent="-285750">
              <a:spcBef>
                <a:spcPct val="15000"/>
              </a:spcBef>
              <a:buFont typeface="Arial" panose="020B0604020202020204" pitchFamily="34" charset="0"/>
              <a:buChar char="•"/>
            </a:pPr>
            <a:r>
              <a:rPr lang="en-US" sz="1400" dirty="0">
                <a:latin typeface="Calibri" charset="0"/>
                <a:ea typeface="Calibri" charset="0"/>
                <a:cs typeface="Calibri" charset="0"/>
              </a:rPr>
              <a:t>Many Earth System Models crudely represent the way in which freshwater from the Antarctic Ice Sheet (AIS) enters the rest of the climate system.</a:t>
            </a:r>
          </a:p>
          <a:p>
            <a:pPr marL="285750" indent="-285750">
              <a:spcBef>
                <a:spcPct val="15000"/>
              </a:spcBef>
              <a:buFont typeface="Arial" panose="020B0604020202020204" pitchFamily="34" charset="0"/>
              <a:buChar char="•"/>
            </a:pPr>
            <a:r>
              <a:rPr lang="en-US" sz="1400" dirty="0">
                <a:latin typeface="Calibri" charset="0"/>
                <a:ea typeface="Calibri" charset="0"/>
                <a:cs typeface="Calibri" charset="0"/>
              </a:rPr>
              <a:t>Here, this is improved upon by more accurately representing the two main processes involved; ice-shelf basal melting and melting of calved icebergs.</a:t>
            </a:r>
          </a:p>
          <a:p>
            <a:pPr marL="285750" indent="-285750">
              <a:spcBef>
                <a:spcPct val="15000"/>
              </a:spcBef>
              <a:buFont typeface="Arial" panose="020B0604020202020204" pitchFamily="34" charset="0"/>
              <a:buChar char="•"/>
            </a:pPr>
            <a:r>
              <a:rPr lang="en-US" sz="1400" dirty="0">
                <a:latin typeface="Calibri" charset="0"/>
                <a:ea typeface="Calibri" charset="0"/>
                <a:cs typeface="Calibri" charset="0"/>
              </a:rPr>
              <a:t>These improvements will allow for more realistic projections of the AIS’s impact on regional and global climate in the future, most notably via sea-level rise.</a:t>
            </a:r>
            <a:br>
              <a:rPr lang="en-US" sz="1400" dirty="0"/>
            </a:br>
            <a:endParaRPr lang="en-US" sz="1400" dirty="0"/>
          </a:p>
          <a:p>
            <a:pPr algn="ctr">
              <a:spcBef>
                <a:spcPct val="15000"/>
              </a:spcBef>
            </a:pPr>
            <a:endParaRPr lang="en-US" sz="1400" dirty="0">
              <a:latin typeface="Calibri" charset="0"/>
              <a:ea typeface="Calibri" charset="0"/>
              <a:cs typeface="Calibri" charset="0"/>
            </a:endParaRPr>
          </a:p>
        </p:txBody>
      </p:sp>
      <p:sp>
        <p:nvSpPr>
          <p:cNvPr id="15372" name="Rectangle 3"/>
          <p:cNvSpPr>
            <a:spLocks noChangeArrowheads="1"/>
          </p:cNvSpPr>
          <p:nvPr/>
        </p:nvSpPr>
        <p:spPr bwMode="auto">
          <a:xfrm>
            <a:off x="323147" y="2394228"/>
            <a:ext cx="6245284" cy="2286000"/>
          </a:xfrm>
          <a:prstGeom prst="rect">
            <a:avLst/>
          </a:prstGeom>
          <a:noFill/>
          <a:ln w="9525">
            <a:noFill/>
            <a:miter lim="800000"/>
            <a:headEnd/>
            <a:tailEnd/>
          </a:ln>
        </p:spPr>
        <p:txBody>
          <a:bodyPr/>
          <a:lstStyle/>
          <a:p>
            <a:pPr marL="231775" indent="-231775" algn="ctr">
              <a:spcBef>
                <a:spcPct val="15000"/>
              </a:spcBef>
            </a:pPr>
            <a:r>
              <a:rPr lang="en-US" sz="1600" b="1" dirty="0">
                <a:latin typeface="Calibri" pitchFamily="34" charset="0"/>
              </a:rPr>
              <a:t>Approach</a:t>
            </a:r>
            <a:endParaRPr lang="en-US" sz="1600" dirty="0">
              <a:solidFill>
                <a:srgbClr val="1D23A3"/>
              </a:solidFill>
              <a:latin typeface="Calibri" pitchFamily="34" charset="0"/>
            </a:endParaRPr>
          </a:p>
          <a:p>
            <a:pPr marL="285750" indent="-285750">
              <a:spcBef>
                <a:spcPct val="15000"/>
              </a:spcBef>
              <a:buFont typeface="Arial" panose="020B0604020202020204" pitchFamily="34" charset="0"/>
              <a:buChar char="•"/>
            </a:pPr>
            <a:r>
              <a:rPr lang="en-US" sz="1400" dirty="0">
                <a:latin typeface="Calibri" pitchFamily="34" charset="0"/>
              </a:rPr>
              <a:t>In E3SM v1.2, the ocean domain has been extended below Antarctic ice-shelf cavities, allowing the model to calculate ice-shelf basal melt rates based on the surrounding ocean properties. </a:t>
            </a:r>
          </a:p>
          <a:p>
            <a:pPr marL="285750" indent="-285750">
              <a:spcBef>
                <a:spcPct val="15000"/>
              </a:spcBef>
              <a:buFont typeface="Arial" panose="020B0604020202020204" pitchFamily="34" charset="0"/>
              <a:buChar char="•"/>
            </a:pPr>
            <a:r>
              <a:rPr lang="en-US" sz="1400" dirty="0">
                <a:latin typeface="Calibri" pitchFamily="34" charset="0"/>
              </a:rPr>
              <a:t>Realistic iceberg fluxes are accounted for through the addition of an observationally-based iceberg melt climatology.</a:t>
            </a:r>
          </a:p>
          <a:p>
            <a:pPr marL="285750" indent="-285750">
              <a:spcBef>
                <a:spcPct val="15000"/>
              </a:spcBef>
              <a:buFont typeface="Arial" panose="020B0604020202020204" pitchFamily="34" charset="0"/>
              <a:buChar char="•"/>
            </a:pPr>
            <a:r>
              <a:rPr lang="en-US" sz="1400" dirty="0">
                <a:latin typeface="Calibri" pitchFamily="34" charset="0"/>
              </a:rPr>
              <a:t>Biases in the ocean were found to lead to very high melt-rates (relative to present-day observations) beneath certain ice-shelves. Changes to the ocean’s mesoscale eddy parameterization reduced ocean Southern Ocean biases, leading to greatly reduced biases in simulated ice-shelf basal melt rates.</a:t>
            </a:r>
          </a:p>
          <a:p>
            <a:pPr marL="285750" indent="-285750">
              <a:spcBef>
                <a:spcPct val="15000"/>
              </a:spcBef>
              <a:buFont typeface="Arial" panose="020B0604020202020204" pitchFamily="34" charset="0"/>
              <a:buChar char="•"/>
            </a:pPr>
            <a:endParaRPr lang="en-US" sz="1400" dirty="0">
              <a:latin typeface="Calibri" pitchFamily="34" charset="0"/>
            </a:endParaRPr>
          </a:p>
        </p:txBody>
      </p:sp>
      <p:sp>
        <p:nvSpPr>
          <p:cNvPr id="15373" name="TextBox 24"/>
          <p:cNvSpPr txBox="1">
            <a:spLocks noChangeArrowheads="1"/>
          </p:cNvSpPr>
          <p:nvPr/>
        </p:nvSpPr>
        <p:spPr bwMode="auto">
          <a:xfrm>
            <a:off x="323146" y="4722802"/>
            <a:ext cx="6245283" cy="1415772"/>
          </a:xfrm>
          <a:prstGeom prst="rect">
            <a:avLst/>
          </a:prstGeom>
          <a:noFill/>
          <a:ln w="9525">
            <a:noFill/>
            <a:miter lim="800000"/>
            <a:headEnd/>
            <a:tailEnd/>
          </a:ln>
        </p:spPr>
        <p:txBody>
          <a:bodyPr wrap="square">
            <a:spAutoFit/>
          </a:bodyPr>
          <a:lstStyle/>
          <a:p>
            <a:pPr algn="ctr"/>
            <a:r>
              <a:rPr lang="en-US" sz="1600" b="1" dirty="0">
                <a:latin typeface="Calibri"/>
                <a:cs typeface="Calibri"/>
              </a:rPr>
              <a:t>Impact</a:t>
            </a:r>
            <a:endParaRPr lang="en-US" sz="1600" dirty="0">
              <a:latin typeface="Calibri"/>
              <a:cs typeface="Calibri"/>
            </a:endParaRPr>
          </a:p>
          <a:p>
            <a:pPr marL="285750" indent="-285750">
              <a:buFont typeface="Arial" panose="020B0604020202020204" pitchFamily="34" charset="0"/>
              <a:buChar char="•"/>
            </a:pPr>
            <a:r>
              <a:rPr lang="en-US" sz="1400" dirty="0">
                <a:latin typeface="Calibri"/>
                <a:cs typeface="Calibri"/>
              </a:rPr>
              <a:t>Here we demonstrate the ability of E3SM v1.2 at standard resolution to simulate Antarctic ice-shelf basal melting in line with present day observations. This is an important step towards reducing uncertainties in projections of the Antarctic response to climate change and Antarctica’s contribution to global sea-level rise.</a:t>
            </a:r>
          </a:p>
        </p:txBody>
      </p:sp>
      <p:sp>
        <p:nvSpPr>
          <p:cNvPr id="3" name="TextBox 2"/>
          <p:cNvSpPr txBox="1"/>
          <p:nvPr/>
        </p:nvSpPr>
        <p:spPr>
          <a:xfrm>
            <a:off x="6951009" y="5430688"/>
            <a:ext cx="4724400" cy="738664"/>
          </a:xfrm>
          <a:prstGeom prst="rect">
            <a:avLst/>
          </a:prstGeom>
          <a:noFill/>
        </p:spPr>
        <p:txBody>
          <a:bodyPr wrap="square" rtlCol="0">
            <a:spAutoFit/>
          </a:bodyPr>
          <a:lstStyle/>
          <a:p>
            <a:r>
              <a:rPr lang="en-US" sz="1400" b="1" dirty="0">
                <a:solidFill>
                  <a:srgbClr val="1D23A3"/>
                </a:solidFill>
                <a:latin typeface="Calibri" charset="0"/>
                <a:ea typeface="Calibri" charset="0"/>
                <a:cs typeface="Calibri" charset="0"/>
              </a:rPr>
              <a:t>Figure</a:t>
            </a:r>
            <a:r>
              <a:rPr lang="en-US" sz="1400" dirty="0">
                <a:solidFill>
                  <a:srgbClr val="1D23A3"/>
                </a:solidFill>
                <a:latin typeface="Calibri" charset="0"/>
                <a:ea typeface="Calibri" charset="0"/>
                <a:cs typeface="Calibri" charset="0"/>
              </a:rPr>
              <a:t>: Simulated ice-shelf basal melt rates around Antarctica (a) compared to observations (b). Changes in the ocean model led to a drastic reduction in biases (c) vs. (d).</a:t>
            </a:r>
          </a:p>
        </p:txBody>
      </p:sp>
      <p:pic>
        <p:nvPicPr>
          <p:cNvPr id="6" name="Picture 5">
            <a:extLst>
              <a:ext uri="{FF2B5EF4-FFF2-40B4-BE49-F238E27FC236}">
                <a16:creationId xmlns:a16="http://schemas.microsoft.com/office/drawing/2014/main" id="{AFA4B697-D9A3-994A-B9C6-0FFA29B21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113" y="729224"/>
            <a:ext cx="4922192" cy="4729508"/>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8454</TotalTime>
  <Words>311</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Microsoft Office User</cp:lastModifiedBy>
  <cp:revision>91</cp:revision>
  <dcterms:created xsi:type="dcterms:W3CDTF">2013-09-25T16:30:27Z</dcterms:created>
  <dcterms:modified xsi:type="dcterms:W3CDTF">2022-01-19T01:32:48Z</dcterms:modified>
</cp:coreProperties>
</file>