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0"/>
    <p:restoredTop sz="94700"/>
  </p:normalViewPr>
  <p:slideViewPr>
    <p:cSldViewPr>
      <p:cViewPr varScale="1">
        <p:scale>
          <a:sx n="125" d="100"/>
          <a:sy n="125" d="100"/>
        </p:scale>
        <p:origin x="55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5/6/21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70785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extLst>
      <p:ext uri="{BB962C8B-B14F-4D97-AF65-F5344CB8AC3E}">
        <p14:creationId xmlns:p14="http://schemas.microsoft.com/office/powerpoint/2010/main" val="123156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5/6/21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5/6/21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5/6/21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5/6/21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11" name="Rectangle 5">
            <a:extLst>
              <a:ext uri="{FF2B5EF4-FFF2-40B4-BE49-F238E27FC236}">
                <a16:creationId xmlns:a16="http://schemas.microsoft.com/office/drawing/2014/main" id="{667A6EBF-6F10-3E4F-9D02-0784815C9865}"/>
              </a:ext>
            </a:extLst>
          </p:cNvPr>
          <p:cNvSpPr>
            <a:spLocks noChangeArrowheads="1"/>
          </p:cNvSpPr>
          <p:nvPr/>
        </p:nvSpPr>
        <p:spPr bwMode="auto">
          <a:xfrm>
            <a:off x="444500" y="133290"/>
            <a:ext cx="8189515" cy="830997"/>
          </a:xfrm>
          <a:prstGeom prst="rect">
            <a:avLst/>
          </a:prstGeom>
          <a:noFill/>
          <a:ln w="9525">
            <a:noFill/>
            <a:miter lim="800000"/>
            <a:headEnd/>
            <a:tailEnd/>
          </a:ln>
        </p:spPr>
        <p:txBody>
          <a:bodyPr wrap="square">
            <a:spAutoFit/>
          </a:bodyPr>
          <a:lstStyle/>
          <a:p>
            <a:pPr algn="ctr"/>
            <a:r>
              <a:rPr lang="en-US" sz="2400" b="1" dirty="0"/>
              <a:t>Clouds and Radiation Processes in Regional Climate Models Evaluated Using Observations Over the Ice‐free Arctic Ocean</a:t>
            </a:r>
            <a:endParaRPr lang="en-US" sz="2400" b="1" dirty="0">
              <a:latin typeface="Myriad Web Pro Condensed" pitchFamily="34" charset="0"/>
            </a:endParaRPr>
          </a:p>
        </p:txBody>
      </p:sp>
      <p:sp>
        <p:nvSpPr>
          <p:cNvPr id="13" name="Rectangle 19">
            <a:extLst>
              <a:ext uri="{FF2B5EF4-FFF2-40B4-BE49-F238E27FC236}">
                <a16:creationId xmlns:a16="http://schemas.microsoft.com/office/drawing/2014/main" id="{74FCF184-D62C-D249-8627-15D8349F15BA}"/>
              </a:ext>
            </a:extLst>
          </p:cNvPr>
          <p:cNvSpPr>
            <a:spLocks noChangeArrowheads="1"/>
          </p:cNvSpPr>
          <p:nvPr/>
        </p:nvSpPr>
        <p:spPr bwMode="auto">
          <a:xfrm>
            <a:off x="4495800" y="666690"/>
            <a:ext cx="4343400" cy="2743200"/>
          </a:xfrm>
          <a:prstGeom prst="rect">
            <a:avLst/>
          </a:prstGeom>
          <a:noFill/>
          <a:ln w="9525" algn="ctr">
            <a:noFill/>
            <a:round/>
            <a:headEnd/>
            <a:tailEnd/>
          </a:ln>
        </p:spPr>
        <p:txBody>
          <a:bodyPr>
            <a:spAutoFit/>
          </a:bodyPr>
          <a:lstStyle/>
          <a:p>
            <a:endParaRPr lang="en-US"/>
          </a:p>
        </p:txBody>
      </p:sp>
      <p:sp>
        <p:nvSpPr>
          <p:cNvPr id="14" name="Rectangle 20">
            <a:extLst>
              <a:ext uri="{FF2B5EF4-FFF2-40B4-BE49-F238E27FC236}">
                <a16:creationId xmlns:a16="http://schemas.microsoft.com/office/drawing/2014/main" id="{92ED3F46-42B2-B24E-BF1E-EFBF7FA79C03}"/>
              </a:ext>
            </a:extLst>
          </p:cNvPr>
          <p:cNvSpPr>
            <a:spLocks noChangeArrowheads="1"/>
          </p:cNvSpPr>
          <p:nvPr/>
        </p:nvSpPr>
        <p:spPr bwMode="auto">
          <a:xfrm>
            <a:off x="4343400" y="895290"/>
            <a:ext cx="4419600" cy="2895600"/>
          </a:xfrm>
          <a:prstGeom prst="rect">
            <a:avLst/>
          </a:prstGeom>
          <a:noFill/>
          <a:ln w="9525" algn="ctr">
            <a:noFill/>
            <a:round/>
            <a:headEnd/>
            <a:tailEnd/>
          </a:ln>
        </p:spPr>
        <p:txBody>
          <a:bodyPr>
            <a:spAutoFit/>
          </a:bodyPr>
          <a:lstStyle/>
          <a:p>
            <a:endParaRPr lang="en-US"/>
          </a:p>
        </p:txBody>
      </p:sp>
      <p:sp>
        <p:nvSpPr>
          <p:cNvPr id="15" name="TextBox 14">
            <a:extLst>
              <a:ext uri="{FF2B5EF4-FFF2-40B4-BE49-F238E27FC236}">
                <a16:creationId xmlns:a16="http://schemas.microsoft.com/office/drawing/2014/main" id="{697172D7-B493-244B-8702-7B5946F53283}"/>
              </a:ext>
            </a:extLst>
          </p:cNvPr>
          <p:cNvSpPr txBox="1"/>
          <p:nvPr/>
        </p:nvSpPr>
        <p:spPr>
          <a:xfrm>
            <a:off x="1123950" y="6176188"/>
            <a:ext cx="64389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000" dirty="0"/>
              <a:t>Inoue, J. et al. “Clouds and Radiation Processes in Regional Climate Models Evaluated Using Observations Over the Ice‐free Arctic Ocean”. </a:t>
            </a:r>
            <a:r>
              <a:rPr lang="en-US" sz="1000" i="1" dirty="0"/>
              <a:t>Journal of Geophysical Research Atmospheres </a:t>
            </a:r>
            <a:r>
              <a:rPr lang="en-US" sz="1000" b="1" dirty="0"/>
              <a:t>126</a:t>
            </a:r>
            <a:r>
              <a:rPr lang="en-US" sz="1000" dirty="0"/>
              <a:t>, (2021). [DOI: 10.1029/2020jd033904].</a:t>
            </a:r>
            <a:endParaRPr lang="en-US" sz="1000" i="1" dirty="0"/>
          </a:p>
        </p:txBody>
      </p:sp>
      <p:sp>
        <p:nvSpPr>
          <p:cNvPr id="16" name="TextBox 27">
            <a:extLst>
              <a:ext uri="{FF2B5EF4-FFF2-40B4-BE49-F238E27FC236}">
                <a16:creationId xmlns:a16="http://schemas.microsoft.com/office/drawing/2014/main" id="{599E52B9-794A-9F49-9682-8DDE3759E1E3}"/>
              </a:ext>
            </a:extLst>
          </p:cNvPr>
          <p:cNvSpPr txBox="1">
            <a:spLocks noChangeArrowheads="1"/>
          </p:cNvSpPr>
          <p:nvPr/>
        </p:nvSpPr>
        <p:spPr bwMode="auto">
          <a:xfrm>
            <a:off x="4343400" y="4675004"/>
            <a:ext cx="4648200" cy="1384995"/>
          </a:xfrm>
          <a:prstGeom prst="rect">
            <a:avLst/>
          </a:prstGeom>
          <a:noFill/>
          <a:ln w="9525">
            <a:noFill/>
            <a:miter lim="800000"/>
            <a:headEnd/>
            <a:tailEnd/>
          </a:ln>
        </p:spPr>
        <p:txBody>
          <a:bodyPr wrap="square">
            <a:spAutoFit/>
          </a:bodyPr>
          <a:lstStyle/>
          <a:p>
            <a:r>
              <a:rPr lang="en-US" sz="1400" dirty="0">
                <a:solidFill>
                  <a:schemeClr val="accent3">
                    <a:lumMod val="75000"/>
                  </a:schemeClr>
                </a:solidFill>
              </a:rPr>
              <a:t>Sample comparison of RCMs to observations showing the relative frequency of sea surface energy budget (SSEB) in bins (a), the difference between each RCM and observation of SSEB (b), and the time series of each RCM’s SSEB over the duration of the observations (c). Statistics are valid for the full </a:t>
            </a:r>
            <a:r>
              <a:rPr lang="en-US" sz="1400" i="1" dirty="0" err="1">
                <a:solidFill>
                  <a:schemeClr val="accent3">
                    <a:lumMod val="75000"/>
                  </a:schemeClr>
                </a:solidFill>
              </a:rPr>
              <a:t>Mirai</a:t>
            </a:r>
            <a:r>
              <a:rPr lang="en-US" sz="1400" i="1" dirty="0">
                <a:solidFill>
                  <a:schemeClr val="accent3">
                    <a:lumMod val="75000"/>
                  </a:schemeClr>
                </a:solidFill>
              </a:rPr>
              <a:t> </a:t>
            </a:r>
            <a:r>
              <a:rPr lang="en-US" sz="1400" dirty="0">
                <a:solidFill>
                  <a:schemeClr val="accent3">
                    <a:lumMod val="75000"/>
                  </a:schemeClr>
                </a:solidFill>
              </a:rPr>
              <a:t>campaign from 7 to 25 September 2014. </a:t>
            </a:r>
          </a:p>
        </p:txBody>
      </p:sp>
      <p:sp>
        <p:nvSpPr>
          <p:cNvPr id="17" name="Rectangle 4">
            <a:extLst>
              <a:ext uri="{FF2B5EF4-FFF2-40B4-BE49-F238E27FC236}">
                <a16:creationId xmlns:a16="http://schemas.microsoft.com/office/drawing/2014/main" id="{88DBB1DB-486B-874B-A0A6-CE3ED9368144}"/>
              </a:ext>
            </a:extLst>
          </p:cNvPr>
          <p:cNvSpPr>
            <a:spLocks noChangeArrowheads="1"/>
          </p:cNvSpPr>
          <p:nvPr/>
        </p:nvSpPr>
        <p:spPr bwMode="auto">
          <a:xfrm>
            <a:off x="258596" y="1001976"/>
            <a:ext cx="3978607" cy="537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15000"/>
              </a:spcBef>
            </a:pPr>
            <a:r>
              <a:rPr lang="en-US" altLang="en-US" sz="1600" b="1" dirty="0"/>
              <a:t>Objective</a:t>
            </a:r>
          </a:p>
          <a:p>
            <a:pPr marL="283464" indent="-283464" eaLnBrk="1" hangingPunct="1">
              <a:spcBef>
                <a:spcPct val="15000"/>
              </a:spcBef>
              <a:buFont typeface="Arial" pitchFamily="34" charset="0"/>
              <a:buChar char="●"/>
            </a:pPr>
            <a:r>
              <a:rPr lang="en-US" altLang="en-US" sz="1400" dirty="0"/>
              <a:t>To evaluate six regional climate models (RCMs) in comparison to observations from the Japanese RV </a:t>
            </a:r>
            <a:r>
              <a:rPr lang="en-US" altLang="en-US" sz="1400" i="1" dirty="0" err="1"/>
              <a:t>Mirai</a:t>
            </a:r>
            <a:r>
              <a:rPr lang="en-US" altLang="en-US" sz="1400" dirty="0"/>
              <a:t> research cruise over the ice-free Arctic Ocean.</a:t>
            </a:r>
          </a:p>
          <a:p>
            <a:pPr algn="ctr" eaLnBrk="1" hangingPunct="1">
              <a:spcBef>
                <a:spcPct val="15000"/>
              </a:spcBef>
            </a:pPr>
            <a:r>
              <a:rPr lang="en-US" altLang="en-US" sz="1600" b="1" dirty="0"/>
              <a:t>Approach</a:t>
            </a:r>
          </a:p>
          <a:p>
            <a:pPr marL="283464" indent="-283464" eaLnBrk="1" hangingPunct="1">
              <a:spcBef>
                <a:spcPct val="15000"/>
              </a:spcBef>
              <a:buFont typeface="Arial" pitchFamily="34" charset="0"/>
              <a:buChar char="●"/>
            </a:pPr>
            <a:r>
              <a:rPr lang="en-US" altLang="en-US" sz="1400" dirty="0"/>
              <a:t>Perform statistical comparisons of surface and upper-air meteorology observations, in addition to observations of clouds and the surface energy budget, to the RCMs in an evaluation of RCM performance over the ice-free ocean.</a:t>
            </a:r>
          </a:p>
          <a:p>
            <a:pPr algn="ctr" eaLnBrk="1" hangingPunct="1">
              <a:spcBef>
                <a:spcPct val="15000"/>
              </a:spcBef>
            </a:pPr>
            <a:r>
              <a:rPr lang="en-US" altLang="en-US" sz="1600" b="1" dirty="0"/>
              <a:t>Impact</a:t>
            </a:r>
            <a:endParaRPr lang="en-US" altLang="en-US" sz="1600" dirty="0"/>
          </a:p>
          <a:p>
            <a:pPr marL="283464" indent="-283464" eaLnBrk="1" hangingPunct="1">
              <a:spcBef>
                <a:spcPct val="15000"/>
              </a:spcBef>
              <a:buFont typeface="Arial" pitchFamily="34" charset="0"/>
              <a:buChar char="●"/>
            </a:pPr>
            <a:r>
              <a:rPr lang="en-US" altLang="en-US" sz="1400" dirty="0"/>
              <a:t>RCMs represent the surface meteorological state very well.</a:t>
            </a:r>
          </a:p>
          <a:p>
            <a:pPr marL="283464" indent="-283464" eaLnBrk="1" hangingPunct="1">
              <a:spcBef>
                <a:spcPct val="15000"/>
              </a:spcBef>
              <a:buFont typeface="Arial" pitchFamily="34" charset="0"/>
              <a:buChar char="●"/>
            </a:pPr>
            <a:r>
              <a:rPr lang="en-US" altLang="en-US" sz="1400" dirty="0"/>
              <a:t>There are large differences in the representation of water and ice clouds between the RCMs and the observations and among the different RCMs.</a:t>
            </a:r>
          </a:p>
          <a:p>
            <a:pPr marL="283464" indent="-283464" eaLnBrk="1" hangingPunct="1">
              <a:spcBef>
                <a:spcPct val="15000"/>
              </a:spcBef>
              <a:buFont typeface="Arial" pitchFamily="34" charset="0"/>
              <a:buChar char="●"/>
            </a:pPr>
            <a:r>
              <a:rPr lang="en-US" altLang="en-US" sz="1400" dirty="0"/>
              <a:t>This is a follow-up study to a previous RCM evaluation over the Arctic in the summer (</a:t>
            </a:r>
            <a:r>
              <a:rPr lang="en-US" altLang="en-US" sz="1400" dirty="0" err="1"/>
              <a:t>Sedlar</a:t>
            </a:r>
            <a:r>
              <a:rPr lang="en-US" altLang="en-US" sz="1400" dirty="0"/>
              <a:t> et al. 2020) and a precursor to the RCM evaluations to be completed using observations from the </a:t>
            </a:r>
            <a:r>
              <a:rPr lang="en-US" altLang="en-US" sz="1400" dirty="0" err="1"/>
              <a:t>MOSAiC</a:t>
            </a:r>
            <a:r>
              <a:rPr lang="en-US" altLang="en-US" sz="1400" dirty="0"/>
              <a:t> expedition.</a:t>
            </a:r>
          </a:p>
        </p:txBody>
      </p:sp>
      <p:pic>
        <p:nvPicPr>
          <p:cNvPr id="3" name="Picture 2" descr="Chart, histogram&#10;&#10;Description automatically generated">
            <a:extLst>
              <a:ext uri="{FF2B5EF4-FFF2-40B4-BE49-F238E27FC236}">
                <a16:creationId xmlns:a16="http://schemas.microsoft.com/office/drawing/2014/main" id="{EAD9CA91-9750-C64A-83E9-CE2BE4220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107" y="1143000"/>
            <a:ext cx="4210908" cy="3602280"/>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266</Words>
  <Application>Microsoft Macintosh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Myriad Web Pro Condensed</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Mark Seefeldt</cp:lastModifiedBy>
  <cp:revision>67</cp:revision>
  <dcterms:created xsi:type="dcterms:W3CDTF">2010-09-02T17:02:09Z</dcterms:created>
  <dcterms:modified xsi:type="dcterms:W3CDTF">2021-05-06T18:21:17Z</dcterms:modified>
</cp:coreProperties>
</file>