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65" r:id="rId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644"/>
    <p:restoredTop sz="94542"/>
  </p:normalViewPr>
  <p:slideViewPr>
    <p:cSldViewPr>
      <p:cViewPr varScale="1">
        <p:scale>
          <a:sx n="181" d="100"/>
          <a:sy n="181" d="100"/>
        </p:scale>
        <p:origin x="3128"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586A74D-81BC-4965-8D76-20C793EE69AD}" type="datetimeFigureOut">
              <a:rPr lang="en-US" smtClean="0"/>
              <a:pPr/>
              <a:t>1/22/20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BD793DC-401D-445D-9E15-8375BE67FA78}" type="slidenum">
              <a:rPr lang="en-US" smtClean="0"/>
              <a:pPr/>
              <a:t>‹#›</a:t>
            </a:fld>
            <a:endParaRPr lang="en-US"/>
          </a:p>
        </p:txBody>
      </p:sp>
    </p:spTree>
    <p:extLst>
      <p:ext uri="{BB962C8B-B14F-4D97-AF65-F5344CB8AC3E}">
        <p14:creationId xmlns:p14="http://schemas.microsoft.com/office/powerpoint/2010/main" val="2707859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C80B9A-C993-4CEA-8A39-3AFD6A021F27}" type="slidenum">
              <a:rPr lang="en-US" smtClean="0"/>
              <a:pPr/>
              <a:t>1</a:t>
            </a:fld>
            <a:endParaRPr lang="en-US"/>
          </a:p>
        </p:txBody>
      </p:sp>
    </p:spTree>
    <p:extLst>
      <p:ext uri="{BB962C8B-B14F-4D97-AF65-F5344CB8AC3E}">
        <p14:creationId xmlns:p14="http://schemas.microsoft.com/office/powerpoint/2010/main" val="1231563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36D64-B606-4833-8E9E-A8FC51B35A1D}" type="datetimeFigureOut">
              <a:rPr lang="en-US" smtClean="0"/>
              <a:pPr/>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3"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endParaRPr>
          </a:p>
        </p:txBody>
      </p:sp>
      <p:sp>
        <p:nvSpPr>
          <p:cNvPr id="7" name="Rectangle 235"/>
          <p:cNvSpPr>
            <a:spLocks noChangeArrowheads="1"/>
          </p:cNvSpPr>
          <p:nvPr/>
        </p:nvSpPr>
        <p:spPr bwMode="auto">
          <a:xfrm>
            <a:off x="2398713" y="6646863"/>
            <a:ext cx="6588125" cy="211137"/>
          </a:xfrm>
          <a:prstGeom prst="rect">
            <a:avLst/>
          </a:prstGeom>
          <a:noFill/>
          <a:ln w="9525" algn="ctr">
            <a:noFill/>
            <a:miter lim="800000"/>
            <a:headEnd/>
            <a:tailEnd/>
          </a:ln>
          <a:effectLst/>
        </p:spPr>
        <p:txBody>
          <a:bodyPr/>
          <a:lstStyle/>
          <a:p>
            <a:pPr marL="171450" indent="-171450" algn="r" eaLnBrk="0" hangingPunct="0">
              <a:lnSpc>
                <a:spcPct val="90000"/>
              </a:lnSpc>
              <a:defRPr/>
            </a:pPr>
            <a:r>
              <a:rPr lang="en-US" sz="1200" b="1" dirty="0">
                <a:solidFill>
                  <a:schemeClr val="bg1"/>
                </a:solidFill>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838200" y="1600200"/>
            <a:ext cx="38481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838700" y="1600200"/>
            <a:ext cx="3848100" cy="4525963"/>
          </a:xfrm>
        </p:spPr>
        <p:txBody>
          <a:bodyPr/>
          <a:lstStyle/>
          <a:p>
            <a:pPr lvl="0"/>
            <a:endParaRPr lang="en-US" noProof="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pPr>
                <a:defRPr/>
              </a:pPr>
              <a:t>‹#›</a:t>
            </a:fld>
            <a:endParaRPr lang="en-US"/>
          </a:p>
        </p:txBody>
      </p:sp>
      <p:sp>
        <p:nvSpPr>
          <p:cNvPr id="10" name="Rectangle 235"/>
          <p:cNvSpPr>
            <a:spLocks noChangeArrowheads="1"/>
          </p:cNvSpPr>
          <p:nvPr userDrawn="1"/>
        </p:nvSpPr>
        <p:spPr bwMode="auto">
          <a:xfrm>
            <a:off x="-34926" y="6646863"/>
            <a:ext cx="2320925" cy="274637"/>
          </a:xfrm>
          <a:prstGeom prst="rect">
            <a:avLst/>
          </a:prstGeom>
          <a:noFill/>
          <a:ln w="9525" algn="ctr">
            <a:noFill/>
            <a:miter lim="800000"/>
            <a:headEnd/>
            <a:tailEnd/>
          </a:ln>
          <a:effectLst/>
        </p:spPr>
        <p:txBody>
          <a:bodyPr/>
          <a:lstStyle/>
          <a:p>
            <a:pPr marL="171450" indent="-171450" eaLnBrk="0" hangingPunct="0">
              <a:lnSpc>
                <a:spcPct val="90000"/>
              </a:lnSpc>
              <a:defRPr/>
            </a:pPr>
            <a:fld id="{3CF22588-4ED6-4D73-B710-A92B6386A90D}" type="slidenum">
              <a:rPr lang="en-US" sz="1000">
                <a:solidFill>
                  <a:schemeClr val="bg1"/>
                </a:solidFill>
                <a:ea typeface="Rod"/>
                <a:cs typeface="Rod"/>
              </a:rPr>
              <a:pPr marL="171450" indent="-171450" eaLnBrk="0" hangingPunct="0">
                <a:lnSpc>
                  <a:spcPct val="90000"/>
                </a:lnSpc>
                <a:defRPr/>
              </a:pPr>
              <a:t>‹#›</a:t>
            </a:fld>
            <a:r>
              <a:rPr lang="en-US" sz="1000" dirty="0">
                <a:solidFill>
                  <a:schemeClr val="bg1"/>
                </a:solidFill>
                <a:ea typeface="Rod"/>
                <a:cs typeface="Rod"/>
              </a:rPr>
              <a:t>	 </a:t>
            </a:r>
            <a:r>
              <a:rPr lang="en-US" sz="1200" b="1" dirty="0">
                <a:solidFill>
                  <a:schemeClr val="bg1"/>
                </a:solidFill>
                <a:ea typeface="Rod"/>
                <a:cs typeface="Rod"/>
              </a:rPr>
              <a:t>BER Climate Research</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636D64-B606-4833-8E9E-A8FC51B35A1D}" type="datetimeFigureOut">
              <a:rPr lang="en-US" smtClean="0"/>
              <a:pPr/>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7636D64-B606-4833-8E9E-A8FC51B35A1D}" type="datetimeFigureOut">
              <a:rPr lang="en-US" smtClean="0"/>
              <a:pPr/>
              <a:t>1/22/20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636D64-B606-4833-8E9E-A8FC51B35A1D}" type="datetimeFigureOut">
              <a:rPr lang="en-US" smtClean="0"/>
              <a:pPr/>
              <a:t>1/22/20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636D64-B606-4833-8E9E-A8FC51B35A1D}" type="datetimeFigureOut">
              <a:rPr lang="en-US" smtClean="0"/>
              <a:pPr/>
              <a:t>1/22/20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636D64-B606-4833-8E9E-A8FC51B35A1D}" type="datetimeFigureOut">
              <a:rPr lang="en-US" smtClean="0"/>
              <a:pPr/>
              <a:t>1/22/20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636D64-B606-4833-8E9E-A8FC51B35A1D}" type="datetimeFigureOut">
              <a:rPr lang="en-US" smtClean="0"/>
              <a:pPr/>
              <a:t>1/22/20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1/22/20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7636D64-B606-4833-8E9E-A8FC51B35A1D}" type="datetimeFigureOut">
              <a:rPr lang="en-US" smtClean="0"/>
              <a:pPr/>
              <a:t>1/22/20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BC275B-07AD-4C9E-AB1F-13419A9373D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636D64-B606-4833-8E9E-A8FC51B35A1D}" type="datetimeFigureOut">
              <a:rPr lang="en-US" smtClean="0"/>
              <a:pPr/>
              <a:t>1/22/20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C275B-07AD-4C9E-AB1F-13419A9373D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tif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ChangeArrowheads="1"/>
          </p:cNvSpPr>
          <p:nvPr/>
        </p:nvSpPr>
        <p:spPr bwMode="auto">
          <a:xfrm>
            <a:off x="444500" y="3759200"/>
            <a:ext cx="184150" cy="369888"/>
          </a:xfrm>
          <a:prstGeom prst="rect">
            <a:avLst/>
          </a:prstGeom>
          <a:noFill/>
          <a:ln w="9525">
            <a:noFill/>
            <a:miter lim="800000"/>
            <a:headEnd/>
            <a:tailEnd/>
          </a:ln>
        </p:spPr>
        <p:txBody>
          <a:bodyPr wrap="none">
            <a:spAutoFit/>
          </a:bodyPr>
          <a:lstStyle/>
          <a:p>
            <a:endParaRPr lang="en-US"/>
          </a:p>
        </p:txBody>
      </p:sp>
      <p:sp>
        <p:nvSpPr>
          <p:cNvPr id="5" name="TextBox 4"/>
          <p:cNvSpPr txBox="1"/>
          <p:nvPr/>
        </p:nvSpPr>
        <p:spPr>
          <a:xfrm>
            <a:off x="228600" y="35868"/>
            <a:ext cx="8915400" cy="461665"/>
          </a:xfrm>
          <a:prstGeom prst="rect">
            <a:avLst/>
          </a:prstGeom>
          <a:noFill/>
        </p:spPr>
        <p:txBody>
          <a:bodyPr wrap="square">
            <a:spAutoFit/>
          </a:bodyPr>
          <a:lstStyle/>
          <a:p>
            <a:pPr algn="ctr">
              <a:defRPr/>
            </a:pPr>
            <a:r>
              <a:rPr lang="en-US" sz="2400" b="1" dirty="0"/>
              <a:t>Novel method for determining flow directions in channel networks</a:t>
            </a:r>
            <a:endParaRPr lang="en-US" sz="2000" b="1" dirty="0"/>
          </a:p>
        </p:txBody>
      </p:sp>
      <p:sp>
        <p:nvSpPr>
          <p:cNvPr id="18" name="TextBox 17"/>
          <p:cNvSpPr txBox="1"/>
          <p:nvPr/>
        </p:nvSpPr>
        <p:spPr>
          <a:xfrm>
            <a:off x="228600" y="571120"/>
            <a:ext cx="3657600" cy="1046440"/>
          </a:xfrm>
          <a:prstGeom prst="rect">
            <a:avLst/>
          </a:prstGeom>
          <a:noFill/>
        </p:spPr>
        <p:txBody>
          <a:bodyPr wrap="square" rtlCol="0">
            <a:spAutoFit/>
          </a:bodyPr>
          <a:lstStyle/>
          <a:p>
            <a:r>
              <a:rPr lang="en-US" sz="2000" u="sng" dirty="0"/>
              <a:t>Objective</a:t>
            </a:r>
          </a:p>
          <a:p>
            <a:pPr marL="160020" indent="-160020">
              <a:buFont typeface="Arial" panose="020B0604020202020204" pitchFamily="34" charset="0"/>
              <a:buChar char="•"/>
            </a:pPr>
            <a:r>
              <a:rPr lang="en-US" sz="1400" dirty="0"/>
              <a:t>Develop algorithms to automatically determine flow directions in complex channel networks</a:t>
            </a:r>
          </a:p>
        </p:txBody>
      </p:sp>
      <p:sp>
        <p:nvSpPr>
          <p:cNvPr id="19" name="TextBox 18"/>
          <p:cNvSpPr txBox="1"/>
          <p:nvPr/>
        </p:nvSpPr>
        <p:spPr>
          <a:xfrm>
            <a:off x="228600" y="1604665"/>
            <a:ext cx="4114800" cy="1261884"/>
          </a:xfrm>
          <a:prstGeom prst="rect">
            <a:avLst/>
          </a:prstGeom>
          <a:noFill/>
        </p:spPr>
        <p:txBody>
          <a:bodyPr wrap="square" rtlCol="0">
            <a:spAutoFit/>
          </a:bodyPr>
          <a:lstStyle/>
          <a:p>
            <a:r>
              <a:rPr lang="en-US" sz="2000" u="sng" dirty="0"/>
              <a:t>Research</a:t>
            </a:r>
          </a:p>
          <a:p>
            <a:pPr marL="160020" indent="-160020">
              <a:buFont typeface="Arial" panose="020B0604020202020204" pitchFamily="34" charset="0"/>
              <a:buChar char="•"/>
            </a:pPr>
            <a:r>
              <a:rPr lang="en-US" sz="1400" dirty="0"/>
              <a:t>Used combinations of direction-predicting algorithms (DPAs) to make ”recipes” for delta and braided river channel networks</a:t>
            </a:r>
          </a:p>
          <a:p>
            <a:pPr marL="160020" indent="-160020">
              <a:buFont typeface="Arial" panose="020B0604020202020204" pitchFamily="34" charset="0"/>
              <a:buChar char="•"/>
            </a:pPr>
            <a:r>
              <a:rPr lang="en-US" sz="1400" dirty="0"/>
              <a:t>Tested against expert assessment with 97% success</a:t>
            </a:r>
          </a:p>
        </p:txBody>
      </p:sp>
      <p:sp>
        <p:nvSpPr>
          <p:cNvPr id="20" name="TextBox 19"/>
          <p:cNvSpPr txBox="1"/>
          <p:nvPr/>
        </p:nvSpPr>
        <p:spPr>
          <a:xfrm>
            <a:off x="4295399" y="574910"/>
            <a:ext cx="4343400" cy="1908215"/>
          </a:xfrm>
          <a:prstGeom prst="rect">
            <a:avLst/>
          </a:prstGeom>
          <a:noFill/>
        </p:spPr>
        <p:txBody>
          <a:bodyPr wrap="square" rtlCol="0">
            <a:spAutoFit/>
          </a:bodyPr>
          <a:lstStyle/>
          <a:p>
            <a:r>
              <a:rPr lang="en-US" sz="2000" u="sng" dirty="0"/>
              <a:t>Impact</a:t>
            </a:r>
          </a:p>
          <a:p>
            <a:pPr marL="160020" indent="-160020">
              <a:buFont typeface="Arial" panose="020B0604020202020204" pitchFamily="34" charset="0"/>
              <a:buChar char="•"/>
            </a:pPr>
            <a:r>
              <a:rPr lang="en-US" sz="1400" dirty="0"/>
              <a:t>Rapid, automatic, and objective method to identify flow directions in channel networks</a:t>
            </a:r>
          </a:p>
          <a:p>
            <a:pPr marL="160020" indent="-160020">
              <a:buFont typeface="Arial" panose="020B0604020202020204" pitchFamily="34" charset="0"/>
              <a:buChar char="•"/>
            </a:pPr>
            <a:r>
              <a:rPr lang="en-US" sz="1400" dirty="0"/>
              <a:t>Advances capabilities for modeling fluxes of water, sediment, nutrients, heat, and contaminants through rivers and deltas</a:t>
            </a:r>
          </a:p>
          <a:p>
            <a:pPr marL="160020" indent="-160020">
              <a:buFont typeface="Arial" panose="020B0604020202020204" pitchFamily="34" charset="0"/>
              <a:buChar char="•"/>
            </a:pPr>
            <a:r>
              <a:rPr lang="en-US" sz="1400" dirty="0"/>
              <a:t>Generate improved understanding of channel network structure and its impact on river-ocean fluxes</a:t>
            </a:r>
          </a:p>
        </p:txBody>
      </p:sp>
      <p:sp>
        <p:nvSpPr>
          <p:cNvPr id="12" name="TextBox 11"/>
          <p:cNvSpPr txBox="1"/>
          <p:nvPr/>
        </p:nvSpPr>
        <p:spPr>
          <a:xfrm>
            <a:off x="1371600" y="5990712"/>
            <a:ext cx="6629400" cy="646331"/>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sz="1200" dirty="0" err="1"/>
              <a:t>Schwenk</a:t>
            </a:r>
            <a:r>
              <a:rPr lang="en-US" sz="1200" dirty="0"/>
              <a:t>, J., A. Piliouras, and J. C. Rowland. (2019). Determining flow directions in river channel networks using planform morphology and topology. </a:t>
            </a:r>
            <a:r>
              <a:rPr lang="en-US" sz="1200" i="1" dirty="0"/>
              <a:t>Earth Surface Dynamics. </a:t>
            </a:r>
            <a:r>
              <a:rPr lang="en-US" sz="1200" dirty="0"/>
              <a:t>https://</a:t>
            </a:r>
            <a:r>
              <a:rPr lang="en-US" sz="1200" dirty="0" err="1"/>
              <a:t>doi.org</a:t>
            </a:r>
            <a:r>
              <a:rPr lang="en-US" sz="1200" dirty="0"/>
              <a:t>/10.5194/esurf-2019-19.</a:t>
            </a:r>
          </a:p>
        </p:txBody>
      </p:sp>
      <p:sp>
        <p:nvSpPr>
          <p:cNvPr id="11" name="TextBox 10">
            <a:extLst>
              <a:ext uri="{FF2B5EF4-FFF2-40B4-BE49-F238E27FC236}">
                <a16:creationId xmlns:a16="http://schemas.microsoft.com/office/drawing/2014/main" id="{12F8AAD6-BF35-D14E-B17D-A15B2CADE141}"/>
              </a:ext>
            </a:extLst>
          </p:cNvPr>
          <p:cNvSpPr txBox="1"/>
          <p:nvPr/>
        </p:nvSpPr>
        <p:spPr>
          <a:xfrm>
            <a:off x="5117078" y="2856880"/>
            <a:ext cx="3722121" cy="3046988"/>
          </a:xfrm>
          <a:prstGeom prst="rect">
            <a:avLst/>
          </a:prstGeom>
          <a:noFill/>
        </p:spPr>
        <p:txBody>
          <a:bodyPr wrap="square" rtlCol="0">
            <a:spAutoFit/>
          </a:bodyPr>
          <a:lstStyle/>
          <a:p>
            <a:r>
              <a:rPr lang="en-US" sz="1200" dirty="0">
                <a:solidFill>
                  <a:srgbClr val="0070C0"/>
                </a:solidFill>
              </a:rPr>
              <a:t>Example of algorithm usage on the Colville delta, Alaska.</a:t>
            </a:r>
          </a:p>
          <a:p>
            <a:endParaRPr lang="en-US" sz="1200" dirty="0">
              <a:solidFill>
                <a:srgbClr val="0070C0"/>
              </a:solidFill>
            </a:endParaRPr>
          </a:p>
          <a:p>
            <a:r>
              <a:rPr lang="en-US" sz="1200" dirty="0">
                <a:solidFill>
                  <a:srgbClr val="0070C0"/>
                </a:solidFill>
              </a:rPr>
              <a:t>Left: Predicted low directions in the Colville channel network for each individual channel, with blue showing the upstream and pink showing the downstream portion of each link.</a:t>
            </a:r>
          </a:p>
          <a:p>
            <a:endParaRPr lang="en-US" sz="1200" dirty="0">
              <a:solidFill>
                <a:srgbClr val="0070C0"/>
              </a:solidFill>
            </a:endParaRPr>
          </a:p>
          <a:p>
            <a:r>
              <a:rPr lang="en-US" sz="1200" dirty="0">
                <a:solidFill>
                  <a:srgbClr val="0070C0"/>
                </a:solidFill>
              </a:rPr>
              <a:t>Right: Predicted flow directions can be used to determine the fraction of river discharge exiting the delta at each outlet. Channel network (warm colors) is superimposed on a mask of the channels (dark blue. Land is black. Circles indicate channel outlets, and the size of the circle scales with the proportion of river discharge exiting the delta at each outlet. The Colville shows a relatively even distribution of river discharge across its front.</a:t>
            </a:r>
          </a:p>
        </p:txBody>
      </p:sp>
      <p:pic>
        <p:nvPicPr>
          <p:cNvPr id="9" name="Picture 8">
            <a:extLst>
              <a:ext uri="{FF2B5EF4-FFF2-40B4-BE49-F238E27FC236}">
                <a16:creationId xmlns:a16="http://schemas.microsoft.com/office/drawing/2014/main" id="{F75C5BAC-6B32-1F46-90E2-F98578CC2377}"/>
              </a:ext>
            </a:extLst>
          </p:cNvPr>
          <p:cNvPicPr>
            <a:picLocks noChangeAspect="1"/>
          </p:cNvPicPr>
          <p:nvPr/>
        </p:nvPicPr>
        <p:blipFill>
          <a:blip r:embed="rId3">
            <a:clrChange>
              <a:clrFrom>
                <a:srgbClr val="000000"/>
              </a:clrFrom>
              <a:clrTo>
                <a:srgbClr val="000000">
                  <a:alpha val="0"/>
                </a:srgbClr>
              </a:clrTo>
            </a:clrChange>
          </a:blip>
          <a:stretch>
            <a:fillRect/>
          </a:stretch>
        </p:blipFill>
        <p:spPr>
          <a:xfrm>
            <a:off x="145193" y="2856880"/>
            <a:ext cx="2445607" cy="3100753"/>
          </a:xfrm>
          <a:prstGeom prst="rect">
            <a:avLst/>
          </a:prstGeom>
          <a:solidFill>
            <a:schemeClr val="tx1"/>
          </a:solidFill>
        </p:spPr>
      </p:pic>
      <p:sp>
        <p:nvSpPr>
          <p:cNvPr id="10" name="TextBox 9">
            <a:extLst>
              <a:ext uri="{FF2B5EF4-FFF2-40B4-BE49-F238E27FC236}">
                <a16:creationId xmlns:a16="http://schemas.microsoft.com/office/drawing/2014/main" id="{419575EF-A9C5-8F4D-918C-FE534EFDAF51}"/>
              </a:ext>
            </a:extLst>
          </p:cNvPr>
          <p:cNvSpPr txBox="1"/>
          <p:nvPr/>
        </p:nvSpPr>
        <p:spPr>
          <a:xfrm>
            <a:off x="1594435" y="5578400"/>
            <a:ext cx="1104644" cy="338554"/>
          </a:xfrm>
          <a:prstGeom prst="rect">
            <a:avLst/>
          </a:prstGeom>
          <a:noFill/>
          <a:ln>
            <a:noFill/>
          </a:ln>
        </p:spPr>
        <p:txBody>
          <a:bodyPr wrap="square" rtlCol="0">
            <a:spAutoFit/>
          </a:bodyPr>
          <a:lstStyle/>
          <a:p>
            <a:r>
              <a:rPr lang="en-US" sz="800" dirty="0">
                <a:ln w="6350">
                  <a:noFill/>
                </a:ln>
                <a:solidFill>
                  <a:schemeClr val="bg1"/>
                </a:solidFill>
                <a:latin typeface="Arial" panose="020B0604020202020204" pitchFamily="34" charset="0"/>
                <a:cs typeface="Arial" panose="020B0604020202020204" pitchFamily="34" charset="0"/>
              </a:rPr>
              <a:t>general</a:t>
            </a:r>
          </a:p>
          <a:p>
            <a:r>
              <a:rPr lang="en-US" sz="800" dirty="0">
                <a:ln w="6350">
                  <a:noFill/>
                </a:ln>
                <a:solidFill>
                  <a:schemeClr val="bg1"/>
                </a:solidFill>
                <a:latin typeface="Arial" panose="020B0604020202020204" pitchFamily="34" charset="0"/>
                <a:cs typeface="Arial" panose="020B0604020202020204" pitchFamily="34" charset="0"/>
              </a:rPr>
              <a:t>flow dir.</a:t>
            </a:r>
          </a:p>
        </p:txBody>
      </p:sp>
      <p:sp>
        <p:nvSpPr>
          <p:cNvPr id="13" name="TextBox 12">
            <a:extLst>
              <a:ext uri="{FF2B5EF4-FFF2-40B4-BE49-F238E27FC236}">
                <a16:creationId xmlns:a16="http://schemas.microsoft.com/office/drawing/2014/main" id="{18E1A078-4C5F-384B-BCDF-5C35B0FC554A}"/>
              </a:ext>
            </a:extLst>
          </p:cNvPr>
          <p:cNvSpPr txBox="1"/>
          <p:nvPr/>
        </p:nvSpPr>
        <p:spPr>
          <a:xfrm>
            <a:off x="1711168" y="5277708"/>
            <a:ext cx="907768" cy="215444"/>
          </a:xfrm>
          <a:prstGeom prst="rect">
            <a:avLst/>
          </a:prstGeom>
          <a:noFill/>
          <a:ln>
            <a:noFill/>
          </a:ln>
        </p:spPr>
        <p:txBody>
          <a:bodyPr wrap="square" rtlCol="0">
            <a:spAutoFit/>
          </a:bodyPr>
          <a:lstStyle/>
          <a:p>
            <a:r>
              <a:rPr lang="en-US" sz="800" dirty="0">
                <a:ln w="6350">
                  <a:noFill/>
                </a:ln>
                <a:solidFill>
                  <a:schemeClr val="bg1"/>
                </a:solidFill>
                <a:latin typeface="Arial" panose="020B0604020202020204" pitchFamily="34" charset="0"/>
                <a:cs typeface="Arial" panose="020B0604020202020204" pitchFamily="34" charset="0"/>
              </a:rPr>
              <a:t>upstream</a:t>
            </a:r>
          </a:p>
        </p:txBody>
      </p:sp>
      <p:pic>
        <p:nvPicPr>
          <p:cNvPr id="14" name="Picture 13">
            <a:extLst>
              <a:ext uri="{FF2B5EF4-FFF2-40B4-BE49-F238E27FC236}">
                <a16:creationId xmlns:a16="http://schemas.microsoft.com/office/drawing/2014/main" id="{BE41968D-A36E-B942-9D13-7CC9F19ACA93}"/>
              </a:ext>
            </a:extLst>
          </p:cNvPr>
          <p:cNvPicPr>
            <a:picLocks noChangeAspect="1"/>
          </p:cNvPicPr>
          <p:nvPr/>
        </p:nvPicPr>
        <p:blipFill>
          <a:blip r:embed="rId4"/>
          <a:stretch>
            <a:fillRect/>
          </a:stretch>
        </p:blipFill>
        <p:spPr>
          <a:xfrm rot="5400000" flipV="1">
            <a:off x="2203037" y="5428753"/>
            <a:ext cx="283997" cy="113716"/>
          </a:xfrm>
          <a:prstGeom prst="rect">
            <a:avLst/>
          </a:prstGeom>
        </p:spPr>
      </p:pic>
      <p:sp>
        <p:nvSpPr>
          <p:cNvPr id="15" name="TextBox 14">
            <a:extLst>
              <a:ext uri="{FF2B5EF4-FFF2-40B4-BE49-F238E27FC236}">
                <a16:creationId xmlns:a16="http://schemas.microsoft.com/office/drawing/2014/main" id="{2253D69D-CC50-EB44-84D8-1F1A98E589E7}"/>
              </a:ext>
            </a:extLst>
          </p:cNvPr>
          <p:cNvSpPr txBox="1"/>
          <p:nvPr/>
        </p:nvSpPr>
        <p:spPr>
          <a:xfrm>
            <a:off x="1581368" y="5417370"/>
            <a:ext cx="1104644" cy="215444"/>
          </a:xfrm>
          <a:prstGeom prst="rect">
            <a:avLst/>
          </a:prstGeom>
          <a:noFill/>
          <a:ln>
            <a:noFill/>
          </a:ln>
        </p:spPr>
        <p:txBody>
          <a:bodyPr wrap="square" rtlCol="0">
            <a:spAutoFit/>
          </a:bodyPr>
          <a:lstStyle/>
          <a:p>
            <a:r>
              <a:rPr lang="en-US" sz="800" dirty="0">
                <a:ln w="6350">
                  <a:noFill/>
                </a:ln>
                <a:solidFill>
                  <a:schemeClr val="bg1"/>
                </a:solidFill>
                <a:latin typeface="Arial" panose="020B0604020202020204" pitchFamily="34" charset="0"/>
                <a:cs typeface="Arial" panose="020B0604020202020204" pitchFamily="34" charset="0"/>
              </a:rPr>
              <a:t>downstream</a:t>
            </a:r>
          </a:p>
        </p:txBody>
      </p:sp>
      <p:sp>
        <p:nvSpPr>
          <p:cNvPr id="16" name="TextBox 15">
            <a:extLst>
              <a:ext uri="{FF2B5EF4-FFF2-40B4-BE49-F238E27FC236}">
                <a16:creationId xmlns:a16="http://schemas.microsoft.com/office/drawing/2014/main" id="{327C12A8-2AAF-084B-8AD5-3ED80CDF4C61}"/>
              </a:ext>
            </a:extLst>
          </p:cNvPr>
          <p:cNvSpPr txBox="1"/>
          <p:nvPr/>
        </p:nvSpPr>
        <p:spPr>
          <a:xfrm>
            <a:off x="1440699" y="5040145"/>
            <a:ext cx="1367893" cy="329142"/>
          </a:xfrm>
          <a:prstGeom prst="rect">
            <a:avLst/>
          </a:prstGeom>
          <a:noFill/>
          <a:ln>
            <a:noFill/>
          </a:ln>
        </p:spPr>
        <p:txBody>
          <a:bodyPr wrap="square" rtlCol="0">
            <a:spAutoFit/>
          </a:bodyPr>
          <a:lstStyle/>
          <a:p>
            <a:r>
              <a:rPr lang="en-US" sz="1200" dirty="0">
                <a:ln w="6350">
                  <a:noFill/>
                </a:ln>
                <a:solidFill>
                  <a:schemeClr val="bg1">
                    <a:lumMod val="65000"/>
                  </a:schemeClr>
                </a:solidFill>
                <a:latin typeface="Arial" panose="020B0604020202020204" pitchFamily="34" charset="0"/>
                <a:cs typeface="Arial" panose="020B0604020202020204" pitchFamily="34" charset="0"/>
              </a:rPr>
              <a:t>flow direction</a:t>
            </a:r>
          </a:p>
        </p:txBody>
      </p:sp>
      <p:cxnSp>
        <p:nvCxnSpPr>
          <p:cNvPr id="17" name="Straight Arrow Connector 16">
            <a:extLst>
              <a:ext uri="{FF2B5EF4-FFF2-40B4-BE49-F238E27FC236}">
                <a16:creationId xmlns:a16="http://schemas.microsoft.com/office/drawing/2014/main" id="{A0BEF175-7AE0-274C-938A-062981455285}"/>
              </a:ext>
            </a:extLst>
          </p:cNvPr>
          <p:cNvCxnSpPr/>
          <p:nvPr/>
        </p:nvCxnSpPr>
        <p:spPr>
          <a:xfrm>
            <a:off x="2146757" y="5743269"/>
            <a:ext cx="277774" cy="0"/>
          </a:xfrm>
          <a:prstGeom prst="straightConnector1">
            <a:avLst/>
          </a:prstGeom>
          <a:ln w="12700">
            <a:solidFill>
              <a:schemeClr val="bg1"/>
            </a:solidFill>
            <a:tailEnd type="stealt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9AB3F433-F27B-8D42-BCC6-072FF1744121}"/>
              </a:ext>
            </a:extLst>
          </p:cNvPr>
          <p:cNvCxnSpPr>
            <a:cxnSpLocks/>
          </p:cNvCxnSpPr>
          <p:nvPr/>
        </p:nvCxnSpPr>
        <p:spPr>
          <a:xfrm flipV="1">
            <a:off x="536575" y="5194564"/>
            <a:ext cx="208995" cy="347687"/>
          </a:xfrm>
          <a:prstGeom prst="straightConnector1">
            <a:avLst/>
          </a:prstGeom>
          <a:ln w="12700">
            <a:solidFill>
              <a:schemeClr val="bg1"/>
            </a:solidFill>
            <a:tailEnd type="stealth"/>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38EDFB93-01B4-6A40-A27C-D96A0CF2ED33}"/>
              </a:ext>
            </a:extLst>
          </p:cNvPr>
          <p:cNvPicPr>
            <a:picLocks noChangeAspect="1"/>
          </p:cNvPicPr>
          <p:nvPr/>
        </p:nvPicPr>
        <p:blipFill>
          <a:blip r:embed="rId5"/>
          <a:stretch>
            <a:fillRect/>
          </a:stretch>
        </p:blipFill>
        <p:spPr>
          <a:xfrm>
            <a:off x="2686012" y="2856880"/>
            <a:ext cx="2335855" cy="3099816"/>
          </a:xfrm>
          <a:prstGeom prst="rect">
            <a:avLst/>
          </a:prstGeom>
        </p:spPr>
      </p:pic>
    </p:spTree>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TotalTime>
  <Words>276</Words>
  <Application>Microsoft Macintosh PowerPoint</Application>
  <PresentationFormat>On-screen Show (4:3)</PresentationFormat>
  <Paragraphs>22</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Office of Science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renu</dc:creator>
  <cp:lastModifiedBy>Anastasia Piliouras</cp:lastModifiedBy>
  <cp:revision>72</cp:revision>
  <dcterms:created xsi:type="dcterms:W3CDTF">2010-09-02T17:02:09Z</dcterms:created>
  <dcterms:modified xsi:type="dcterms:W3CDTF">2020-01-22T21:07:26Z</dcterms:modified>
</cp:coreProperties>
</file>