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5" r:id="rId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26"/>
    <p:restoredTop sz="94541"/>
  </p:normalViewPr>
  <p:slideViewPr>
    <p:cSldViewPr>
      <p:cViewPr varScale="1">
        <p:scale>
          <a:sx n="186" d="100"/>
          <a:sy n="186" d="100"/>
        </p:scale>
        <p:origin x="2064"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86A74D-81BC-4965-8D76-20C793EE69AD}" type="datetimeFigureOut">
              <a:rPr lang="en-US" smtClean="0"/>
              <a:pPr/>
              <a:t>7/31/19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BD793DC-401D-445D-9E15-8375BE67FA78}" type="slidenum">
              <a:rPr lang="en-US" smtClean="0"/>
              <a:pPr/>
              <a:t>‹#›</a:t>
            </a:fld>
            <a:endParaRPr lang="en-US"/>
          </a:p>
        </p:txBody>
      </p:sp>
    </p:spTree>
    <p:extLst>
      <p:ext uri="{BB962C8B-B14F-4D97-AF65-F5344CB8AC3E}">
        <p14:creationId xmlns:p14="http://schemas.microsoft.com/office/powerpoint/2010/main" val="2707859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C80B9A-C993-4CEA-8A39-3AFD6A021F27}" type="slidenum">
              <a:rPr lang="en-US" smtClean="0"/>
              <a:pPr/>
              <a:t>1</a:t>
            </a:fld>
            <a:endParaRPr lang="en-US"/>
          </a:p>
        </p:txBody>
      </p:sp>
    </p:spTree>
    <p:extLst>
      <p:ext uri="{BB962C8B-B14F-4D97-AF65-F5344CB8AC3E}">
        <p14:creationId xmlns:p14="http://schemas.microsoft.com/office/powerpoint/2010/main" val="1231563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636D64-B606-4833-8E9E-A8FC51B35A1D}" type="datetimeFigureOut">
              <a:rPr lang="en-US" smtClean="0"/>
              <a:pPr/>
              <a:t>7/31/19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7/31/19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7/31/19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5"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6"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7" name="Rectangle 235"/>
          <p:cNvSpPr>
            <a:spLocks noChangeArrowheads="1"/>
          </p:cNvSpPr>
          <p:nvPr/>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2" name="Title 1"/>
          <p:cNvSpPr>
            <a:spLocks noGrp="1"/>
          </p:cNvSpPr>
          <p:nvPr>
            <p:ph type="title"/>
          </p:nvPr>
        </p:nvSpPr>
        <p:spPr>
          <a:xfrm>
            <a:off x="457200" y="3810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838200" y="1600200"/>
            <a:ext cx="38481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38700" y="1600200"/>
            <a:ext cx="3848100" cy="4525963"/>
          </a:xfrm>
        </p:spPr>
        <p:txBody>
          <a:bodyPr/>
          <a:lstStyle/>
          <a:p>
            <a:pPr lvl="0"/>
            <a:endParaRPr lang="en-US" noProof="0"/>
          </a:p>
        </p:txBody>
      </p:sp>
      <p:sp>
        <p:nvSpPr>
          <p:cNvPr id="9" name="Slide Number Placeholder 4"/>
          <p:cNvSpPr>
            <a:spLocks noGrp="1"/>
          </p:cNvSpPr>
          <p:nvPr>
            <p:ph type="sldNum" sz="quarter" idx="10"/>
          </p:nvPr>
        </p:nvSpPr>
        <p:spPr/>
        <p:txBody>
          <a:bodyPr/>
          <a:lstStyle>
            <a:lvl1pPr eaLnBrk="0" hangingPunct="0">
              <a:defRPr>
                <a:latin typeface="Arial" charset="0"/>
              </a:defRPr>
            </a:lvl1pPr>
          </a:lstStyle>
          <a:p>
            <a:pPr>
              <a:defRPr/>
            </a:pPr>
            <a:fld id="{2113C00A-46C3-4695-A1BF-A4D51761E616}" type="slidenum">
              <a:rPr lang="en-US"/>
              <a:pPr>
                <a:defRPr/>
              </a:pPr>
              <a:t>‹#›</a:t>
            </a:fld>
            <a:endParaRPr lang="en-US"/>
          </a:p>
        </p:txBody>
      </p:sp>
      <p:sp>
        <p:nvSpPr>
          <p:cNvPr id="10" name="Rectangle 235"/>
          <p:cNvSpPr>
            <a:spLocks noChangeArrowheads="1"/>
          </p:cNvSpPr>
          <p:nvPr userDrawn="1"/>
        </p:nvSpPr>
        <p:spPr bwMode="auto">
          <a:xfrm>
            <a:off x="-34926" y="6646863"/>
            <a:ext cx="2320925" cy="274637"/>
          </a:xfrm>
          <a:prstGeom prst="rect">
            <a:avLst/>
          </a:prstGeom>
          <a:noFill/>
          <a:ln w="9525" algn="ctr">
            <a:noFill/>
            <a:miter lim="800000"/>
            <a:headEnd/>
            <a:tailEnd/>
          </a:ln>
          <a:effectLst/>
        </p:spPr>
        <p:txBody>
          <a:bodyPr/>
          <a:lstStyle/>
          <a:p>
            <a:pPr marL="171450" indent="-171450" eaLnBrk="0" hangingPunct="0">
              <a:lnSpc>
                <a:spcPct val="90000"/>
              </a:lnSpc>
              <a:defRPr/>
            </a:pPr>
            <a:fld id="{3CF22588-4ED6-4D73-B710-A92B6386A90D}" type="slidenum">
              <a:rPr lang="en-US" sz="1000">
                <a:solidFill>
                  <a:schemeClr val="bg1"/>
                </a:solidFill>
                <a:ea typeface="Rod"/>
                <a:cs typeface="Rod"/>
              </a:rPr>
              <a:pPr marL="171450" indent="-171450" eaLnBrk="0" hangingPunct="0">
                <a:lnSpc>
                  <a:spcPct val="90000"/>
                </a:lnSpc>
                <a:defRPr/>
              </a:pPr>
              <a:t>‹#›</a:t>
            </a:fld>
            <a:r>
              <a:rPr lang="en-US" sz="1000" dirty="0">
                <a:solidFill>
                  <a:schemeClr val="bg1"/>
                </a:solidFill>
                <a:ea typeface="Rod"/>
                <a:cs typeface="Rod"/>
              </a:rPr>
              <a:t>	 </a:t>
            </a:r>
            <a:r>
              <a:rPr lang="en-US" sz="1200" b="1" dirty="0">
                <a:solidFill>
                  <a:schemeClr val="bg1"/>
                </a:solidFill>
                <a:ea typeface="Rod"/>
                <a:cs typeface="Rod"/>
              </a:rPr>
              <a:t>BER Climate Research</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7/31/19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636D64-B606-4833-8E9E-A8FC51B35A1D}" type="datetimeFigureOut">
              <a:rPr lang="en-US" smtClean="0"/>
              <a:pPr/>
              <a:t>7/31/19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636D64-B606-4833-8E9E-A8FC51B35A1D}" type="datetimeFigureOut">
              <a:rPr lang="en-US" smtClean="0"/>
              <a:pPr/>
              <a:t>7/31/19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636D64-B606-4833-8E9E-A8FC51B35A1D}" type="datetimeFigureOut">
              <a:rPr lang="en-US" smtClean="0"/>
              <a:pPr/>
              <a:t>7/31/19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636D64-B606-4833-8E9E-A8FC51B35A1D}" type="datetimeFigureOut">
              <a:rPr lang="en-US" smtClean="0"/>
              <a:pPr/>
              <a:t>7/31/19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36D64-B606-4833-8E9E-A8FC51B35A1D}" type="datetimeFigureOut">
              <a:rPr lang="en-US" smtClean="0"/>
              <a:pPr/>
              <a:t>7/31/19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7/31/19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7/31/19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36D64-B606-4833-8E9E-A8FC51B35A1D}" type="datetimeFigureOut">
              <a:rPr lang="en-US" smtClean="0"/>
              <a:pPr/>
              <a:t>7/31/19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C275B-07AD-4C9E-AB1F-13419A9373D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hyperlink" Target="https://doi.org/10.1029/2019GL082792" TargetMode="External"/><Relationship Id="rId7"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emf"/><Relationship Id="rId9"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44500" y="3759200"/>
            <a:ext cx="184150" cy="369888"/>
          </a:xfrm>
          <a:prstGeom prst="rect">
            <a:avLst/>
          </a:prstGeom>
          <a:noFill/>
          <a:ln w="9525">
            <a:noFill/>
            <a:miter lim="800000"/>
            <a:headEnd/>
            <a:tailEnd/>
          </a:ln>
        </p:spPr>
        <p:txBody>
          <a:bodyPr wrap="none">
            <a:spAutoFit/>
          </a:bodyPr>
          <a:lstStyle/>
          <a:p>
            <a:endParaRPr lang="en-US"/>
          </a:p>
        </p:txBody>
      </p:sp>
      <p:sp>
        <p:nvSpPr>
          <p:cNvPr id="5" name="TextBox 4"/>
          <p:cNvSpPr txBox="1"/>
          <p:nvPr/>
        </p:nvSpPr>
        <p:spPr>
          <a:xfrm>
            <a:off x="228601" y="304800"/>
            <a:ext cx="8915400" cy="461665"/>
          </a:xfrm>
          <a:prstGeom prst="rect">
            <a:avLst/>
          </a:prstGeom>
          <a:noFill/>
        </p:spPr>
        <p:txBody>
          <a:bodyPr wrap="square">
            <a:spAutoFit/>
          </a:bodyPr>
          <a:lstStyle/>
          <a:p>
            <a:pPr algn="ctr">
              <a:defRPr/>
            </a:pPr>
            <a:r>
              <a:rPr lang="en-US" sz="2400" b="1" dirty="0"/>
              <a:t>Examining the effects of ice and permafrost on Arctic deltas</a:t>
            </a:r>
            <a:endParaRPr lang="en-US" sz="2000" b="1" dirty="0"/>
          </a:p>
        </p:txBody>
      </p:sp>
      <p:sp>
        <p:nvSpPr>
          <p:cNvPr id="18" name="TextBox 17"/>
          <p:cNvSpPr txBox="1"/>
          <p:nvPr/>
        </p:nvSpPr>
        <p:spPr>
          <a:xfrm>
            <a:off x="304800" y="990600"/>
            <a:ext cx="3657600" cy="1046440"/>
          </a:xfrm>
          <a:prstGeom prst="rect">
            <a:avLst/>
          </a:prstGeom>
          <a:noFill/>
        </p:spPr>
        <p:txBody>
          <a:bodyPr wrap="square" rtlCol="0">
            <a:spAutoFit/>
          </a:bodyPr>
          <a:lstStyle/>
          <a:p>
            <a:r>
              <a:rPr lang="en-US" sz="2000" u="sng" dirty="0"/>
              <a:t>Objective</a:t>
            </a:r>
          </a:p>
          <a:p>
            <a:pPr marL="342900" indent="-342900">
              <a:buFont typeface="Arial" panose="020B0604020202020204" pitchFamily="34" charset="0"/>
              <a:buChar char="•"/>
            </a:pPr>
            <a:r>
              <a:rPr lang="en-US" sz="1400" dirty="0"/>
              <a:t>Determine how ice cover and permafrost affect delta morphology and channel dynamics</a:t>
            </a:r>
          </a:p>
        </p:txBody>
      </p:sp>
      <p:sp>
        <p:nvSpPr>
          <p:cNvPr id="19" name="TextBox 18"/>
          <p:cNvSpPr txBox="1"/>
          <p:nvPr/>
        </p:nvSpPr>
        <p:spPr>
          <a:xfrm>
            <a:off x="295835" y="2037040"/>
            <a:ext cx="4114800" cy="1477328"/>
          </a:xfrm>
          <a:prstGeom prst="rect">
            <a:avLst/>
          </a:prstGeom>
          <a:noFill/>
        </p:spPr>
        <p:txBody>
          <a:bodyPr wrap="square" rtlCol="0">
            <a:spAutoFit/>
          </a:bodyPr>
          <a:lstStyle/>
          <a:p>
            <a:r>
              <a:rPr lang="en-US" sz="2000" u="sng" dirty="0"/>
              <a:t>Research</a:t>
            </a:r>
          </a:p>
          <a:p>
            <a:pPr marL="342900" indent="-342900">
              <a:buFont typeface="Arial" panose="020B0604020202020204" pitchFamily="34" charset="0"/>
              <a:buChar char="•"/>
            </a:pPr>
            <a:r>
              <a:rPr lang="en-US" sz="1400" dirty="0"/>
              <a:t>Use a reduced complexity numerical model with representations of </a:t>
            </a:r>
            <a:r>
              <a:rPr lang="en-US" sz="1400" dirty="0" err="1"/>
              <a:t>shorefast</a:t>
            </a:r>
            <a:r>
              <a:rPr lang="en-US" sz="1400" dirty="0"/>
              <a:t> ice and permafrost</a:t>
            </a:r>
          </a:p>
          <a:p>
            <a:pPr marL="342900" indent="-342900">
              <a:buFont typeface="Arial" panose="020B0604020202020204" pitchFamily="34" charset="0"/>
              <a:buChar char="•"/>
            </a:pPr>
            <a:r>
              <a:rPr lang="en-US" sz="1400" dirty="0"/>
              <a:t>Quantify changes to channel mobility, delta morphology, and distribution of sediment onshore and offshore</a:t>
            </a:r>
          </a:p>
        </p:txBody>
      </p:sp>
      <p:sp>
        <p:nvSpPr>
          <p:cNvPr id="20" name="TextBox 19"/>
          <p:cNvSpPr txBox="1"/>
          <p:nvPr/>
        </p:nvSpPr>
        <p:spPr>
          <a:xfrm>
            <a:off x="342900" y="3439686"/>
            <a:ext cx="4343400" cy="2554545"/>
          </a:xfrm>
          <a:prstGeom prst="rect">
            <a:avLst/>
          </a:prstGeom>
          <a:noFill/>
        </p:spPr>
        <p:txBody>
          <a:bodyPr wrap="square" rtlCol="0">
            <a:spAutoFit/>
          </a:bodyPr>
          <a:lstStyle/>
          <a:p>
            <a:r>
              <a:rPr lang="en-US" sz="2000" u="sng" dirty="0"/>
              <a:t>Impact</a:t>
            </a:r>
          </a:p>
          <a:p>
            <a:pPr marL="342900" indent="-342900">
              <a:buFont typeface="Arial" panose="020B0604020202020204" pitchFamily="34" charset="0"/>
              <a:buChar char="•"/>
            </a:pPr>
            <a:r>
              <a:rPr lang="en-US" sz="1400" dirty="0"/>
              <a:t>First study of long-term delta dynamics under the influence of ice and permafrost</a:t>
            </a:r>
          </a:p>
          <a:p>
            <a:pPr marL="342900" indent="-342900">
              <a:buFont typeface="Arial" panose="020B0604020202020204" pitchFamily="34" charset="0"/>
              <a:buChar char="•"/>
            </a:pPr>
            <a:r>
              <a:rPr lang="en-US" sz="1400" dirty="0"/>
              <a:t>Ice and permafrost reduce channel mobility, suggesting Arctic warming will increase channel mobility and delivery of sediment and carbon to the coastal ocean</a:t>
            </a:r>
          </a:p>
          <a:p>
            <a:pPr marL="342900" indent="-342900">
              <a:buFont typeface="Arial" panose="020B0604020202020204" pitchFamily="34" charset="0"/>
              <a:buChar char="•"/>
            </a:pPr>
            <a:r>
              <a:rPr lang="en-US" sz="1400" dirty="0"/>
              <a:t>Ice cover encourages flooding that aids in vertical delta growth to help keep up with sea level rise, such that reduced ice cover from warming may make Arctic deltas more vulnerable to sea level rise</a:t>
            </a:r>
          </a:p>
        </p:txBody>
      </p:sp>
      <p:sp>
        <p:nvSpPr>
          <p:cNvPr id="12" name="TextBox 11"/>
          <p:cNvSpPr txBox="1"/>
          <p:nvPr/>
        </p:nvSpPr>
        <p:spPr>
          <a:xfrm>
            <a:off x="1371600" y="6172200"/>
            <a:ext cx="6629400" cy="46166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1200" dirty="0"/>
              <a:t>Lauzon, R., Piliouras, A., &amp; Rowland, J. C. (2019). Ice and permafrost effects on delta morphology and channel dynamics. </a:t>
            </a:r>
            <a:r>
              <a:rPr lang="en-US" sz="1200" i="1" dirty="0"/>
              <a:t>Geophysical Research Letters</a:t>
            </a:r>
            <a:r>
              <a:rPr lang="en-US" sz="1200" dirty="0"/>
              <a:t>, 46. </a:t>
            </a:r>
            <a:r>
              <a:rPr lang="en-US" sz="1200" dirty="0">
                <a:hlinkClick r:id="rId3"/>
              </a:rPr>
              <a:t>https://doi.org/10.1029/2019GL082792</a:t>
            </a:r>
            <a:endParaRPr lang="en-US" sz="1200" dirty="0"/>
          </a:p>
        </p:txBody>
      </p:sp>
      <p:grpSp>
        <p:nvGrpSpPr>
          <p:cNvPr id="9" name="Group 8">
            <a:extLst>
              <a:ext uri="{FF2B5EF4-FFF2-40B4-BE49-F238E27FC236}">
                <a16:creationId xmlns:a16="http://schemas.microsoft.com/office/drawing/2014/main" id="{CC10A5B5-7596-0043-A911-46098C621590}"/>
              </a:ext>
            </a:extLst>
          </p:cNvPr>
          <p:cNvGrpSpPr/>
          <p:nvPr/>
        </p:nvGrpSpPr>
        <p:grpSpPr>
          <a:xfrm>
            <a:off x="4495800" y="1026018"/>
            <a:ext cx="3362821" cy="5057198"/>
            <a:chOff x="4937759" y="1066800"/>
            <a:chExt cx="3362821" cy="5057198"/>
          </a:xfrm>
        </p:grpSpPr>
        <p:pic>
          <p:nvPicPr>
            <p:cNvPr id="13" name="Picture 12">
              <a:extLst>
                <a:ext uri="{FF2B5EF4-FFF2-40B4-BE49-F238E27FC236}">
                  <a16:creationId xmlns:a16="http://schemas.microsoft.com/office/drawing/2014/main" id="{DC78C1ED-875F-4D42-9AE1-E0A01F6F11DC}"/>
                </a:ext>
              </a:extLst>
            </p:cNvPr>
            <p:cNvPicPr>
              <a:picLocks noChangeAspect="1"/>
            </p:cNvPicPr>
            <p:nvPr/>
          </p:nvPicPr>
          <p:blipFill rotWithShape="1">
            <a:blip r:embed="rId4"/>
            <a:srcRect l="86364"/>
            <a:stretch/>
          </p:blipFill>
          <p:spPr>
            <a:xfrm>
              <a:off x="7852137" y="1066800"/>
              <a:ext cx="436552" cy="1691640"/>
            </a:xfrm>
            <a:prstGeom prst="rect">
              <a:avLst/>
            </a:prstGeom>
          </p:spPr>
        </p:pic>
        <p:pic>
          <p:nvPicPr>
            <p:cNvPr id="2" name="Picture 1">
              <a:extLst>
                <a:ext uri="{FF2B5EF4-FFF2-40B4-BE49-F238E27FC236}">
                  <a16:creationId xmlns:a16="http://schemas.microsoft.com/office/drawing/2014/main" id="{B53CAC57-68D4-EA44-8026-B51B79D645D5}"/>
                </a:ext>
              </a:extLst>
            </p:cNvPr>
            <p:cNvPicPr>
              <a:picLocks noChangeAspect="1"/>
            </p:cNvPicPr>
            <p:nvPr/>
          </p:nvPicPr>
          <p:blipFill>
            <a:blip r:embed="rId5"/>
            <a:stretch>
              <a:fillRect/>
            </a:stretch>
          </p:blipFill>
          <p:spPr>
            <a:xfrm>
              <a:off x="4937759" y="1066800"/>
              <a:ext cx="2853446" cy="1658566"/>
            </a:xfrm>
            <a:prstGeom prst="rect">
              <a:avLst/>
            </a:prstGeom>
          </p:spPr>
        </p:pic>
        <p:pic>
          <p:nvPicPr>
            <p:cNvPr id="3" name="Picture 2">
              <a:extLst>
                <a:ext uri="{FF2B5EF4-FFF2-40B4-BE49-F238E27FC236}">
                  <a16:creationId xmlns:a16="http://schemas.microsoft.com/office/drawing/2014/main" id="{9215AFE2-491C-1D40-AD16-C911B0C90B01}"/>
                </a:ext>
              </a:extLst>
            </p:cNvPr>
            <p:cNvPicPr>
              <a:picLocks noChangeAspect="1"/>
            </p:cNvPicPr>
            <p:nvPr/>
          </p:nvPicPr>
          <p:blipFill>
            <a:blip r:embed="rId6"/>
            <a:stretch>
              <a:fillRect/>
            </a:stretch>
          </p:blipFill>
          <p:spPr>
            <a:xfrm>
              <a:off x="5155334" y="2782002"/>
              <a:ext cx="2657272" cy="1658566"/>
            </a:xfrm>
            <a:prstGeom prst="rect">
              <a:avLst/>
            </a:prstGeom>
          </p:spPr>
        </p:pic>
        <p:pic>
          <p:nvPicPr>
            <p:cNvPr id="6" name="Picture 5">
              <a:extLst>
                <a:ext uri="{FF2B5EF4-FFF2-40B4-BE49-F238E27FC236}">
                  <a16:creationId xmlns:a16="http://schemas.microsoft.com/office/drawing/2014/main" id="{DAA78A2C-472E-1548-AACC-0A55955FF4C4}"/>
                </a:ext>
              </a:extLst>
            </p:cNvPr>
            <p:cNvPicPr>
              <a:picLocks noChangeAspect="1"/>
            </p:cNvPicPr>
            <p:nvPr/>
          </p:nvPicPr>
          <p:blipFill rotWithShape="1">
            <a:blip r:embed="rId7"/>
            <a:srcRect r="15341"/>
            <a:stretch/>
          </p:blipFill>
          <p:spPr>
            <a:xfrm>
              <a:off x="5167224" y="4437434"/>
              <a:ext cx="2657272" cy="1658566"/>
            </a:xfrm>
            <a:prstGeom prst="rect">
              <a:avLst/>
            </a:prstGeom>
          </p:spPr>
        </p:pic>
        <p:pic>
          <p:nvPicPr>
            <p:cNvPr id="14" name="Picture 13">
              <a:extLst>
                <a:ext uri="{FF2B5EF4-FFF2-40B4-BE49-F238E27FC236}">
                  <a16:creationId xmlns:a16="http://schemas.microsoft.com/office/drawing/2014/main" id="{DDF943A4-F01C-DD4B-A21D-1EEC0E8556FF}"/>
                </a:ext>
              </a:extLst>
            </p:cNvPr>
            <p:cNvPicPr>
              <a:picLocks noChangeAspect="1"/>
            </p:cNvPicPr>
            <p:nvPr/>
          </p:nvPicPr>
          <p:blipFill rotWithShape="1">
            <a:blip r:embed="rId5"/>
            <a:srcRect r="89650" b="17302"/>
            <a:stretch/>
          </p:blipFill>
          <p:spPr>
            <a:xfrm>
              <a:off x="4950149" y="2767268"/>
              <a:ext cx="295332" cy="1371600"/>
            </a:xfrm>
            <a:prstGeom prst="rect">
              <a:avLst/>
            </a:prstGeom>
          </p:spPr>
        </p:pic>
        <p:pic>
          <p:nvPicPr>
            <p:cNvPr id="15" name="Picture 14">
              <a:extLst>
                <a:ext uri="{FF2B5EF4-FFF2-40B4-BE49-F238E27FC236}">
                  <a16:creationId xmlns:a16="http://schemas.microsoft.com/office/drawing/2014/main" id="{E1211EF0-E69D-0747-BB92-4FBA9C4D90DA}"/>
                </a:ext>
              </a:extLst>
            </p:cNvPr>
            <p:cNvPicPr>
              <a:picLocks noChangeAspect="1"/>
            </p:cNvPicPr>
            <p:nvPr/>
          </p:nvPicPr>
          <p:blipFill rotWithShape="1">
            <a:blip r:embed="rId8"/>
            <a:srcRect r="89650" b="17302"/>
            <a:stretch/>
          </p:blipFill>
          <p:spPr>
            <a:xfrm>
              <a:off x="4950149" y="4422699"/>
              <a:ext cx="295332" cy="1371600"/>
            </a:xfrm>
            <a:prstGeom prst="rect">
              <a:avLst/>
            </a:prstGeom>
          </p:spPr>
        </p:pic>
        <p:pic>
          <p:nvPicPr>
            <p:cNvPr id="17" name="Picture 16">
              <a:extLst>
                <a:ext uri="{FF2B5EF4-FFF2-40B4-BE49-F238E27FC236}">
                  <a16:creationId xmlns:a16="http://schemas.microsoft.com/office/drawing/2014/main" id="{6356147C-A5ED-404B-A3BD-3CB357C64ACC}"/>
                </a:ext>
              </a:extLst>
            </p:cNvPr>
            <p:cNvPicPr>
              <a:picLocks noChangeAspect="1"/>
            </p:cNvPicPr>
            <p:nvPr/>
          </p:nvPicPr>
          <p:blipFill rotWithShape="1">
            <a:blip r:embed="rId7"/>
            <a:srcRect l="86364"/>
            <a:stretch/>
          </p:blipFill>
          <p:spPr>
            <a:xfrm>
              <a:off x="7853803" y="2775704"/>
              <a:ext cx="436552" cy="1691640"/>
            </a:xfrm>
            <a:prstGeom prst="rect">
              <a:avLst/>
            </a:prstGeom>
          </p:spPr>
        </p:pic>
        <p:pic>
          <p:nvPicPr>
            <p:cNvPr id="21" name="Picture 20">
              <a:extLst>
                <a:ext uri="{FF2B5EF4-FFF2-40B4-BE49-F238E27FC236}">
                  <a16:creationId xmlns:a16="http://schemas.microsoft.com/office/drawing/2014/main" id="{0C99B307-85CB-1944-AD40-7FFA29E84B5A}"/>
                </a:ext>
              </a:extLst>
            </p:cNvPr>
            <p:cNvPicPr>
              <a:picLocks noChangeAspect="1"/>
            </p:cNvPicPr>
            <p:nvPr/>
          </p:nvPicPr>
          <p:blipFill rotWithShape="1">
            <a:blip r:embed="rId9"/>
            <a:srcRect l="86364"/>
            <a:stretch/>
          </p:blipFill>
          <p:spPr>
            <a:xfrm>
              <a:off x="7864028" y="4432358"/>
              <a:ext cx="436552" cy="1691640"/>
            </a:xfrm>
            <a:prstGeom prst="rect">
              <a:avLst/>
            </a:prstGeom>
          </p:spPr>
        </p:pic>
      </p:grpSp>
      <p:sp>
        <p:nvSpPr>
          <p:cNvPr id="11" name="TextBox 10">
            <a:extLst>
              <a:ext uri="{FF2B5EF4-FFF2-40B4-BE49-F238E27FC236}">
                <a16:creationId xmlns:a16="http://schemas.microsoft.com/office/drawing/2014/main" id="{12F8AAD6-BF35-D14E-B17D-A15B2CADE141}"/>
              </a:ext>
            </a:extLst>
          </p:cNvPr>
          <p:cNvSpPr txBox="1"/>
          <p:nvPr/>
        </p:nvSpPr>
        <p:spPr>
          <a:xfrm>
            <a:off x="7868847" y="1143000"/>
            <a:ext cx="1252366" cy="4154984"/>
          </a:xfrm>
          <a:prstGeom prst="rect">
            <a:avLst/>
          </a:prstGeom>
          <a:noFill/>
        </p:spPr>
        <p:txBody>
          <a:bodyPr wrap="square" rtlCol="0">
            <a:spAutoFit/>
          </a:bodyPr>
          <a:lstStyle/>
          <a:p>
            <a:r>
              <a:rPr lang="en-US" sz="1200" dirty="0">
                <a:solidFill>
                  <a:srgbClr val="0070C0"/>
                </a:solidFill>
              </a:rPr>
              <a:t>Elevation maps for different model runs showing the effects of ice thickness and extent on delta morphology. Top image has no ice or permafrost. Middle has 4.5m thick ice over 40% of the delta. Bottom has 2m thick ice over the entire delta. Arrows in middle image highlight channels that extend offshore that develop under thick ice.</a:t>
            </a:r>
          </a:p>
        </p:txBody>
      </p:sp>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TotalTime>
  <Words>195</Words>
  <Application>Microsoft Macintosh PowerPoint</Application>
  <PresentationFormat>On-screen Show (4:3)</PresentationFormat>
  <Paragraphs>13</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Office of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renu</dc:creator>
  <cp:lastModifiedBy>Anastasia Piliouras</cp:lastModifiedBy>
  <cp:revision>67</cp:revision>
  <dcterms:created xsi:type="dcterms:W3CDTF">2010-09-02T17:02:09Z</dcterms:created>
  <dcterms:modified xsi:type="dcterms:W3CDTF">2019-07-31T15:17:23Z</dcterms:modified>
</cp:coreProperties>
</file>