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411" y="58"/>
      </p:cViewPr>
      <p:guideLst/>
    </p:cSldViewPr>
  </p:slideViewPr>
  <p:notesTextViewPr>
    <p:cViewPr>
      <p:scale>
        <a:sx n="1" d="1"/>
        <a:sy n="1" d="1"/>
      </p:scale>
      <p:origin x="0" y="-317"/>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C90A2D-9AA5-44F0-9AA7-B4D00B1F7D91}" type="datetimeFigureOut">
              <a:rPr lang="en-US" smtClean="0"/>
              <a:t>5/9/2018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7E30A-E524-4A99-8B6B-CEBCD010D60A}" type="slidenum">
              <a:rPr lang="en-US" smtClean="0"/>
              <a:t>‹#›</a:t>
            </a:fld>
            <a:endParaRPr lang="en-US"/>
          </a:p>
        </p:txBody>
      </p:sp>
    </p:spTree>
    <p:extLst>
      <p:ext uri="{BB962C8B-B14F-4D97-AF65-F5344CB8AC3E}">
        <p14:creationId xmlns:p14="http://schemas.microsoft.com/office/powerpoint/2010/main" val="4065334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Sea surface temperatures have less influence on tropical cyclone intensification in the Atlantic than in the Pacific.</a:t>
            </a:r>
          </a:p>
          <a:p>
            <a:r>
              <a:rPr lang="en-US" sz="1200" b="1" kern="1200" dirty="0" smtClean="0">
                <a:solidFill>
                  <a:schemeClr val="tx1"/>
                </a:solidFill>
                <a:effectLst/>
                <a:latin typeface="+mn-lt"/>
                <a:ea typeface="+mn-ea"/>
                <a:cs typeface="+mn-cs"/>
              </a:rPr>
              <a:t>The Science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Tropical cyclones intensify using heat from the ocean surface, so sea surface temperatures (SSTs) under the eye of the storm are critical to their development. However, pre-storm SSTs are poor predictors of tropical cyclone intensification in the Atlantic basin compared to the eastern and northwest Pacific. Researchers at the U.S. Department of Energy’s Pacific Northwest National Laboratory contributed to a study showing that SST does not have as much influence in the Atlantic as in the Pacific. They uncovered a combination of factors explaining why the relationship between SST and tropical cyclone intensification differs among ocean basins.</a:t>
            </a:r>
          </a:p>
          <a:p>
            <a:r>
              <a:rPr lang="en-US" sz="1200" b="1" kern="1200" dirty="0" smtClean="0">
                <a:solidFill>
                  <a:schemeClr val="tx1"/>
                </a:solidFill>
                <a:effectLst/>
                <a:latin typeface="+mn-lt"/>
                <a:ea typeface="+mn-ea"/>
                <a:cs typeface="+mn-cs"/>
              </a:rPr>
              <a:t>The Impact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Sea surface temperatures are one of the most important predictors in statistical hurricane intensity prediction models, which consistently perform better in the Pacific compared to the Atlantic. The findings of this study could help improve statistical model predictions for the Atlantic.</a:t>
            </a:r>
          </a:p>
          <a:p>
            <a:r>
              <a:rPr lang="en-US" sz="1200" b="1" kern="1200" dirty="0" smtClean="0">
                <a:solidFill>
                  <a:schemeClr val="tx1"/>
                </a:solidFill>
                <a:effectLst/>
                <a:latin typeface="+mn-lt"/>
                <a:ea typeface="+mn-ea"/>
                <a:cs typeface="+mn-cs"/>
              </a:rPr>
              <a:t>Summary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Sea surface temperature is one of the most important parameters for tropical cyclone intensification. This study showed that the relationship between SST and tropical cyclone intensification varies considerably among ocean basins, with SST explaining less than 4 percent of the variance in tropical cyclone intensification rates in the Atlantic, 12 percent in the northwest Pacific, and 23 percent in the eastern Pacific. </a:t>
            </a:r>
          </a:p>
          <a:p>
            <a:r>
              <a:rPr lang="en-US" sz="1200" kern="1200" dirty="0" smtClean="0">
                <a:solidFill>
                  <a:schemeClr val="tx1"/>
                </a:solidFill>
                <a:effectLst/>
                <a:latin typeface="+mn-lt"/>
                <a:ea typeface="+mn-ea"/>
                <a:cs typeface="+mn-cs"/>
              </a:rPr>
              <a:t>The study revealed several factors responsible for these </a:t>
            </a:r>
            <a:r>
              <a:rPr lang="en-US" sz="1200" kern="1200" dirty="0" err="1" smtClean="0">
                <a:solidFill>
                  <a:schemeClr val="tx1"/>
                </a:solidFill>
                <a:effectLst/>
                <a:latin typeface="+mn-lt"/>
                <a:ea typeface="+mn-ea"/>
                <a:cs typeface="+mn-cs"/>
              </a:rPr>
              <a:t>interbasin</a:t>
            </a:r>
            <a:r>
              <a:rPr lang="en-US" sz="1200" kern="1200" dirty="0" smtClean="0">
                <a:solidFill>
                  <a:schemeClr val="tx1"/>
                </a:solidFill>
                <a:effectLst/>
                <a:latin typeface="+mn-lt"/>
                <a:ea typeface="+mn-ea"/>
                <a:cs typeface="+mn-cs"/>
              </a:rPr>
              <a:t> differences. First, SST variability along tropical cyclone tracks is lower in the Atlantic. This is because the SST variability across the domain is relatively small in the Atlantic compared to the eastern Pacific. Also, storm-induced cold wakes in the Atlantic reduce the pre-storm SST contribution to tropical cyclone intensification. The damping occurs because SST tends to vary in phase with tropical cyclone-induced SST cooling: In the Gulf of Mexico and northwestern Atlantic, where SSTs are highest, tropical cyclones tend to be strongest and their translations (the speeds at which they move forward) slowest, resulting in the strongest storm-induced cooling. The tendency for tropical cyclones to be more intense over the warmest SST in the Atlantic also limits the usefulness of SST as a predictor since stronger storms intensify less. Finally, in the northwest Pacific, SST tends to vary out of phase with vertical wind shear (change of wind speed or direction with height) and outflow temperature (the temperature in the upper troposphere). </a:t>
            </a:r>
            <a:r>
              <a:rPr lang="en-US" sz="1200" kern="1200" smtClean="0">
                <a:solidFill>
                  <a:schemeClr val="tx1"/>
                </a:solidFill>
                <a:effectLst/>
                <a:latin typeface="+mn-lt"/>
                <a:ea typeface="+mn-ea"/>
                <a:cs typeface="+mn-cs"/>
              </a:rPr>
              <a:t>This strengthens the relationship between SST and tropical cyclone intensification more in the northwest Pacific than in the eastern Pacific or Atlantic.</a:t>
            </a:r>
          </a:p>
          <a:p>
            <a:pPr eaLnBrk="1" hangingPunct="1">
              <a:spcBef>
                <a:spcPct val="0"/>
              </a:spcBef>
            </a:pPr>
            <a:endParaRPr lang="en-US" altLang="en-US" sz="1000" dirty="0"/>
          </a:p>
        </p:txBody>
      </p:sp>
    </p:spTree>
    <p:extLst>
      <p:ext uri="{BB962C8B-B14F-4D97-AF65-F5344CB8AC3E}">
        <p14:creationId xmlns:p14="http://schemas.microsoft.com/office/powerpoint/2010/main" val="1336148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329043009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5/9/2018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3418197623"/>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71315" y="671159"/>
            <a:ext cx="3962400" cy="6125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smtClean="0">
                <a:solidFill>
                  <a:prstClr val="black"/>
                </a:solidFill>
              </a:rPr>
              <a:t>Objective</a:t>
            </a:r>
            <a:endParaRPr lang="en-US" sz="1600" b="1" dirty="0">
              <a:solidFill>
                <a:prstClr val="black"/>
              </a:solidFill>
            </a:endParaRPr>
          </a:p>
          <a:p>
            <a:pPr marL="285750" indent="-285750">
              <a:spcBef>
                <a:spcPct val="15000"/>
              </a:spcBef>
              <a:buFont typeface="Arial" pitchFamily="34" charset="0"/>
              <a:buChar char="●"/>
              <a:defRPr/>
            </a:pPr>
            <a:r>
              <a:rPr lang="en-US" sz="1400" dirty="0" smtClean="0">
                <a:solidFill>
                  <a:prstClr val="black"/>
                </a:solidFill>
              </a:rPr>
              <a:t>Explain why </a:t>
            </a:r>
            <a:r>
              <a:rPr lang="en-US" sz="1400" dirty="0">
                <a:solidFill>
                  <a:prstClr val="black"/>
                </a:solidFill>
              </a:rPr>
              <a:t>s</a:t>
            </a:r>
            <a:r>
              <a:rPr lang="en-US" sz="1400" dirty="0" smtClean="0">
                <a:solidFill>
                  <a:prstClr val="black"/>
                </a:solidFill>
              </a:rPr>
              <a:t>ea </a:t>
            </a:r>
            <a:r>
              <a:rPr lang="en-US" sz="1400" dirty="0">
                <a:solidFill>
                  <a:prstClr val="black"/>
                </a:solidFill>
              </a:rPr>
              <a:t>s</a:t>
            </a:r>
            <a:r>
              <a:rPr lang="en-US" sz="1400" dirty="0" smtClean="0">
                <a:solidFill>
                  <a:prstClr val="black"/>
                </a:solidFill>
              </a:rPr>
              <a:t>urface </a:t>
            </a:r>
            <a:r>
              <a:rPr lang="en-US" sz="1400" dirty="0">
                <a:solidFill>
                  <a:prstClr val="black"/>
                </a:solidFill>
              </a:rPr>
              <a:t>t</a:t>
            </a:r>
            <a:r>
              <a:rPr lang="en-US" sz="1400" dirty="0" smtClean="0">
                <a:solidFill>
                  <a:prstClr val="black"/>
                </a:solidFill>
              </a:rPr>
              <a:t>emperature (SST) is a poor predictor of tropical </a:t>
            </a:r>
            <a:r>
              <a:rPr lang="en-US" sz="1400" dirty="0">
                <a:solidFill>
                  <a:prstClr val="black"/>
                </a:solidFill>
              </a:rPr>
              <a:t>c</a:t>
            </a:r>
            <a:r>
              <a:rPr lang="en-US" sz="1400" dirty="0" smtClean="0">
                <a:solidFill>
                  <a:prstClr val="black"/>
                </a:solidFill>
              </a:rPr>
              <a:t>yclone (TC) intensification in the Atlantic when compared to the Pacific</a:t>
            </a:r>
            <a:endParaRPr lang="en-US" sz="1400" dirty="0">
              <a:solidFill>
                <a:prstClr val="black"/>
              </a:solidFill>
            </a:endParaRPr>
          </a:p>
          <a:p>
            <a:pPr marL="231775" indent="-231775" algn="ctr">
              <a:spcBef>
                <a:spcPct val="15000"/>
              </a:spcBef>
              <a:defRPr/>
            </a:pPr>
            <a:r>
              <a:rPr lang="en-US" sz="1600" b="1" dirty="0" smtClean="0">
                <a:solidFill>
                  <a:prstClr val="black"/>
                </a:solidFill>
              </a:rPr>
              <a:t>Approach</a:t>
            </a:r>
            <a:endParaRPr lang="en-US" sz="1600" b="1" dirty="0">
              <a:solidFill>
                <a:prstClr val="black"/>
              </a:solidFill>
            </a:endParaRPr>
          </a:p>
          <a:p>
            <a:pPr marL="285750" indent="-285750">
              <a:spcBef>
                <a:spcPct val="15000"/>
              </a:spcBef>
              <a:buFont typeface="Arial" pitchFamily="34" charset="0"/>
              <a:buChar char="●"/>
              <a:defRPr/>
            </a:pPr>
            <a:r>
              <a:rPr lang="en-US" sz="1400" dirty="0">
                <a:solidFill>
                  <a:prstClr val="black"/>
                </a:solidFill>
              </a:rPr>
              <a:t>Compute various oceanic and atmospheric parameters along TC tracks using data from </a:t>
            </a:r>
            <a:r>
              <a:rPr lang="en-US" sz="1400" dirty="0" smtClean="0">
                <a:solidFill>
                  <a:prstClr val="black"/>
                </a:solidFill>
              </a:rPr>
              <a:t>1998−2012</a:t>
            </a:r>
            <a:endParaRPr lang="en-US" sz="1400" dirty="0">
              <a:solidFill>
                <a:prstClr val="black"/>
              </a:solidFill>
            </a:endParaRPr>
          </a:p>
          <a:p>
            <a:pPr marL="285750" indent="-285750">
              <a:spcBef>
                <a:spcPct val="15000"/>
              </a:spcBef>
              <a:buFont typeface="Arial" pitchFamily="34" charset="0"/>
              <a:buChar char="●"/>
              <a:defRPr/>
            </a:pPr>
            <a:r>
              <a:rPr lang="en-US" sz="1400" dirty="0" smtClean="0">
                <a:solidFill>
                  <a:prstClr val="black"/>
                </a:solidFill>
              </a:rPr>
              <a:t>Compare variance in pre-storm SST and spatial variability in TC cold wakes across basins</a:t>
            </a:r>
          </a:p>
          <a:p>
            <a:pPr marL="285750" indent="-285750">
              <a:spcBef>
                <a:spcPct val="15000"/>
              </a:spcBef>
              <a:buFont typeface="Arial" pitchFamily="34" charset="0"/>
              <a:buChar char="●"/>
              <a:defRPr/>
            </a:pPr>
            <a:r>
              <a:rPr lang="en-US" sz="1400" dirty="0" smtClean="0">
                <a:solidFill>
                  <a:prstClr val="black"/>
                </a:solidFill>
              </a:rPr>
              <a:t>Compute </a:t>
            </a:r>
            <a:r>
              <a:rPr lang="en-US" sz="1400" dirty="0">
                <a:solidFill>
                  <a:prstClr val="black"/>
                </a:solidFill>
              </a:rPr>
              <a:t>spatial variability in large-scale atmospheric </a:t>
            </a:r>
            <a:r>
              <a:rPr lang="en-US" sz="1400" dirty="0" smtClean="0">
                <a:solidFill>
                  <a:prstClr val="black"/>
                </a:solidFill>
              </a:rPr>
              <a:t>parameters, such as vertical </a:t>
            </a:r>
            <a:r>
              <a:rPr lang="en-US" sz="1400" dirty="0">
                <a:solidFill>
                  <a:prstClr val="black"/>
                </a:solidFill>
              </a:rPr>
              <a:t>wind </a:t>
            </a:r>
            <a:r>
              <a:rPr lang="en-US" sz="1400" dirty="0" smtClean="0">
                <a:solidFill>
                  <a:prstClr val="black"/>
                </a:solidFill>
              </a:rPr>
              <a:t>shear</a:t>
            </a:r>
          </a:p>
          <a:p>
            <a:pPr algn="ctr">
              <a:spcBef>
                <a:spcPct val="15000"/>
              </a:spcBef>
              <a:defRPr/>
            </a:pPr>
            <a:r>
              <a:rPr lang="en-US" altLang="en-US" sz="1600" b="1" dirty="0">
                <a:solidFill>
                  <a:prstClr val="black"/>
                </a:solidFill>
              </a:rPr>
              <a:t>Impact</a:t>
            </a:r>
          </a:p>
          <a:p>
            <a:pPr marL="283464" indent="-283464" eaLnBrk="1" hangingPunct="1">
              <a:spcBef>
                <a:spcPct val="15000"/>
              </a:spcBef>
              <a:buFont typeface="Arial" panose="020B0604020202020204" pitchFamily="34" charset="0"/>
              <a:buChar char="●"/>
            </a:pPr>
            <a:r>
              <a:rPr lang="en-US" altLang="en-US" sz="1400" dirty="0" smtClean="0">
                <a:solidFill>
                  <a:srgbClr val="000000"/>
                </a:solidFill>
              </a:rPr>
              <a:t>Substantial </a:t>
            </a:r>
            <a:r>
              <a:rPr lang="en-US" altLang="en-US" sz="1400" dirty="0">
                <a:solidFill>
                  <a:srgbClr val="000000"/>
                </a:solidFill>
              </a:rPr>
              <a:t>along-track </a:t>
            </a:r>
            <a:r>
              <a:rPr lang="en-US" altLang="en-US" sz="1400" dirty="0" smtClean="0">
                <a:solidFill>
                  <a:srgbClr val="000000"/>
                </a:solidFill>
              </a:rPr>
              <a:t>pre-storm </a:t>
            </a:r>
            <a:r>
              <a:rPr lang="en-US" altLang="en-US" sz="1400" dirty="0">
                <a:solidFill>
                  <a:srgbClr val="000000"/>
                </a:solidFill>
              </a:rPr>
              <a:t>SST variability enhances </a:t>
            </a:r>
            <a:r>
              <a:rPr lang="en-US" altLang="en-US" sz="1400" dirty="0" smtClean="0">
                <a:solidFill>
                  <a:srgbClr val="000000"/>
                </a:solidFill>
              </a:rPr>
              <a:t>the SST </a:t>
            </a:r>
            <a:r>
              <a:rPr lang="en-US" altLang="en-US" sz="1400" dirty="0">
                <a:solidFill>
                  <a:srgbClr val="000000"/>
                </a:solidFill>
              </a:rPr>
              <a:t>influence </a:t>
            </a:r>
            <a:r>
              <a:rPr lang="en-US" altLang="en-US" sz="1400" dirty="0" smtClean="0">
                <a:solidFill>
                  <a:srgbClr val="000000"/>
                </a:solidFill>
              </a:rPr>
              <a:t>on TC </a:t>
            </a:r>
            <a:r>
              <a:rPr lang="en-US" altLang="en-US" sz="1400" dirty="0">
                <a:solidFill>
                  <a:srgbClr val="000000"/>
                </a:solidFill>
              </a:rPr>
              <a:t>intensification in the eastern </a:t>
            </a:r>
            <a:r>
              <a:rPr lang="en-US" altLang="en-US" sz="1400" dirty="0" smtClean="0">
                <a:solidFill>
                  <a:srgbClr val="000000"/>
                </a:solidFill>
              </a:rPr>
              <a:t>Pacific</a:t>
            </a:r>
            <a:endParaRPr lang="en-US" altLang="en-US" sz="1400" dirty="0">
              <a:solidFill>
                <a:srgbClr val="000000"/>
              </a:solidFill>
            </a:endParaRPr>
          </a:p>
          <a:p>
            <a:pPr marL="283464" indent="-283464">
              <a:spcBef>
                <a:spcPct val="15000"/>
              </a:spcBef>
              <a:buFont typeface="Arial" panose="020B0604020202020204" pitchFamily="34" charset="0"/>
              <a:buChar char="●"/>
            </a:pPr>
            <a:r>
              <a:rPr lang="en-US" altLang="en-US" sz="1400" dirty="0">
                <a:solidFill>
                  <a:srgbClr val="000000"/>
                </a:solidFill>
              </a:rPr>
              <a:t>In the Atlantic, strong cold wakes over the warmest part of the basin reduce the pre-storm SST variance experienced by TCs</a:t>
            </a:r>
          </a:p>
          <a:p>
            <a:pPr marL="283464" indent="-283464" eaLnBrk="1" hangingPunct="1">
              <a:spcBef>
                <a:spcPct val="15000"/>
              </a:spcBef>
              <a:buFont typeface="Arial" panose="020B0604020202020204" pitchFamily="34" charset="0"/>
              <a:buChar char="●"/>
            </a:pPr>
            <a:r>
              <a:rPr lang="en-US" altLang="en-US" sz="1400" dirty="0">
                <a:solidFill>
                  <a:srgbClr val="000000"/>
                </a:solidFill>
              </a:rPr>
              <a:t>In the northwest Pacific, atmospheric parameters vary in concert with SST to increase the latter’s influence on TC </a:t>
            </a:r>
            <a:r>
              <a:rPr lang="en-US" altLang="en-US" sz="1400" dirty="0" smtClean="0">
                <a:solidFill>
                  <a:srgbClr val="000000"/>
                </a:solidFill>
              </a:rPr>
              <a:t>intensification</a:t>
            </a:r>
            <a:endParaRPr lang="en-US" altLang="en-US" sz="1400" dirty="0">
              <a:solidFill>
                <a:srgbClr val="000000"/>
              </a:solidFill>
            </a:endParaRPr>
          </a:p>
          <a:p>
            <a:pPr marL="283464" indent="-283464">
              <a:spcBef>
                <a:spcPct val="15000"/>
              </a:spcBef>
              <a:buFont typeface="Arial" panose="020B0604020202020204" pitchFamily="34" charset="0"/>
              <a:buChar char="●"/>
            </a:pPr>
            <a:r>
              <a:rPr lang="en-US" altLang="en-US" sz="1400" dirty="0">
                <a:solidFill>
                  <a:srgbClr val="000000"/>
                </a:solidFill>
              </a:rPr>
              <a:t>Findings could help improve statistical model predictions for the Atlantic</a:t>
            </a:r>
          </a:p>
        </p:txBody>
      </p:sp>
      <p:sp>
        <p:nvSpPr>
          <p:cNvPr id="3076" name="Rectangle 5"/>
          <p:cNvSpPr>
            <a:spLocks noChangeArrowheads="1"/>
          </p:cNvSpPr>
          <p:nvPr/>
        </p:nvSpPr>
        <p:spPr bwMode="auto">
          <a:xfrm>
            <a:off x="30861" y="61005"/>
            <a:ext cx="9158478" cy="431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smtClean="0"/>
              <a:t>Oceanic Divide Factors Into Tropical Cyclone Strength</a:t>
            </a:r>
            <a:endParaRPr lang="en-US" altLang="en-US" sz="3000" b="1" dirty="0"/>
          </a:p>
        </p:txBody>
      </p:sp>
      <p:sp>
        <p:nvSpPr>
          <p:cNvPr id="3077" name="Text Box 6"/>
          <p:cNvSpPr txBox="1">
            <a:spLocks noChangeArrowheads="1"/>
          </p:cNvSpPr>
          <p:nvPr/>
        </p:nvSpPr>
        <p:spPr bwMode="auto">
          <a:xfrm>
            <a:off x="4181303" y="5029200"/>
            <a:ext cx="4758830"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smtClean="0">
                <a:solidFill>
                  <a:srgbClr val="000000"/>
                </a:solidFill>
                <a:latin typeface="+mn-lt"/>
              </a:rPr>
              <a:t>Foltz </a:t>
            </a:r>
            <a:r>
              <a:rPr lang="en-US" altLang="en-US" sz="1000" dirty="0" smtClean="0">
                <a:solidFill>
                  <a:srgbClr val="000000"/>
                </a:solidFill>
              </a:rPr>
              <a:t>GR</a:t>
            </a:r>
            <a:r>
              <a:rPr lang="en-US" altLang="en-US" sz="1000" dirty="0" smtClean="0">
                <a:solidFill>
                  <a:srgbClr val="000000"/>
                </a:solidFill>
                <a:latin typeface="+mn-lt"/>
              </a:rPr>
              <a:t>, K Balaguru, and </a:t>
            </a:r>
            <a:r>
              <a:rPr lang="en-US" altLang="en-US" sz="1000" dirty="0">
                <a:solidFill>
                  <a:srgbClr val="000000"/>
                </a:solidFill>
                <a:latin typeface="+mn-lt"/>
              </a:rPr>
              <a:t>SM </a:t>
            </a:r>
            <a:r>
              <a:rPr lang="en-US" altLang="en-US" sz="1000" dirty="0" smtClean="0">
                <a:solidFill>
                  <a:srgbClr val="000000"/>
                </a:solidFill>
                <a:latin typeface="+mn-lt"/>
              </a:rPr>
              <a:t>Hagos. </a:t>
            </a:r>
            <a:r>
              <a:rPr lang="en-US" altLang="en-US" sz="1000" dirty="0">
                <a:solidFill>
                  <a:srgbClr val="000000"/>
                </a:solidFill>
                <a:latin typeface="+mn-lt"/>
              </a:rPr>
              <a:t>2018. </a:t>
            </a:r>
            <a:r>
              <a:rPr lang="en-US" altLang="en-US" sz="1000" dirty="0" smtClean="0">
                <a:solidFill>
                  <a:srgbClr val="000000"/>
                </a:solidFill>
                <a:latin typeface="+mn-lt"/>
              </a:rPr>
              <a:t>“</a:t>
            </a:r>
            <a:r>
              <a:rPr lang="en-US" altLang="en-US" sz="1000" dirty="0" err="1" smtClean="0">
                <a:solidFill>
                  <a:srgbClr val="000000"/>
                </a:solidFill>
                <a:latin typeface="+mn-lt"/>
              </a:rPr>
              <a:t>Interbasin</a:t>
            </a:r>
            <a:r>
              <a:rPr lang="en-US" altLang="en-US" sz="1000" dirty="0" smtClean="0">
                <a:solidFill>
                  <a:srgbClr val="000000"/>
                </a:solidFill>
                <a:latin typeface="+mn-lt"/>
              </a:rPr>
              <a:t> Differences in the Relationship between SST and Tropical Cyclone Intensification.” </a:t>
            </a:r>
            <a:r>
              <a:rPr lang="en-US" altLang="en-US" sz="1000" i="1" dirty="0" smtClean="0">
                <a:solidFill>
                  <a:srgbClr val="000000"/>
                </a:solidFill>
                <a:latin typeface="+mn-lt"/>
              </a:rPr>
              <a:t>Monthly Weather Review</a:t>
            </a:r>
            <a:r>
              <a:rPr lang="en-US" altLang="en-US" sz="1000" dirty="0">
                <a:solidFill>
                  <a:srgbClr val="000000"/>
                </a:solidFill>
                <a:latin typeface="+mn-lt"/>
              </a:rPr>
              <a:t> </a:t>
            </a:r>
            <a:r>
              <a:rPr lang="en-US" sz="1000" dirty="0"/>
              <a:t>146(3</a:t>
            </a:r>
            <a:r>
              <a:rPr lang="en-US" sz="1000" dirty="0" smtClean="0"/>
              <a:t>):853-870.</a:t>
            </a:r>
            <a:r>
              <a:rPr lang="en-US" altLang="en-US" sz="1000" dirty="0" smtClean="0">
                <a:solidFill>
                  <a:srgbClr val="000000"/>
                </a:solidFill>
                <a:latin typeface="+mn-lt"/>
              </a:rPr>
              <a:t> </a:t>
            </a:r>
            <a:r>
              <a:rPr lang="en-US" altLang="en-US" sz="1000" dirty="0">
                <a:solidFill>
                  <a:srgbClr val="000000"/>
                </a:solidFill>
                <a:latin typeface="+mn-lt"/>
              </a:rPr>
              <a:t>DOI</a:t>
            </a:r>
            <a:r>
              <a:rPr lang="en-US" altLang="en-US" sz="1000">
                <a:solidFill>
                  <a:srgbClr val="000000"/>
                </a:solidFill>
                <a:latin typeface="+mn-lt"/>
              </a:rPr>
              <a:t>: </a:t>
            </a:r>
            <a:r>
              <a:rPr lang="en-US" altLang="en-US" sz="1000" smtClean="0">
                <a:solidFill>
                  <a:srgbClr val="000000"/>
                </a:solidFill>
                <a:latin typeface="+mn-lt"/>
              </a:rPr>
              <a:t>10.1175/MWR-D-17-0155.1</a:t>
            </a:r>
            <a:endParaRPr lang="en-US" altLang="en-US" sz="1000" dirty="0">
              <a:solidFill>
                <a:srgbClr val="000000"/>
              </a:solidFill>
              <a:latin typeface="+mn-lt"/>
            </a:endParaRPr>
          </a:p>
        </p:txBody>
      </p:sp>
      <p:sp>
        <p:nvSpPr>
          <p:cNvPr id="3078" name="TextBox 9"/>
          <p:cNvSpPr txBox="1">
            <a:spLocks noChangeArrowheads="1"/>
          </p:cNvSpPr>
          <p:nvPr/>
        </p:nvSpPr>
        <p:spPr bwMode="auto">
          <a:xfrm>
            <a:off x="4071519" y="3086139"/>
            <a:ext cx="4818406"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200" b="1" dirty="0">
                <a:solidFill>
                  <a:srgbClr val="0000FF"/>
                </a:solidFill>
                <a:latin typeface="Arial" panose="020B0604020202020204" pitchFamily="34" charset="0"/>
              </a:rPr>
              <a:t>The schematic shows the strength of the relationship between TC intensification rate and pre-storm SST in each ocean basin, based on contributions from: along-track pre-storm SST variance (SST var</a:t>
            </a:r>
            <a:r>
              <a:rPr lang="en-US" sz="1200" b="1" dirty="0" smtClean="0">
                <a:solidFill>
                  <a:srgbClr val="0000FF"/>
                </a:solidFill>
                <a:latin typeface="Arial" panose="020B0604020202020204" pitchFamily="34" charset="0"/>
              </a:rPr>
              <a:t>.); </a:t>
            </a:r>
            <a:r>
              <a:rPr lang="en-US" sz="1200" b="1" dirty="0">
                <a:solidFill>
                  <a:srgbClr val="0000FF"/>
                </a:solidFill>
                <a:latin typeface="Arial" panose="020B0604020202020204" pitchFamily="34" charset="0"/>
              </a:rPr>
              <a:t>the combination of TC initial intensity and SST wake (</a:t>
            </a:r>
            <a:r>
              <a:rPr lang="en-US" sz="1200" b="1" dirty="0" err="1">
                <a:solidFill>
                  <a:srgbClr val="0000FF"/>
                </a:solidFill>
                <a:latin typeface="Arial" panose="020B0604020202020204" pitchFamily="34" charset="0"/>
              </a:rPr>
              <a:t>Intens</a:t>
            </a:r>
            <a:r>
              <a:rPr lang="en-US" sz="1200" b="1" dirty="0" smtClean="0">
                <a:solidFill>
                  <a:srgbClr val="0000FF"/>
                </a:solidFill>
                <a:latin typeface="Arial" panose="020B0604020202020204" pitchFamily="34" charset="0"/>
              </a:rPr>
              <a:t>.); and </a:t>
            </a:r>
            <a:r>
              <a:rPr lang="en-US" sz="1200" b="1" dirty="0">
                <a:solidFill>
                  <a:srgbClr val="0000FF"/>
                </a:solidFill>
                <a:latin typeface="Arial" panose="020B0604020202020204" pitchFamily="34" charset="0"/>
              </a:rPr>
              <a:t>the background atmospheric conditions (Atmos.). Across all basins, red indicates an increased correlation and blue indicates a reduced correlation; black notes a negligible difference. Larger words and arrows indicate the most important variable per basin.</a:t>
            </a:r>
            <a:endParaRPr lang="en-US" altLang="en-US" sz="1200" b="1" dirty="0">
              <a:solidFill>
                <a:srgbClr val="0000FF"/>
              </a:solidFill>
              <a:latin typeface="Arial" panose="020B0604020202020204" pitchFamily="34" charset="0"/>
            </a:endParaRPr>
          </a:p>
        </p:txBody>
      </p:sp>
      <p:grpSp>
        <p:nvGrpSpPr>
          <p:cNvPr id="4" name="Group 3"/>
          <p:cNvGrpSpPr/>
          <p:nvPr/>
        </p:nvGrpSpPr>
        <p:grpSpPr>
          <a:xfrm>
            <a:off x="4202457" y="1553980"/>
            <a:ext cx="4864110" cy="1228250"/>
            <a:chOff x="4202457" y="1553980"/>
            <a:chExt cx="4864110" cy="1228250"/>
          </a:xfrm>
        </p:grpSpPr>
        <p:grpSp>
          <p:nvGrpSpPr>
            <p:cNvPr id="9" name="Group 8"/>
            <p:cNvGrpSpPr/>
            <p:nvPr/>
          </p:nvGrpSpPr>
          <p:grpSpPr>
            <a:xfrm>
              <a:off x="4202457" y="1553980"/>
              <a:ext cx="4716522" cy="938218"/>
              <a:chOff x="2183363" y="1156996"/>
              <a:chExt cx="7551854" cy="1502228"/>
            </a:xfrm>
          </p:grpSpPr>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l="772" t="4287"/>
              <a:stretch/>
            </p:blipFill>
            <p:spPr>
              <a:xfrm>
                <a:off x="2183363" y="1156996"/>
                <a:ext cx="7551854" cy="1502228"/>
              </a:xfrm>
              <a:prstGeom prst="rect">
                <a:avLst/>
              </a:prstGeom>
              <a:ln w="12700">
                <a:solidFill>
                  <a:schemeClr val="bg1">
                    <a:lumMod val="50000"/>
                  </a:schemeClr>
                </a:solidFill>
              </a:ln>
            </p:spPr>
          </p:pic>
          <p:cxnSp>
            <p:nvCxnSpPr>
              <p:cNvPr id="11" name="Straight Connector 10"/>
              <p:cNvCxnSpPr/>
              <p:nvPr/>
            </p:nvCxnSpPr>
            <p:spPr>
              <a:xfrm>
                <a:off x="4226768" y="1156996"/>
                <a:ext cx="1645429" cy="15022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344818" y="1156996"/>
                <a:ext cx="1645429" cy="1502228"/>
              </a:xfrm>
              <a:prstGeom prst="line">
                <a:avLst/>
              </a:prstGeom>
            </p:spPr>
            <p:style>
              <a:lnRef idx="1">
                <a:schemeClr val="accent1"/>
              </a:lnRef>
              <a:fillRef idx="0">
                <a:schemeClr val="accent1"/>
              </a:fillRef>
              <a:effectRef idx="0">
                <a:schemeClr val="accent1"/>
              </a:effectRef>
              <a:fontRef idx="minor">
                <a:schemeClr val="tx1"/>
              </a:fontRef>
            </p:style>
          </p:cxnSp>
        </p:grpSp>
        <p:sp>
          <p:nvSpPr>
            <p:cNvPr id="2" name="TextBox 1"/>
            <p:cNvSpPr txBox="1"/>
            <p:nvPr/>
          </p:nvSpPr>
          <p:spPr>
            <a:xfrm>
              <a:off x="4495564" y="2474453"/>
              <a:ext cx="1802822" cy="307777"/>
            </a:xfrm>
            <a:prstGeom prst="rect">
              <a:avLst/>
            </a:prstGeom>
            <a:noFill/>
          </p:spPr>
          <p:txBody>
            <a:bodyPr wrap="square" rtlCol="0">
              <a:spAutoFit/>
            </a:bodyPr>
            <a:lstStyle/>
            <a:p>
              <a:r>
                <a:rPr lang="en-US" sz="1400" dirty="0"/>
                <a:t>W</a:t>
              </a:r>
              <a:r>
                <a:rPr lang="en-US" sz="1400" dirty="0" smtClean="0"/>
                <a:t>estern North Pacific</a:t>
              </a:r>
              <a:endParaRPr lang="en-US" sz="1400" dirty="0"/>
            </a:p>
          </p:txBody>
        </p:sp>
        <p:sp>
          <p:nvSpPr>
            <p:cNvPr id="3" name="TextBox 2"/>
            <p:cNvSpPr txBox="1"/>
            <p:nvPr/>
          </p:nvSpPr>
          <p:spPr>
            <a:xfrm>
              <a:off x="7976743" y="2456709"/>
              <a:ext cx="1089824" cy="307777"/>
            </a:xfrm>
            <a:prstGeom prst="rect">
              <a:avLst/>
            </a:prstGeom>
            <a:noFill/>
          </p:spPr>
          <p:txBody>
            <a:bodyPr wrap="square" rtlCol="0">
              <a:spAutoFit/>
            </a:bodyPr>
            <a:lstStyle/>
            <a:p>
              <a:r>
                <a:rPr lang="en-US" sz="1400" dirty="0" smtClean="0"/>
                <a:t>Atlantic</a:t>
              </a:r>
              <a:endParaRPr lang="en-US" sz="1400" dirty="0"/>
            </a:p>
          </p:txBody>
        </p:sp>
        <p:sp>
          <p:nvSpPr>
            <p:cNvPr id="13" name="TextBox 12"/>
            <p:cNvSpPr txBox="1"/>
            <p:nvPr/>
          </p:nvSpPr>
          <p:spPr>
            <a:xfrm>
              <a:off x="6560718" y="2456708"/>
              <a:ext cx="1237205" cy="307777"/>
            </a:xfrm>
            <a:prstGeom prst="rect">
              <a:avLst/>
            </a:prstGeom>
            <a:noFill/>
          </p:spPr>
          <p:txBody>
            <a:bodyPr wrap="square" rtlCol="0">
              <a:spAutoFit/>
            </a:bodyPr>
            <a:lstStyle/>
            <a:p>
              <a:r>
                <a:rPr lang="en-US" sz="1400" dirty="0" smtClean="0"/>
                <a:t>Eastern Pacific</a:t>
              </a:r>
              <a:endParaRPr lang="en-US" sz="1400" dirty="0"/>
            </a:p>
          </p:txBody>
        </p:sp>
      </p:grpSp>
    </p:spTree>
    <p:extLst>
      <p:ext uri="{BB962C8B-B14F-4D97-AF65-F5344CB8AC3E}">
        <p14:creationId xmlns:p14="http://schemas.microsoft.com/office/powerpoint/2010/main" val="3466959224"/>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Balaguru-Hagos-TropicalCyclones-MWR-May2018-f</Presentation>
    <Funding xmlns="98b00cf3-a6ce-40de-8923-f140beb786e9">RGCM</Funding>
  </documentManagement>
</p:properties>
</file>

<file path=customXml/itemProps1.xml><?xml version="1.0" encoding="utf-8"?>
<ds:datastoreItem xmlns:ds="http://schemas.openxmlformats.org/officeDocument/2006/customXml" ds:itemID="{667F7E9E-65C9-4F47-ADF0-9C47C74C55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76147B-9483-461D-811F-CE92B1075666}">
  <ds:schemaRefs>
    <ds:schemaRef ds:uri="http://purl.org/dc/dcmitype/"/>
    <ds:schemaRef ds:uri="http://purl.org/dc/terms/"/>
    <ds:schemaRef ds:uri="http://schemas.microsoft.com/sharepoint/v3"/>
    <ds:schemaRef ds:uri="http://schemas.microsoft.com/office/2006/documentManagement/types"/>
    <ds:schemaRef ds:uri="http://purl.org/dc/elements/1.1/"/>
    <ds:schemaRef ds:uri="http://schemas.microsoft.com/office/infopath/2007/PartnerControls"/>
    <ds:schemaRef ds:uri="98b00cf3-a6ce-40de-8923-f140beb786e9"/>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7479</TotalTime>
  <Words>296</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Balaguru-Hagos-TropicalCyclones-MWR-May2018-f</dc:title>
  <dc:creator>Davis, Emily L</dc:creator>
  <dc:description/>
  <cp:lastModifiedBy>Roeder, Lynne R</cp:lastModifiedBy>
  <cp:revision>61</cp:revision>
  <cp:lastPrinted>2011-05-11T17:30:12Z</cp:lastPrinted>
  <dcterms:created xsi:type="dcterms:W3CDTF">2017-11-02T21:19:41Z</dcterms:created>
  <dcterms:modified xsi:type="dcterms:W3CDTF">2018-05-10T00:20:00Z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0x010100A22E315B1F3C42B49A0E90D2F9AB5AB100A3ADA40348D53C4EA114B46FA9468BEB</vt:lpwstr>
  </property>
  <property fmtid="{D5CDD505-2E9C-101B-9397-08002B2CF9AE}" pid="4" name="Highlight">
    <vt:lpwstr/>
  </property>
  <property fmtid="{D5CDD505-2E9C-101B-9397-08002B2CF9AE}" pid="5" name="FY">
    <vt:lpwstr/>
  </property>
  <property fmtid="{D5CDD505-2E9C-101B-9397-08002B2CF9AE}" pid="6" name="Funding">
    <vt:lpwstr>RGCM</vt:lpwstr>
  </property>
  <property fmtid="{D5CDD505-2E9C-101B-9397-08002B2CF9AE}" pid="7" name="ContentType">
    <vt:lpwstr>Slide</vt:lpwstr>
  </property>
  <property fmtid="{D5CDD505-2E9C-101B-9397-08002B2CF9AE}" pid="8" name="Presentation">
    <vt:lpwstr>Balaguru-Hagos-TropicalCyclones-MWR-May2018-f</vt:lpwstr>
  </property>
  <property fmtid="{D5CDD505-2E9C-101B-9397-08002B2CF9AE}" pid="9" name="SlideDescription">
    <vt:lpwstr/>
  </property>
</Properties>
</file>