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5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Campbell, Holly M" initials="CHM" lastIdx="8" clrIdx="1">
    <p:extLst>
      <p:ext uri="{19B8F6BF-5375-455C-9EA6-DF929625EA0E}">
        <p15:presenceInfo xmlns:p15="http://schemas.microsoft.com/office/powerpoint/2012/main" userId="S::holly.campbell@pnnl.gov::c4d0878e-c000-43c1-808f-30e12e26e7a4" providerId="AD"/>
      </p:ext>
    </p:extLst>
  </p:cmAuthor>
  <p:cmAuthor id="3" name="Balaguru, Karthik" initials="BK" lastIdx="3" clrIdx="2">
    <p:extLst>
      <p:ext uri="{19B8F6BF-5375-455C-9EA6-DF929625EA0E}">
        <p15:presenceInfo xmlns:p15="http://schemas.microsoft.com/office/powerpoint/2012/main" userId="S::karthik.balaguru@pnnl.gov::e501cec4-f4e7-4b51-aaa0-fd8e555883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31A798-4D9D-4C49-B28C-4B53355E20DB}" v="1" dt="2021-11-18T20:25:38.8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25" autoAdjust="0"/>
  </p:normalViewPr>
  <p:slideViewPr>
    <p:cSldViewPr>
      <p:cViewPr varScale="1">
        <p:scale>
          <a:sx n="125" d="100"/>
          <a:sy n="125" d="100"/>
        </p:scale>
        <p:origin x="11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ndy, Beth E" userId="09c03546-1d2d-4d82-89e1-bb5e2a2e687b" providerId="ADAL" clId="{D631A798-4D9D-4C49-B28C-4B53355E20DB}"/>
    <pc:docChg chg="custSel modSld">
      <pc:chgData name="Mundy, Beth E" userId="09c03546-1d2d-4d82-89e1-bb5e2a2e687b" providerId="ADAL" clId="{D631A798-4D9D-4C49-B28C-4B53355E20DB}" dt="2021-11-18T20:25:56.220" v="13" actId="1592"/>
      <pc:docMkLst>
        <pc:docMk/>
      </pc:docMkLst>
      <pc:sldChg chg="modSp mod delCm">
        <pc:chgData name="Mundy, Beth E" userId="09c03546-1d2d-4d82-89e1-bb5e2a2e687b" providerId="ADAL" clId="{D631A798-4D9D-4C49-B28C-4B53355E20DB}" dt="2021-11-18T20:25:56.220" v="13" actId="1592"/>
        <pc:sldMkLst>
          <pc:docMk/>
          <pc:sldMk cId="0" sldId="258"/>
        </pc:sldMkLst>
        <pc:spChg chg="mod">
          <ac:chgData name="Mundy, Beth E" userId="09c03546-1d2d-4d82-89e1-bb5e2a2e687b" providerId="ADAL" clId="{D631A798-4D9D-4C49-B28C-4B53355E20DB}" dt="2021-11-18T20:25:53" v="12" actId="20577"/>
          <ac:spMkLst>
            <pc:docMk/>
            <pc:sldMk cId="0" sldId="258"/>
            <ac:spMk id="3077" creationId="{00000000-0000-0000-0000-000000000000}"/>
          </ac:spMkLst>
        </pc:spChg>
      </pc:sldChg>
    </pc:docChg>
  </pc:docChgLst>
  <pc:docChgLst>
    <pc:chgData name="Campbell, Holly M" userId="c4d0878e-c000-43c1-808f-30e12e26e7a4" providerId="ADAL" clId="{87646470-5651-4883-BF20-DB51FE71EC2B}"/>
    <pc:docChg chg="undo custSel modSld">
      <pc:chgData name="Campbell, Holly M" userId="c4d0878e-c000-43c1-808f-30e12e26e7a4" providerId="ADAL" clId="{87646470-5651-4883-BF20-DB51FE71EC2B}" dt="2021-11-15T19:00:06.505" v="112"/>
      <pc:docMkLst>
        <pc:docMk/>
      </pc:docMkLst>
      <pc:sldChg chg="modSp mod addCm modCm">
        <pc:chgData name="Campbell, Holly M" userId="c4d0878e-c000-43c1-808f-30e12e26e7a4" providerId="ADAL" clId="{87646470-5651-4883-BF20-DB51FE71EC2B}" dt="2021-11-15T19:00:06.505" v="112"/>
        <pc:sldMkLst>
          <pc:docMk/>
          <pc:sldMk cId="0" sldId="258"/>
        </pc:sldMkLst>
        <pc:spChg chg="mod">
          <ac:chgData name="Campbell, Holly M" userId="c4d0878e-c000-43c1-808f-30e12e26e7a4" providerId="ADAL" clId="{87646470-5651-4883-BF20-DB51FE71EC2B}" dt="2021-11-15T18:57:11.714" v="56" actId="6549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Campbell, Holly M" userId="c4d0878e-c000-43c1-808f-30e12e26e7a4" providerId="ADAL" clId="{87646470-5651-4883-BF20-DB51FE71EC2B}" dt="2021-11-15T18:59:27.132" v="106" actId="20577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Campbell, Holly M" userId="c4d0878e-c000-43c1-808f-30e12e26e7a4" providerId="ADAL" clId="{87646470-5651-4883-BF20-DB51FE71EC2B}" dt="2021-11-15T18:58:02.442" v="63" actId="20577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11/18/2021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838200"/>
            <a:ext cx="4724400" cy="593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Determine if the Madden Julian Oscillation (MJO) can affect tropical cyclones (TCs) through the ocean, rather than just the atmosphere. </a:t>
            </a:r>
            <a:endParaRPr lang="en-US" sz="1400" b="1" dirty="0"/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/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Evaluate the sea surface temperature (SST) response to the MJO over the Maritime Continent.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Analyze observations of the large-scale ocean-atmosphere environment, MJO events, and TCs over the Maritime Continent. Isolate the influence of MJO-induced SST change on TCs.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/>
              <a:t>Use simulations based on the Advanced Weather Research and Forecasting (WRF-ARW) model at 4 km to understand the impact of the MJO on Cyclone Olga (March 2000)</a:t>
            </a:r>
            <a:r>
              <a:rPr lang="en-US" sz="1400" dirty="0">
                <a:sym typeface="Wingdings" pitchFamily="2" charset="2"/>
              </a:rPr>
              <a:t>.</a:t>
            </a:r>
            <a:endParaRPr lang="en-US" sz="1400" dirty="0"/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/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/>
              <a:t>TCs that form after MJO passage encounter cooler SSTs,  and the reduced surface enthalpy fluxes decrease TC intensification rates by more than 50% on average.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In numerical simulations with the SST cooling from prior MJO included, Cyclone Olga remains a tropical storm. However, it intensifies to a Category 1 strength when the influence of the prior MJO on pre-storm SSTs is removed.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/>
              <a:t>These results have significant implications for understanding </a:t>
            </a:r>
            <a:r>
              <a:rPr lang="en-US" altLang="en-US" sz="1400" dirty="0" err="1"/>
              <a:t>subseasonal</a:t>
            </a:r>
            <a:r>
              <a:rPr lang="en-US" altLang="en-US" sz="1400" dirty="0"/>
              <a:t> variability of TCs and the long-term impacts on TCs of future changes in MJO characteristics.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endParaRPr lang="en-US" sz="1400" dirty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0" y="7203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Understanding the Oceanic Influence of the Madden-Julian Oscillation on Tropical Cyclones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833650" y="6218258"/>
            <a:ext cx="423415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/>
              <a:t>Balaguru K, LR Leung, SM Hagos, et al.  “An oceanic pathway for Madden–Julian Oscillation influence on Maritime Continent Tropical Cyclones.” </a:t>
            </a:r>
            <a:r>
              <a:rPr lang="en-US" sz="1000" i="1" dirty="0" err="1"/>
              <a:t>npj</a:t>
            </a:r>
            <a:r>
              <a:rPr lang="en-US" sz="1000" i="1" dirty="0"/>
              <a:t> </a:t>
            </a:r>
            <a:r>
              <a:rPr lang="en-US" sz="1000" i="1" dirty="0" err="1"/>
              <a:t>Clim</a:t>
            </a:r>
            <a:r>
              <a:rPr lang="en-US" sz="1000" i="1" dirty="0"/>
              <a:t> Atmos Sci,</a:t>
            </a:r>
            <a:r>
              <a:rPr lang="en-US" sz="1000" dirty="0"/>
              <a:t> </a:t>
            </a:r>
            <a:r>
              <a:rPr lang="en-US" sz="1000" b="1" dirty="0"/>
              <a:t>4, </a:t>
            </a:r>
            <a:r>
              <a:rPr lang="en-US" sz="1000" dirty="0"/>
              <a:t>52, (2021). [DOI: 10.1038/s41612-021-00208-4]</a:t>
            </a:r>
            <a:endParaRPr lang="en-US" altLang="en-US" sz="1000" dirty="0"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876800" y="4724400"/>
            <a:ext cx="41148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sz="1200" b="1" dirty="0">
                <a:solidFill>
                  <a:srgbClr val="0432FF"/>
                </a:solidFill>
              </a:rPr>
              <a:t>By inducing SST cooling (panel A, NOAA OI SST [°C] for the period 1982–2019) that persists for more than 30 days (panel B, averaged over the region 110°E–130°E and 15°S–5°S), MJOs reduce TC intensification rates by over 50% on average. The x-axis in B represents days since the beginning of the MJO phase 3 and the gray shading represents the 95% confidence interval. </a:t>
            </a:r>
            <a:endParaRPr lang="en-US" altLang="en-US" sz="1200" b="1" dirty="0">
              <a:solidFill>
                <a:srgbClr val="0432FF"/>
              </a:solidFill>
              <a:latin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8F6272E-1C53-5249-9842-50373C6A88C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762000"/>
            <a:ext cx="4134005" cy="20670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C257639-C723-CB4F-886F-F7A348A2EB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457" y="2707842"/>
            <a:ext cx="3620963" cy="207073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17C871A-93D1-3544-A01D-9AF3D1D8B5A2}"/>
              </a:ext>
            </a:extLst>
          </p:cNvPr>
          <p:cNvSpPr/>
          <p:nvPr/>
        </p:nvSpPr>
        <p:spPr>
          <a:xfrm>
            <a:off x="7049962" y="1795501"/>
            <a:ext cx="304800" cy="21446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2E5C32F-60BA-6644-8214-B170E04E7051}"/>
              </a:ext>
            </a:extLst>
          </p:cNvPr>
          <p:cNvSpPr/>
          <p:nvPr/>
        </p:nvSpPr>
        <p:spPr>
          <a:xfrm>
            <a:off x="6592538" y="2963112"/>
            <a:ext cx="304800" cy="21446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3A2D90-C36C-CA48-B73C-A8B87EDB6911}"/>
              </a:ext>
            </a:extLst>
          </p:cNvPr>
          <p:cNvSpPr txBox="1"/>
          <p:nvPr/>
        </p:nvSpPr>
        <p:spPr>
          <a:xfrm>
            <a:off x="6792796" y="1787426"/>
            <a:ext cx="668149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</a:t>
            </a:r>
            <a:r>
              <a:rPr lang="en-US" b="1" dirty="0"/>
              <a:t>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714FFE-2180-0644-9CE9-9075AE309928}"/>
              </a:ext>
            </a:extLst>
          </p:cNvPr>
          <p:cNvSpPr txBox="1"/>
          <p:nvPr/>
        </p:nvSpPr>
        <p:spPr>
          <a:xfrm>
            <a:off x="6820880" y="3012234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33D5BE7003A24B86BD831924205D3A" ma:contentTypeVersion="2" ma:contentTypeDescription="Create a new document." ma:contentTypeScope="" ma:versionID="ac238988cf9dac0644edde20317055e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a3b33f41066294d476535f56813624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DE39E42-86AA-45D1-BDEC-E709624E74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purl.org/dc/elements/1.1/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7755</TotalTime>
  <Words>365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25</cp:revision>
  <cp:lastPrinted>2011-05-11T17:30:12Z</cp:lastPrinted>
  <dcterms:created xsi:type="dcterms:W3CDTF">2017-11-02T21:19:41Z</dcterms:created>
  <dcterms:modified xsi:type="dcterms:W3CDTF">2021-11-18T20:25:58Z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0x0101008833D5BE7003A24B86BD831924205D3A</vt:lpwstr>
  </property>
  <property fmtid="{D5CDD505-2E9C-101B-9397-08002B2CF9AE}" pid="4" name="Order">
    <vt:r8>3400</vt:r8>
  </property>
</Properties>
</file>