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3"/>
  </p:sldMasterIdLst>
  <p:notesMasterIdLst>
    <p:notesMasterId r:id="rId5"/>
  </p:notesMasterIdLst>
  <p:sldIdLst>
    <p:sldId id="256" r:id="rId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6" d="100"/>
          <a:sy n="76" d="100"/>
        </p:scale>
        <p:origin x="974" y="86"/>
      </p:cViewPr>
      <p:guideLst/>
    </p:cSldViewPr>
  </p:slideViewPr>
  <p:notesTextViewPr>
    <p:cViewPr>
      <p:scale>
        <a:sx n="1" d="1"/>
        <a:sy n="1" d="1"/>
      </p:scale>
      <p:origin x="0" y="-1421"/>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Master" Target="slideMasters/slideMaster1.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4FAC748-F176-4192-8316-BF03F746DB2D}" type="datetimeFigureOut">
              <a:rPr lang="en-US" smtClean="0"/>
              <a:t>2/13/2018</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012B72C-0A98-4299-ABA4-D9F43A0F273F}" type="slidenum">
              <a:rPr lang="en-US" smtClean="0"/>
              <a:t>‹#›</a:t>
            </a:fld>
            <a:endParaRPr lang="en-US"/>
          </a:p>
        </p:txBody>
      </p:sp>
    </p:spTree>
    <p:extLst>
      <p:ext uri="{BB962C8B-B14F-4D97-AF65-F5344CB8AC3E}">
        <p14:creationId xmlns:p14="http://schemas.microsoft.com/office/powerpoint/2010/main" val="17735418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54063" indent="-288925" eaLnBrk="0" hangingPunct="0">
              <a:defRPr>
                <a:solidFill>
                  <a:schemeClr val="tx1"/>
                </a:solidFill>
                <a:latin typeface="Calibri" panose="020F0502020204030204" pitchFamily="34" charset="0"/>
                <a:cs typeface="Arial" panose="020B0604020202020204" pitchFamily="34" charset="0"/>
              </a:defRPr>
            </a:lvl2pPr>
            <a:lvl3pPr marL="1160463" indent="-231775" eaLnBrk="0" hangingPunct="0">
              <a:defRPr>
                <a:solidFill>
                  <a:schemeClr val="tx1"/>
                </a:solidFill>
                <a:latin typeface="Calibri" panose="020F0502020204030204" pitchFamily="34" charset="0"/>
                <a:cs typeface="Arial" panose="020B0604020202020204" pitchFamily="34" charset="0"/>
              </a:defRPr>
            </a:lvl3pPr>
            <a:lvl4pPr marL="1625600" indent="-231775" eaLnBrk="0" hangingPunct="0">
              <a:defRPr>
                <a:solidFill>
                  <a:schemeClr val="tx1"/>
                </a:solidFill>
                <a:latin typeface="Calibri" panose="020F0502020204030204" pitchFamily="34" charset="0"/>
                <a:cs typeface="Arial" panose="020B0604020202020204" pitchFamily="34" charset="0"/>
              </a:defRPr>
            </a:lvl4pPr>
            <a:lvl5pPr marL="2090738" indent="-231775" eaLnBrk="0" hangingPunct="0">
              <a:defRPr>
                <a:solidFill>
                  <a:schemeClr val="tx1"/>
                </a:solidFill>
                <a:latin typeface="Calibri" panose="020F0502020204030204" pitchFamily="34" charset="0"/>
                <a:cs typeface="Arial" panose="020B0604020202020204" pitchFamily="34" charset="0"/>
              </a:defRPr>
            </a:lvl5pPr>
            <a:lvl6pPr marL="2547938" indent="-2317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3005138" indent="-2317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62338" indent="-2317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919538" indent="-2317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7F705FAF-829E-4395-B8B6-B498D53B3B43}" type="slidenum">
              <a:rPr lang="en-US" altLang="en-US">
                <a:solidFill>
                  <a:srgbClr val="000000"/>
                </a:solidFill>
              </a:rPr>
              <a:pPr eaLnBrk="1" hangingPunct="1"/>
              <a:t>1</a:t>
            </a:fld>
            <a:endParaRPr lang="en-US" altLang="en-US">
              <a:solidFill>
                <a:srgbClr val="000000"/>
              </a:solidFill>
            </a:endParaRPr>
          </a:p>
        </p:txBody>
      </p:sp>
      <p:sp>
        <p:nvSpPr>
          <p:cNvPr id="512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z="1200" kern="1200" dirty="0" smtClean="0">
                <a:solidFill>
                  <a:schemeClr val="tx1"/>
                </a:solidFill>
                <a:effectLst/>
                <a:latin typeface="+mn-lt"/>
                <a:ea typeface="+mn-ea"/>
                <a:cs typeface="+mn-cs"/>
              </a:rPr>
              <a:t>Weakened mixing in the ocean depths under a warmer climate could severely reduce spring blooms in the North Atlantic.</a:t>
            </a:r>
          </a:p>
          <a:p>
            <a:endParaRPr lang="en-US" sz="1200" b="1"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The Science	</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Water masses formed in the Greenland, Norwegian, and Labrador seas—collectively referred to as North Atlantic Deep Water—drive global ocean circulation and influence how heat travels toward the poles. In a study led by the U.S. Department of Energy’s Pacific Northwest National Laboratory, scientists found that deep mixing in the northern Labrador Sea during the winter, associated with the formation of North Atlantic Deep Water, plays an important role in the region’s spring phytoplankton blooms. Heavier phytoplankton, which would otherwise sink under their own weight into the ocean’s abyss, remain suspended in the ocean’s mixed layer, and the mixing process increases their probability of experiencing light levels conducive to photosynthesis.</a:t>
            </a:r>
          </a:p>
          <a:p>
            <a:endParaRPr lang="en-US" sz="1200" b="1"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The Impact</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In a warming climate, the Arctic ice sheet is projected to melt, and the consequent freshwater discharge will likely disrupt deep mixing in the Labrador Sea. Without deep convection or mixing, phytoplankton—the basic building blocks of the marine food chain—would be lost to the abyss. That scenario, when taken into consideration with the results from this study, could have severe consequences for the marine ecosystems of the northern Labrador Sea.</a:t>
            </a:r>
          </a:p>
          <a:p>
            <a:endParaRPr lang="en-US" sz="1200" b="1" kern="1200" smtClean="0">
              <a:solidFill>
                <a:schemeClr val="tx1"/>
              </a:solidFill>
              <a:effectLst/>
              <a:latin typeface="+mn-lt"/>
              <a:ea typeface="+mn-ea"/>
              <a:cs typeface="+mn-cs"/>
            </a:endParaRPr>
          </a:p>
          <a:p>
            <a:r>
              <a:rPr lang="en-US" sz="1200" b="1" kern="1200" smtClean="0">
                <a:solidFill>
                  <a:schemeClr val="tx1"/>
                </a:solidFill>
                <a:effectLst/>
                <a:latin typeface="+mn-lt"/>
                <a:ea typeface="+mn-ea"/>
                <a:cs typeface="+mn-cs"/>
              </a:rPr>
              <a:t>Summary</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Wintertime convective mixing plays a pivotal role in the subpolar North Atlantic spring phytoplankton blooms by favoring phytoplankton survival in the competition between light-dependent production and losses due to grazing and gravitational settling. Few studies have examined the relationship between the variability of mixed layer depth and plankton blooms in the Labrador Sea. The winter mixed layer in the Labrador Sea is deepest in March. Beginning in April, the mixed layer becomes shallower and the surface chlorophyll bloom starts. Researchers used satellite data and ocean </a:t>
            </a:r>
            <a:r>
              <a:rPr lang="en-US" sz="1200" kern="1200" dirty="0" err="1" smtClean="0">
                <a:solidFill>
                  <a:schemeClr val="tx1"/>
                </a:solidFill>
                <a:effectLst/>
                <a:latin typeface="+mn-lt"/>
                <a:ea typeface="+mn-ea"/>
                <a:cs typeface="+mn-cs"/>
              </a:rPr>
              <a:t>reanalyses</a:t>
            </a:r>
            <a:r>
              <a:rPr lang="en-US" sz="1200" kern="1200" dirty="0" smtClean="0">
                <a:solidFill>
                  <a:schemeClr val="tx1"/>
                </a:solidFill>
                <a:effectLst/>
                <a:latin typeface="+mn-lt"/>
                <a:ea typeface="+mn-ea"/>
                <a:cs typeface="+mn-cs"/>
              </a:rPr>
              <a:t> to show that the area-averaged maximum depth of the winter mixed layer is positively correlated with April surface chlorophyll concentration in the northern Labrador Sea (between 60°W-50°W and 60°N-65°N). Next, they developed a simple theoretical framework to understand the relative roles of winter/spring convection and gravitational settling of spring blooms in this region. Scientists then combined that framework with Community Earth System Model simulations that project a weakening of wintertime Labrador Sea convection from Arctic sea ice melt. Their findings suggest a potentially significant reduction in the initial fall phytoplankton population that could survive the winter and seed the region’s spring bloom by the end of the 21st century.</a:t>
            </a:r>
          </a:p>
          <a:p>
            <a:pPr eaLnBrk="1" hangingPunct="1">
              <a:spcBef>
                <a:spcPct val="0"/>
              </a:spcBef>
            </a:pPr>
            <a:endParaRPr lang="en-US" altLang="en-US" sz="1000" dirty="0" smtClean="0"/>
          </a:p>
        </p:txBody>
      </p:sp>
    </p:spTree>
    <p:extLst>
      <p:ext uri="{BB962C8B-B14F-4D97-AF65-F5344CB8AC3E}">
        <p14:creationId xmlns:p14="http://schemas.microsoft.com/office/powerpoint/2010/main" val="41548347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p:spPr>
        <p:txBody>
          <a:bodyPr rtlCol="0">
            <a:normAutofit/>
          </a:bodyPr>
          <a:lstStyle/>
          <a:p>
            <a:pPr lvl="0"/>
            <a:r>
              <a:rPr lang="en-US" noProof="0" smtClean="0"/>
              <a:t>Click icon to add table</a:t>
            </a:r>
            <a:endParaRPr lang="en-US" noProof="0" dirty="0" smtClean="0"/>
          </a:p>
        </p:txBody>
      </p:sp>
    </p:spTree>
    <p:extLst>
      <p:ext uri="{BB962C8B-B14F-4D97-AF65-F5344CB8AC3E}">
        <p14:creationId xmlns:p14="http://schemas.microsoft.com/office/powerpoint/2010/main" val="1501455339"/>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00570776-5D34-4B94-8688-589C882A4837}" type="datetimeFigureOut">
              <a:rPr lang="en-US"/>
              <a:pPr>
                <a:defRPr/>
              </a:pPr>
              <a:t>2/13/2018</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50C62178-E8A7-4C00-A203-4DE18BC737C0}" type="slidenum">
              <a:rPr lang="en-US" altLang="en-US"/>
              <a:pPr/>
              <a:t>‹#›</a:t>
            </a:fld>
            <a:endParaRPr lang="en-US" altLang="en-US"/>
          </a:p>
        </p:txBody>
      </p:sp>
    </p:spTree>
    <p:extLst>
      <p:ext uri="{BB962C8B-B14F-4D97-AF65-F5344CB8AC3E}">
        <p14:creationId xmlns:p14="http://schemas.microsoft.com/office/powerpoint/2010/main" val="560102372"/>
      </p:ext>
    </p:extLst>
  </p:cSld>
  <p:clrMap bg1="lt1" tx1="dk1" bg2="lt2" tx2="dk2" accent1="accent1" accent2="accent2" accent3="accent3" accent4="accent4" accent5="accent5" accent6="accent6" hlink="hlink" folHlink="folHlink"/>
  <p:sldLayoutIdLst>
    <p:sldLayoutId id="2147483649" r:id="rId1"/>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ChangeArrowheads="1"/>
          </p:cNvSpPr>
          <p:nvPr/>
        </p:nvSpPr>
        <p:spPr bwMode="auto">
          <a:xfrm>
            <a:off x="152400" y="3352800"/>
            <a:ext cx="3429000" cy="281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1775" indent="-231775"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15000"/>
              </a:spcBef>
              <a:buFontTx/>
              <a:buNone/>
            </a:pPr>
            <a:endParaRPr lang="en-US" altLang="en-US" sz="1600">
              <a:solidFill>
                <a:srgbClr val="000000"/>
              </a:solidFill>
            </a:endParaRPr>
          </a:p>
        </p:txBody>
      </p:sp>
      <p:sp>
        <p:nvSpPr>
          <p:cNvPr id="3075" name="Rectangle 4"/>
          <p:cNvSpPr>
            <a:spLocks noChangeArrowheads="1"/>
          </p:cNvSpPr>
          <p:nvPr/>
        </p:nvSpPr>
        <p:spPr bwMode="auto">
          <a:xfrm>
            <a:off x="71736" y="990600"/>
            <a:ext cx="4710860" cy="58093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1775" indent="-231775" algn="ctr">
              <a:spcBef>
                <a:spcPct val="15000"/>
              </a:spcBef>
              <a:defRPr/>
            </a:pPr>
            <a:r>
              <a:rPr lang="en-US" sz="1650" b="1" dirty="0">
                <a:solidFill>
                  <a:prstClr val="black"/>
                </a:solidFill>
              </a:rPr>
              <a:t>Objective</a:t>
            </a:r>
          </a:p>
          <a:p>
            <a:pPr marL="285750" indent="-285750">
              <a:spcBef>
                <a:spcPct val="15000"/>
              </a:spcBef>
              <a:buFont typeface="Arial" pitchFamily="34" charset="0"/>
              <a:buChar char="●"/>
              <a:defRPr/>
            </a:pPr>
            <a:r>
              <a:rPr lang="en-US" sz="1450" dirty="0" smtClean="0">
                <a:solidFill>
                  <a:prstClr val="black"/>
                </a:solidFill>
              </a:rPr>
              <a:t>Demonstrate the impact of wintertime convective mixing in the northern Labrador Sea on the spring phytoplankton blooms of that region, and see how a warming climate might influence that relationship</a:t>
            </a:r>
            <a:endParaRPr lang="en-US" sz="1450" b="1" dirty="0" smtClean="0">
              <a:solidFill>
                <a:prstClr val="black"/>
              </a:solidFill>
            </a:endParaRPr>
          </a:p>
          <a:p>
            <a:pPr marL="231775" indent="-231775" algn="ctr">
              <a:spcBef>
                <a:spcPct val="15000"/>
              </a:spcBef>
              <a:defRPr/>
            </a:pPr>
            <a:r>
              <a:rPr lang="en-US" sz="1650" b="1" dirty="0" smtClean="0">
                <a:solidFill>
                  <a:prstClr val="black"/>
                </a:solidFill>
              </a:rPr>
              <a:t>Approach</a:t>
            </a:r>
          </a:p>
          <a:p>
            <a:pPr marL="285750" indent="-285750">
              <a:spcBef>
                <a:spcPct val="15000"/>
              </a:spcBef>
              <a:buFont typeface="Arial" pitchFamily="34" charset="0"/>
              <a:buChar char="●"/>
              <a:defRPr/>
            </a:pPr>
            <a:r>
              <a:rPr lang="en-US" sz="1450" dirty="0">
                <a:solidFill>
                  <a:prstClr val="black"/>
                </a:solidFill>
              </a:rPr>
              <a:t>Explore the </a:t>
            </a:r>
            <a:r>
              <a:rPr lang="en-US" sz="1450" dirty="0" err="1">
                <a:solidFill>
                  <a:prstClr val="black"/>
                </a:solidFill>
              </a:rPr>
              <a:t>interannual</a:t>
            </a:r>
            <a:r>
              <a:rPr lang="en-US" sz="1450" dirty="0">
                <a:solidFill>
                  <a:prstClr val="black"/>
                </a:solidFill>
              </a:rPr>
              <a:t> relationship between April </a:t>
            </a:r>
            <a:r>
              <a:rPr lang="en-US" sz="1450" dirty="0" smtClean="0">
                <a:solidFill>
                  <a:prstClr val="black"/>
                </a:solidFill>
              </a:rPr>
              <a:t>sea-surface </a:t>
            </a:r>
            <a:r>
              <a:rPr lang="en-US" sz="1450" dirty="0">
                <a:solidFill>
                  <a:prstClr val="black"/>
                </a:solidFill>
              </a:rPr>
              <a:t>chlorophyll and March </a:t>
            </a:r>
            <a:r>
              <a:rPr lang="en-US" sz="1450" dirty="0" smtClean="0">
                <a:solidFill>
                  <a:prstClr val="black"/>
                </a:solidFill>
              </a:rPr>
              <a:t>ocean mixed </a:t>
            </a:r>
            <a:r>
              <a:rPr lang="en-US" sz="1450" dirty="0" smtClean="0">
                <a:solidFill>
                  <a:prstClr val="black"/>
                </a:solidFill>
              </a:rPr>
              <a:t>layer depth (MLD) using satellite chlorophyll and ocean </a:t>
            </a:r>
            <a:r>
              <a:rPr lang="en-US" sz="1450" dirty="0" err="1" smtClean="0">
                <a:solidFill>
                  <a:prstClr val="black"/>
                </a:solidFill>
              </a:rPr>
              <a:t>reanalyses</a:t>
            </a:r>
            <a:endParaRPr lang="en-US" sz="1450" dirty="0" smtClean="0">
              <a:solidFill>
                <a:prstClr val="black"/>
              </a:solidFill>
            </a:endParaRPr>
          </a:p>
          <a:p>
            <a:pPr marL="285750" indent="-285750">
              <a:spcBef>
                <a:spcPct val="15000"/>
              </a:spcBef>
              <a:buFont typeface="Arial" pitchFamily="34" charset="0"/>
              <a:buChar char="●"/>
              <a:defRPr/>
            </a:pPr>
            <a:r>
              <a:rPr lang="en-US" sz="1450" dirty="0" smtClean="0">
                <a:solidFill>
                  <a:prstClr val="black"/>
                </a:solidFill>
              </a:rPr>
              <a:t>Develop an analytical model to predict the fraction of initial fall phytoplankton population that survives the winter and acts as seed for the spring bloom</a:t>
            </a:r>
          </a:p>
          <a:p>
            <a:pPr marL="285750" indent="-285750">
              <a:spcBef>
                <a:spcPct val="15000"/>
              </a:spcBef>
              <a:buFont typeface="Arial" pitchFamily="34" charset="0"/>
              <a:buChar char="●"/>
              <a:defRPr/>
            </a:pPr>
            <a:r>
              <a:rPr lang="en-US" sz="1450" dirty="0" smtClean="0">
                <a:solidFill>
                  <a:prstClr val="black"/>
                </a:solidFill>
              </a:rPr>
              <a:t>Combine the analytical model with MLD projections based on CESM outputs to understand how the MLD-plankton relationship might change</a:t>
            </a:r>
          </a:p>
          <a:p>
            <a:pPr algn="ctr" eaLnBrk="1" hangingPunct="1">
              <a:spcBef>
                <a:spcPct val="15000"/>
              </a:spcBef>
              <a:buFontTx/>
              <a:buNone/>
            </a:pPr>
            <a:r>
              <a:rPr lang="en-US" altLang="en-US" sz="1650" b="1" dirty="0" smtClean="0">
                <a:solidFill>
                  <a:srgbClr val="000000"/>
                </a:solidFill>
              </a:rPr>
              <a:t>Impact</a:t>
            </a:r>
          </a:p>
          <a:p>
            <a:pPr marL="283464" indent="-283464" eaLnBrk="1" hangingPunct="1">
              <a:spcBef>
                <a:spcPct val="15000"/>
              </a:spcBef>
              <a:buFont typeface="Arial" panose="020B0604020202020204" pitchFamily="34" charset="0"/>
              <a:buChar char="●"/>
            </a:pPr>
            <a:r>
              <a:rPr lang="en-US" altLang="en-US" sz="1450" dirty="0" smtClean="0">
                <a:solidFill>
                  <a:srgbClr val="000000"/>
                </a:solidFill>
              </a:rPr>
              <a:t>April surface chlorophyll correlated with March MLD at 0.47 for the period of 1998</a:t>
            </a:r>
            <a:r>
              <a:rPr lang="en-US" sz="1450" dirty="0" smtClean="0"/>
              <a:t>–</a:t>
            </a:r>
            <a:r>
              <a:rPr lang="en-US" altLang="en-US" sz="1450" dirty="0" smtClean="0">
                <a:solidFill>
                  <a:srgbClr val="000000"/>
                </a:solidFill>
              </a:rPr>
              <a:t>2015</a:t>
            </a:r>
          </a:p>
          <a:p>
            <a:pPr marL="283464" indent="-283464" eaLnBrk="1" hangingPunct="1">
              <a:spcBef>
                <a:spcPct val="15000"/>
              </a:spcBef>
              <a:buFont typeface="Arial" panose="020B0604020202020204" pitchFamily="34" charset="0"/>
              <a:buChar char="●"/>
            </a:pPr>
            <a:r>
              <a:rPr lang="en-US" altLang="en-US" sz="1450" dirty="0" smtClean="0">
                <a:solidFill>
                  <a:srgbClr val="000000"/>
                </a:solidFill>
              </a:rPr>
              <a:t>Winter MLD projected to decrease substantially due to melting of Arctic sea ice</a:t>
            </a:r>
          </a:p>
          <a:p>
            <a:pPr marL="283464" indent="-283464" eaLnBrk="1" hangingPunct="1">
              <a:spcBef>
                <a:spcPct val="15000"/>
              </a:spcBef>
              <a:buFont typeface="Arial" panose="020B0604020202020204" pitchFamily="34" charset="0"/>
              <a:buChar char="●"/>
            </a:pPr>
            <a:r>
              <a:rPr lang="en-US" altLang="en-US" sz="1450" dirty="0" smtClean="0">
                <a:solidFill>
                  <a:srgbClr val="000000"/>
                </a:solidFill>
              </a:rPr>
              <a:t>For plankton with cell diameter larger than 5 </a:t>
            </a:r>
            <a:r>
              <a:rPr lang="el-GR" sz="1450" dirty="0" smtClean="0"/>
              <a:t>μ</a:t>
            </a:r>
            <a:r>
              <a:rPr lang="en-US" altLang="en-US" sz="1450" dirty="0" smtClean="0">
                <a:solidFill>
                  <a:srgbClr val="000000"/>
                </a:solidFill>
              </a:rPr>
              <a:t>m, the fraction of the initial fall population that survives the winter would likely decrease significantly by the end of the 21st century</a:t>
            </a:r>
          </a:p>
        </p:txBody>
      </p:sp>
      <p:sp>
        <p:nvSpPr>
          <p:cNvPr id="3076" name="Rectangle 5"/>
          <p:cNvSpPr>
            <a:spLocks noChangeArrowheads="1"/>
          </p:cNvSpPr>
          <p:nvPr/>
        </p:nvSpPr>
        <p:spPr bwMode="auto">
          <a:xfrm>
            <a:off x="35793" y="0"/>
            <a:ext cx="9108206"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r>
              <a:rPr lang="en-US" altLang="en-US" sz="3100" b="1" dirty="0" smtClean="0">
                <a:solidFill>
                  <a:srgbClr val="000000"/>
                </a:solidFill>
              </a:rPr>
              <a:t>The Effect of Deep Convection on Phytoplankton Blooms in the Northern Labrador Sea</a:t>
            </a:r>
            <a:endParaRPr lang="en-US" altLang="en-US" sz="3100" b="1" dirty="0">
              <a:solidFill>
                <a:srgbClr val="000000"/>
              </a:solidFill>
            </a:endParaRPr>
          </a:p>
        </p:txBody>
      </p:sp>
      <p:sp>
        <p:nvSpPr>
          <p:cNvPr id="3077" name="Text Box 6"/>
          <p:cNvSpPr txBox="1">
            <a:spLocks noChangeArrowheads="1"/>
          </p:cNvSpPr>
          <p:nvPr/>
        </p:nvSpPr>
        <p:spPr bwMode="auto">
          <a:xfrm>
            <a:off x="4863261" y="5751234"/>
            <a:ext cx="4068576" cy="707886"/>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sz="1000" dirty="0"/>
              <a:t>Balaguru K, </a:t>
            </a:r>
            <a:r>
              <a:rPr lang="en-US" sz="1000" dirty="0" smtClean="0"/>
              <a:t>SC </a:t>
            </a:r>
            <a:r>
              <a:rPr lang="en-US" sz="1000" dirty="0" err="1" smtClean="0"/>
              <a:t>Doney</a:t>
            </a:r>
            <a:r>
              <a:rPr lang="en-US" sz="1000" dirty="0" smtClean="0"/>
              <a:t>, L Bianucci, PJ </a:t>
            </a:r>
            <a:r>
              <a:rPr lang="en-US" sz="1000" dirty="0" err="1" smtClean="0"/>
              <a:t>Rasch</a:t>
            </a:r>
            <a:r>
              <a:rPr lang="en-US" sz="1000" dirty="0" smtClean="0"/>
              <a:t>, LR Leung, J-H Yoon, and ID Lima. 2018. “Linking </a:t>
            </a:r>
            <a:r>
              <a:rPr lang="en-US" sz="1000" dirty="0"/>
              <a:t>D</a:t>
            </a:r>
            <a:r>
              <a:rPr lang="en-US" sz="1000" dirty="0" smtClean="0"/>
              <a:t>eep </a:t>
            </a:r>
            <a:r>
              <a:rPr lang="en-US" sz="1000" dirty="0"/>
              <a:t>C</a:t>
            </a:r>
            <a:r>
              <a:rPr lang="en-US" sz="1000" dirty="0" smtClean="0"/>
              <a:t>onvection </a:t>
            </a:r>
            <a:r>
              <a:rPr lang="en-US" sz="1000" dirty="0"/>
              <a:t>and </a:t>
            </a:r>
            <a:r>
              <a:rPr lang="en-US" sz="1000" dirty="0" smtClean="0"/>
              <a:t>Phytoplankton </a:t>
            </a:r>
            <a:r>
              <a:rPr lang="en-US" sz="1000" dirty="0"/>
              <a:t>B</a:t>
            </a:r>
            <a:r>
              <a:rPr lang="en-US" sz="1000" dirty="0" smtClean="0"/>
              <a:t>looms </a:t>
            </a:r>
            <a:r>
              <a:rPr lang="en-US" sz="1000" dirty="0"/>
              <a:t>in the </a:t>
            </a:r>
            <a:r>
              <a:rPr lang="en-US" sz="1000" dirty="0" smtClean="0"/>
              <a:t>Northern </a:t>
            </a:r>
            <a:r>
              <a:rPr lang="en-US" sz="1000" dirty="0"/>
              <a:t>Labrador Sea in a </a:t>
            </a:r>
            <a:r>
              <a:rPr lang="en-US" sz="1000" dirty="0" smtClean="0"/>
              <a:t>Changing Climate.” </a:t>
            </a:r>
            <a:r>
              <a:rPr lang="en-US" sz="1000" i="1" dirty="0" err="1" smtClean="0"/>
              <a:t>PLoS</a:t>
            </a:r>
            <a:r>
              <a:rPr lang="en-US" sz="1000" i="1" dirty="0" smtClean="0"/>
              <a:t> </a:t>
            </a:r>
            <a:r>
              <a:rPr lang="en-US" sz="1000" i="1" dirty="0"/>
              <a:t>ONE</a:t>
            </a:r>
            <a:r>
              <a:rPr lang="en-US" sz="1000" dirty="0"/>
              <a:t> 13(1</a:t>
            </a:r>
            <a:r>
              <a:rPr lang="en-US" sz="1000" dirty="0" smtClean="0"/>
              <a:t>):e0191509</a:t>
            </a:r>
            <a:r>
              <a:rPr lang="en-US" sz="1000" dirty="0"/>
              <a:t>. </a:t>
            </a:r>
            <a:r>
              <a:rPr lang="en-US" sz="1000" dirty="0" smtClean="0"/>
              <a:t>DOI: 10.1371/journal.pone.0191509</a:t>
            </a:r>
            <a:endParaRPr lang="en-US" altLang="en-US" sz="1000" dirty="0">
              <a:solidFill>
                <a:srgbClr val="000000"/>
              </a:solidFill>
              <a:latin typeface="Arial" panose="020B0604020202020204" pitchFamily="34" charset="0"/>
            </a:endParaRPr>
          </a:p>
        </p:txBody>
      </p:sp>
      <p:sp>
        <p:nvSpPr>
          <p:cNvPr id="3078" name="TextBox 9"/>
          <p:cNvSpPr txBox="1">
            <a:spLocks noChangeArrowheads="1"/>
          </p:cNvSpPr>
          <p:nvPr/>
        </p:nvSpPr>
        <p:spPr bwMode="auto">
          <a:xfrm>
            <a:off x="4803495" y="4713566"/>
            <a:ext cx="4218077"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200" b="1" dirty="0" smtClean="0">
                <a:solidFill>
                  <a:srgbClr val="0000FF"/>
                </a:solidFill>
                <a:latin typeface="Arial" panose="020B0604020202020204" pitchFamily="34" charset="0"/>
              </a:rPr>
              <a:t>April surface chlorophyll concentration (shading) with contours of March mixed layer depth overlaid. The domain of analysis is the northern Labrador Sea (60</a:t>
            </a:r>
            <a:r>
              <a:rPr lang="en-US" altLang="en-US" sz="1200" b="1" baseline="30000" dirty="0" smtClean="0">
                <a:solidFill>
                  <a:srgbClr val="0000FF"/>
                </a:solidFill>
                <a:latin typeface="Arial" panose="020B0604020202020204" pitchFamily="34" charset="0"/>
              </a:rPr>
              <a:t>o</a:t>
            </a:r>
            <a:r>
              <a:rPr lang="en-US" altLang="en-US" sz="1200" b="1" dirty="0" smtClean="0">
                <a:solidFill>
                  <a:srgbClr val="0000FF"/>
                </a:solidFill>
                <a:latin typeface="Arial" panose="020B0604020202020204" pitchFamily="34" charset="0"/>
              </a:rPr>
              <a:t>W-50</a:t>
            </a:r>
            <a:r>
              <a:rPr lang="en-US" altLang="en-US" sz="1200" b="1" baseline="30000" dirty="0">
                <a:solidFill>
                  <a:srgbClr val="0000FF"/>
                </a:solidFill>
                <a:latin typeface="Arial" panose="020B0604020202020204" pitchFamily="34" charset="0"/>
              </a:rPr>
              <a:t>o</a:t>
            </a:r>
            <a:r>
              <a:rPr lang="en-US" altLang="en-US" sz="1200" b="1" dirty="0" smtClean="0">
                <a:solidFill>
                  <a:srgbClr val="0000FF"/>
                </a:solidFill>
                <a:latin typeface="Arial" panose="020B0604020202020204" pitchFamily="34" charset="0"/>
              </a:rPr>
              <a:t>W, 60</a:t>
            </a:r>
            <a:r>
              <a:rPr lang="en-US" altLang="en-US" sz="1200" b="1" baseline="30000" dirty="0" smtClean="0">
                <a:solidFill>
                  <a:srgbClr val="0000FF"/>
                </a:solidFill>
                <a:latin typeface="Arial" panose="020B0604020202020204" pitchFamily="34" charset="0"/>
              </a:rPr>
              <a:t>o</a:t>
            </a:r>
            <a:r>
              <a:rPr lang="en-US" altLang="en-US" sz="1200" b="1" dirty="0" smtClean="0">
                <a:solidFill>
                  <a:srgbClr val="0000FF"/>
                </a:solidFill>
                <a:latin typeface="Arial" panose="020B0604020202020204" pitchFamily="34" charset="0"/>
              </a:rPr>
              <a:t>N-65</a:t>
            </a:r>
            <a:r>
              <a:rPr lang="en-US" altLang="en-US" sz="1200" b="1" baseline="30000" dirty="0">
                <a:solidFill>
                  <a:srgbClr val="0000FF"/>
                </a:solidFill>
                <a:latin typeface="Arial" panose="020B0604020202020204" pitchFamily="34" charset="0"/>
              </a:rPr>
              <a:t>o</a:t>
            </a:r>
            <a:r>
              <a:rPr lang="en-US" altLang="en-US" sz="1200" b="1" dirty="0" smtClean="0">
                <a:solidFill>
                  <a:srgbClr val="0000FF"/>
                </a:solidFill>
                <a:latin typeface="Arial" panose="020B0604020202020204" pitchFamily="34" charset="0"/>
              </a:rPr>
              <a:t>N).</a:t>
            </a:r>
            <a:endParaRPr lang="en-US" altLang="en-US" sz="1200" b="1" dirty="0">
              <a:solidFill>
                <a:srgbClr val="0000FF"/>
              </a:solidFill>
              <a:latin typeface="Arial" panose="020B0604020202020204" pitchFamily="34" charset="0"/>
            </a:endParaRPr>
          </a:p>
        </p:txBody>
      </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93235" y="1447051"/>
            <a:ext cx="4038640" cy="3214808"/>
          </a:xfrm>
          <a:prstGeom prst="rect">
            <a:avLst/>
          </a:prstGeom>
        </p:spPr>
      </p:pic>
    </p:spTree>
    <p:extLst>
      <p:ext uri="{BB962C8B-B14F-4D97-AF65-F5344CB8AC3E}">
        <p14:creationId xmlns:p14="http://schemas.microsoft.com/office/powerpoint/2010/main" val="3764265747"/>
      </p:ext>
    </p:extLst>
  </p:cSld>
  <p:clrMapOvr>
    <a:masterClrMapping/>
  </p:clrMapOvr>
  <p:timing>
    <p:tnLst>
      <p:par>
        <p:cTn id="1" dur="indefinite" restart="never" nodeType="tmRoot"/>
      </p:par>
    </p:tnLst>
  </p:timing>
</p:sld>
</file>

<file path=ppt/theme/theme1.xml><?xml version="1.0" encoding="utf-8"?>
<a:theme xmlns:a="http://schemas.openxmlformats.org/drawingml/2006/main" name="DOE-Sample-Slide-Highlights-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p:properties xmlns:p="http://schemas.microsoft.com/office/2006/metadata/properties" xmlns:xsi="http://www.w3.org/2001/XMLSchema-instance" xmlns:pc="http://schemas.microsoft.com/office/infopath/2007/PartnerControls">
  <documentManagement>
    <SlideDescription xmlns="http://schemas.microsoft.com/sharepoint/v3" xsi:nil="true"/>
    <Presentation xmlns="http://schemas.microsoft.com/sharepoint/v3">Balaguru_etal-SpringBlooms-PLOSONE-February2018-f</Presentation>
    <Funding xmlns="98b00cf3-a6ce-40de-8923-f140beb786e9">RGCM</Funding>
  </documentManagement>
</p:properties>
</file>

<file path=customXml/item2.xml><?xml version="1.0" encoding="utf-8"?>
<ct:contentTypeSchema xmlns:ct="http://schemas.microsoft.com/office/2006/metadata/contentType" xmlns:ma="http://schemas.microsoft.com/office/2006/metadata/properties/metaAttributes" ct:_="" ma:_="" ma:contentTypeName="Slide" ma:contentTypeID="0x010100A22E315B1F3C42B49A0E90D2F9AB5AB100A3ADA40348D53C4EA114B46FA9468BEB" ma:contentTypeVersion="1" ma:contentTypeDescription="Microsoft PowerPoint Slide" ma:contentTypeScope="" ma:versionID="dbc4f2fd50e8b674fa18556b083337e9">
  <xsd:schema xmlns:xsd="http://www.w3.org/2001/XMLSchema" xmlns:xs="http://www.w3.org/2001/XMLSchema" xmlns:p="http://schemas.microsoft.com/office/2006/metadata/properties" xmlns:ns1="http://schemas.microsoft.com/sharepoint/v3" xmlns:ns2="98b00cf3-a6ce-40de-8923-f140beb786e9" targetNamespace="http://schemas.microsoft.com/office/2006/metadata/properties" ma:root="true" ma:fieldsID="369ecde004d64f13dca5f1ba268ab172" ns1:_="" ns2:_="">
    <xsd:import namespace="http://schemas.microsoft.com/sharepoint/v3"/>
    <xsd:import namespace="98b00cf3-a6ce-40de-8923-f140beb786e9"/>
    <xsd:element name="properties">
      <xsd:complexType>
        <xsd:sequence>
          <xsd:element name="documentManagement">
            <xsd:complexType>
              <xsd:all>
                <xsd:element ref="ns1:Presentation" minOccurs="0"/>
                <xsd:element ref="ns1:SlideDescription" minOccurs="0"/>
                <xsd:element ref="ns2:Funding"/>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resentation" ma:index="1" nillable="true" ma:displayName="Presentation" ma:internalName="Presentation">
      <xsd:simpleType>
        <xsd:restriction base="dms:Text"/>
      </xsd:simpleType>
    </xsd:element>
    <xsd:element name="SlideDescription" ma:index="2" nillable="true" ma:displayName="Description" ma:internalName="SlideDescrip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98b00cf3-a6ce-40de-8923-f140beb786e9" elementFormDefault="qualified">
    <xsd:import namespace="http://schemas.microsoft.com/office/2006/documentManagement/types"/>
    <xsd:import namespace="http://schemas.microsoft.com/office/infopath/2007/PartnerControls"/>
    <xsd:element name="Funding" ma:index="7" ma:displayName="Funding" ma:description="Funding Soure" ma:internalName="Funding">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xsd:element ref="dc:title" minOccurs="0" maxOccurs="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771D235-4F16-4194-88DE-E8F236B4AD47}">
  <ds:schemaRefs>
    <ds:schemaRef ds:uri="http://schemas.microsoft.com/sharepoint/v3"/>
    <ds:schemaRef ds:uri="http://purl.org/dc/terms/"/>
    <ds:schemaRef ds:uri="http://schemas.microsoft.com/office/infopath/2007/PartnerControls"/>
    <ds:schemaRef ds:uri="98b00cf3-a6ce-40de-8923-f140beb786e9"/>
    <ds:schemaRef ds:uri="http://schemas.openxmlformats.org/package/2006/metadata/core-properties"/>
    <ds:schemaRef ds:uri="http://schemas.microsoft.com/office/2006/documentManagement/types"/>
    <ds:schemaRef ds:uri="http://purl.org/dc/elements/1.1/"/>
    <ds:schemaRef ds:uri="http://purl.org/dc/dcmitype/"/>
    <ds:schemaRef ds:uri="http://schemas.microsoft.com/office/2006/metadata/properties"/>
    <ds:schemaRef ds:uri="http://www.w3.org/XML/1998/namespace"/>
  </ds:schemaRefs>
</ds:datastoreItem>
</file>

<file path=customXml/itemProps2.xml><?xml version="1.0" encoding="utf-8"?>
<ds:datastoreItem xmlns:ds="http://schemas.openxmlformats.org/officeDocument/2006/customXml" ds:itemID="{83D23D6D-353D-4E54-BBE9-368154ED522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98b00cf3-a6ce-40de-8923-f140beb786e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DOE-Sample-Slide-Highlights-Template</Template>
  <TotalTime>7530</TotalTime>
  <Words>277</Words>
  <Application>Microsoft Office PowerPoint</Application>
  <PresentationFormat>On-screen Show (4:3)</PresentationFormat>
  <Paragraphs>24</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DOE-Sample-Slide-Highlights-Template</vt:lpstr>
      <vt:lpstr>PowerPoint Presentation</vt:lpstr>
    </vt:vector>
  </TitlesOfParts>
  <Company>PNNL IM Services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Balaguru_etal-SpringBlooms-PLOSONE-February2018-f</dc:title>
  <dc:creator>Davis, Emily L</dc:creator>
  <dc:description/>
  <cp:lastModifiedBy>Roeder, Lynne R</cp:lastModifiedBy>
  <cp:revision>38</cp:revision>
  <cp:lastPrinted>2011-05-11T17:30:12Z</cp:lastPrinted>
  <dcterms:created xsi:type="dcterms:W3CDTF">2017-11-02T21:19:41Z</dcterms:created>
  <dcterms:modified xsi:type="dcterms:W3CDTF">2018-02-13T17:59:18Z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dlc_DocIdItemGuid">
    <vt:lpwstr>75333844-ddec-49b7-ae1e-c27b23a45b5c</vt:lpwstr>
  </property>
  <property fmtid="{D5CDD505-2E9C-101B-9397-08002B2CF9AE}" pid="3" name="ContentTypeId">
    <vt:lpwstr>0x010100A22E315B1F3C42B49A0E90D2F9AB5AB100A3ADA40348D53C4EA114B46FA9468BEB</vt:lpwstr>
  </property>
  <property fmtid="{D5CDD505-2E9C-101B-9397-08002B2CF9AE}" pid="4" name="Highlight">
    <vt:lpwstr/>
  </property>
  <property fmtid="{D5CDD505-2E9C-101B-9397-08002B2CF9AE}" pid="5" name="FY">
    <vt:lpwstr/>
  </property>
  <property fmtid="{D5CDD505-2E9C-101B-9397-08002B2CF9AE}" pid="6" name="Funding">
    <vt:lpwstr>RGCM</vt:lpwstr>
  </property>
  <property fmtid="{D5CDD505-2E9C-101B-9397-08002B2CF9AE}" pid="7" name="ContentType">
    <vt:lpwstr>Slide</vt:lpwstr>
  </property>
  <property fmtid="{D5CDD505-2E9C-101B-9397-08002B2CF9AE}" pid="8" name="Presentation">
    <vt:lpwstr>Balaguru_etal-SpringBlooms-PLOSONE-February2018-f</vt:lpwstr>
  </property>
  <property fmtid="{D5CDD505-2E9C-101B-9397-08002B2CF9AE}" pid="9" name="SlideDescription">
    <vt:lpwstr/>
  </property>
</Properties>
</file>