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0"/>
    <p:restoredTop sz="79193"/>
  </p:normalViewPr>
  <p:slideViewPr>
    <p:cSldViewPr>
      <p:cViewPr varScale="1">
        <p:scale>
          <a:sx n="87" d="100"/>
          <a:sy n="87" d="100"/>
        </p:scale>
        <p:origin x="1920" y="184"/>
      </p:cViewPr>
      <p:guideLst>
        <p:guide orient="horz" pos="2160"/>
        <p:guide pos="3840"/>
      </p:guideLst>
    </p:cSldViewPr>
  </p:slideViewPr>
  <p:notesTextViewPr>
    <p:cViewPr>
      <p:scale>
        <a:sx n="170" d="100"/>
        <a:sy n="1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3147485" y="6634163"/>
            <a:ext cx="9046633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1" y="6634163"/>
            <a:ext cx="31115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3198285" y="6646864"/>
            <a:ext cx="8784167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46566" y="6646864"/>
            <a:ext cx="3094567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600201"/>
            <a:ext cx="5130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451600" y="1600201"/>
            <a:ext cx="5130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">
            <a:extLst>
              <a:ext uri="{FF2B5EF4-FFF2-40B4-BE49-F238E27FC236}">
                <a16:creationId xmlns:a16="http://schemas.microsoft.com/office/drawing/2014/main" id="{BEE694FE-2B51-CC42-A145-858DABCA3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3550756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E57E39-0A38-4648-964B-7E26F6CA3DE3}"/>
              </a:ext>
            </a:extLst>
          </p:cNvPr>
          <p:cNvSpPr txBox="1"/>
          <p:nvPr/>
        </p:nvSpPr>
        <p:spPr>
          <a:xfrm>
            <a:off x="465698" y="0"/>
            <a:ext cx="112686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0070C0"/>
                </a:solidFill>
              </a:rPr>
              <a:t>Boundary layer physics is key to predicting ice-shelf melting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CC6664-0CED-3649-AAF9-085214D980AB}"/>
              </a:ext>
            </a:extLst>
          </p:cNvPr>
          <p:cNvSpPr txBox="1"/>
          <p:nvPr/>
        </p:nvSpPr>
        <p:spPr>
          <a:xfrm>
            <a:off x="84152" y="538638"/>
            <a:ext cx="54583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Objective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To constrain parameterization of ice-shelf melting in ocean models and Earth system models, we evaluated the relationship between far-field ocean conditions and ice-shelf melting accounting for ocean boundary layer turbulence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C327B8-DAA7-F449-BE41-B85DCE6773A0}"/>
              </a:ext>
            </a:extLst>
          </p:cNvPr>
          <p:cNvSpPr txBox="1"/>
          <p:nvPr/>
        </p:nvSpPr>
        <p:spPr>
          <a:xfrm>
            <a:off x="130484" y="5080337"/>
            <a:ext cx="5412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Impact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400" dirty="0"/>
              <a:t>Our sensitivity study spans a previously untested regime in ice-shelf ocean cavities, which may inform both future ice-shelf melt parameterizations and vertical mixing parameterizations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A08494-2481-DB4E-952D-1F2E30EC3A9F}"/>
              </a:ext>
            </a:extLst>
          </p:cNvPr>
          <p:cNvSpPr txBox="1"/>
          <p:nvPr/>
        </p:nvSpPr>
        <p:spPr>
          <a:xfrm>
            <a:off x="110925" y="6324600"/>
            <a:ext cx="11976849" cy="238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950" u="sng" dirty="0"/>
              <a:t>Reference</a:t>
            </a:r>
            <a:r>
              <a:rPr lang="en-GB" sz="950" dirty="0"/>
              <a:t>: Begeman, C. B., </a:t>
            </a:r>
            <a:r>
              <a:rPr lang="en-GB" sz="950" dirty="0" err="1"/>
              <a:t>Asay</a:t>
            </a:r>
            <a:r>
              <a:rPr lang="en-GB" sz="950" dirty="0"/>
              <a:t>-Davis, X., &amp; Van Roekel, L. (2022). Ice-shelf ocean boundary layer dynamics from large-eddy simulations. The Cryosphere, 16(1), 277–295. https://</a:t>
            </a:r>
            <a:r>
              <a:rPr lang="en-GB" sz="950" dirty="0" err="1"/>
              <a:t>doi.org</a:t>
            </a:r>
            <a:r>
              <a:rPr lang="en-GB" sz="950" dirty="0"/>
              <a:t>/10.5194/tc-16-277-2022</a:t>
            </a:r>
            <a:endParaRPr lang="en-US" sz="950" dirty="0"/>
          </a:p>
        </p:txBody>
      </p:sp>
      <p:sp>
        <p:nvSpPr>
          <p:cNvPr id="26" name="TextBox 27">
            <a:extLst>
              <a:ext uri="{FF2B5EF4-FFF2-40B4-BE49-F238E27FC236}">
                <a16:creationId xmlns:a16="http://schemas.microsoft.com/office/drawing/2014/main" id="{E87BC6C7-C3DC-4747-9F2F-AAD578517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124" y="5257800"/>
            <a:ext cx="63318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Cross-sections through the simulated domain at (</a:t>
            </a:r>
            <a:r>
              <a:rPr lang="en-US" sz="1400" b="1" dirty="0" err="1">
                <a:solidFill>
                  <a:schemeClr val="tx2"/>
                </a:solidFill>
              </a:rPr>
              <a:t>a,c</a:t>
            </a:r>
            <a:r>
              <a:rPr lang="en-US" sz="1400" b="1" dirty="0">
                <a:solidFill>
                  <a:schemeClr val="tx2"/>
                </a:solidFill>
              </a:rPr>
              <a:t>) low slope and (</a:t>
            </a:r>
            <a:r>
              <a:rPr lang="en-US" sz="1400" b="1" dirty="0" err="1">
                <a:solidFill>
                  <a:schemeClr val="tx2"/>
                </a:solidFill>
              </a:rPr>
              <a:t>b,d</a:t>
            </a:r>
            <a:r>
              <a:rPr lang="en-US" sz="1400" b="1" dirty="0">
                <a:solidFill>
                  <a:schemeClr val="tx2"/>
                </a:solidFill>
              </a:rPr>
              <a:t>) moderate slope. As slope increases, so does melt rate, mixed layer depth, shown here via the salinity field (</a:t>
            </a:r>
            <a:r>
              <a:rPr lang="en-US" sz="1400" b="1" dirty="0" err="1">
                <a:solidFill>
                  <a:schemeClr val="tx2"/>
                </a:solidFill>
              </a:rPr>
              <a:t>a,b</a:t>
            </a:r>
            <a:r>
              <a:rPr lang="en-US" sz="1400" b="1" dirty="0">
                <a:solidFill>
                  <a:schemeClr val="tx2"/>
                </a:solidFill>
              </a:rPr>
              <a:t>), and turbulent intensity, shown here via the amplitude of spanwise velocity fluctuations (</a:t>
            </a:r>
            <a:r>
              <a:rPr lang="en-US" sz="1400" b="1" dirty="0" err="1">
                <a:solidFill>
                  <a:schemeClr val="tx2"/>
                </a:solidFill>
              </a:rPr>
              <a:t>c,d</a:t>
            </a:r>
            <a:r>
              <a:rPr lang="en-US" sz="1400" b="1" dirty="0">
                <a:solidFill>
                  <a:schemeClr val="tx2"/>
                </a:solidFill>
              </a:rPr>
              <a:t>). </a:t>
            </a:r>
            <a:endParaRPr lang="en-US" sz="1400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50AF1C-D8C4-9548-AFE4-022B01B69B4A}"/>
              </a:ext>
            </a:extLst>
          </p:cNvPr>
          <p:cNvSpPr txBox="1"/>
          <p:nvPr/>
        </p:nvSpPr>
        <p:spPr>
          <a:xfrm>
            <a:off x="102187" y="1834038"/>
            <a:ext cx="5465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Approach and Results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We conducted large-eddy simulations, which capture meter-scale turbulence, to evaluate heat and salt fluxes through the sub-ice-shelf ocean boundary layer.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We added new features to a large-eddy model including dynamic ice-shelf melting and a state-of-the-art turbulence closure.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We confirmed an approximately linear relationship between far-field ocean temperature and ice-shelf melt rate in a low ocean temperature, high current shear regime.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We found a novel relationship between ice-shelf slope and melt rate, partly explained by enhanced turbulence at higher slopes.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The ice-shelf ocean boundary layer has fine-scale vertical structure that affects turbulent fluxes and must be accounted for in next-generation melt parameterizations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A8C725-9FFE-6348-8C97-586BF7AD8A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52" b="-323"/>
          <a:stretch/>
        </p:blipFill>
        <p:spPr>
          <a:xfrm>
            <a:off x="5884837" y="958393"/>
            <a:ext cx="6019338" cy="42971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8EAD8C-76CC-5A45-AC4B-2F2176F7758A}"/>
              </a:ext>
            </a:extLst>
          </p:cNvPr>
          <p:cNvSpPr txBox="1"/>
          <p:nvPr/>
        </p:nvSpPr>
        <p:spPr>
          <a:xfrm>
            <a:off x="5860124" y="909462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54EE7-8588-F140-B5B6-2537358B3B7F}"/>
              </a:ext>
            </a:extLst>
          </p:cNvPr>
          <p:cNvSpPr txBox="1"/>
          <p:nvPr/>
        </p:nvSpPr>
        <p:spPr>
          <a:xfrm>
            <a:off x="5334000" y="543580"/>
            <a:ext cx="5219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Ice shelf slope: 	0.01° 		              1.0°</a:t>
            </a:r>
          </a:p>
          <a:p>
            <a:r>
              <a:rPr lang="en-US" sz="1400" dirty="0"/>
              <a:t>Melt rate:  		0.3 m/</a:t>
            </a:r>
            <a:r>
              <a:rPr lang="en-US" sz="1400" dirty="0" err="1"/>
              <a:t>yr</a:t>
            </a:r>
            <a:r>
              <a:rPr lang="en-US" sz="1400" dirty="0"/>
              <a:t>		              0.6 m/</a:t>
            </a:r>
            <a:r>
              <a:rPr lang="en-US" sz="1400" dirty="0" err="1"/>
              <a:t>yr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CECD3D-3FDB-B44A-8146-8900B0FB61DE}"/>
              </a:ext>
            </a:extLst>
          </p:cNvPr>
          <p:cNvSpPr txBox="1"/>
          <p:nvPr/>
        </p:nvSpPr>
        <p:spPr>
          <a:xfrm>
            <a:off x="8475434" y="899664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50DD1B-722E-DD4A-B8D9-C41663BE0D41}"/>
              </a:ext>
            </a:extLst>
          </p:cNvPr>
          <p:cNvSpPr txBox="1"/>
          <p:nvPr/>
        </p:nvSpPr>
        <p:spPr>
          <a:xfrm>
            <a:off x="5868328" y="2703969"/>
            <a:ext cx="3000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D95F97-ECB8-A542-921D-7A4AE5C755C8}"/>
              </a:ext>
            </a:extLst>
          </p:cNvPr>
          <p:cNvSpPr txBox="1"/>
          <p:nvPr/>
        </p:nvSpPr>
        <p:spPr>
          <a:xfrm>
            <a:off x="8464106" y="2758856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14301</TotalTime>
  <Words>322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Carolyn Branecky</cp:lastModifiedBy>
  <cp:revision>113</cp:revision>
  <dcterms:created xsi:type="dcterms:W3CDTF">2013-09-25T16:30:27Z</dcterms:created>
  <dcterms:modified xsi:type="dcterms:W3CDTF">2022-01-25T20:56:26Z</dcterms:modified>
</cp:coreProperties>
</file>