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FF00"/>
    <a:srgbClr val="200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F1DD0D-D108-3642-A02C-CC9592F2DC1A}" v="8" dt="2020-08-03T15:04:07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4AD9C-C03F-C04C-A8AB-40A155C8A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A39A3-659B-5F4D-822A-300276E34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39149-8B91-9844-BF51-994E102E7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E86C9-847B-EC45-9528-8DB80E57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7E61E-10E1-7F4A-9B3E-E505F0B46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6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5E33-287E-C841-AD98-CA952CB0B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6AEC3-681F-A641-A375-F5367A4B1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83D3D-8AC1-C140-8893-EF211F91E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2D098-5F2E-D54F-95EF-1774A1C3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F8F6A-88EE-C247-AC8A-C949BD3A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8B4080-DFCA-884B-B1E1-20E691B44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62487-DCF3-9C47-9F54-C3EEC2615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7780B-C73A-6147-9E5A-7A56DFFCB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E6BF-2626-A742-9752-19061D5F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B9744-28DA-D04E-9D84-4C3A3A323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9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7AA9-CB55-0946-A6DF-036BD2562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F91CE-AB85-DF4F-9C8F-25D95FFFF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52B7F-11B6-B345-8683-1EDF0812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9E8A6-FE9E-984E-9F42-78CC1FB6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8A2EF-16DD-8243-9F8B-E959CF6E6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6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0A425-4FEA-C841-AAED-B51B68B9A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889C7-3097-5642-A244-1861FD35E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D7ED1-1F4E-014A-8372-0F9997550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8FAA3-0973-534B-A92C-D2F6DB79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2E179-E2DB-024A-BA76-4A8D2547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0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D185-BC20-7444-9D09-24DCF5949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53E6F-C9F1-2C48-B729-812143622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F0103-50C1-714E-B08B-47E3F5D9C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CE782-DC39-8B47-8304-7FF83CDE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40A7D-D169-CD4A-A253-E41DDDC8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D63AA-8C1D-3B4B-B119-8EECC354F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9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4F0B1-73AC-2D48-8B90-BF9427575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400D8-BB32-3A40-A59B-69E275B85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89F090-6379-C94C-BC25-B9DF26F08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C8EA82-91D0-8846-9DE4-85668482D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E8D6D7-D587-A546-AF67-21AC55592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00893-2631-2E45-BA2D-35638154C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87A31-F23F-944E-AD17-E5A006969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DCA89C-7F22-3C48-87E0-A8CD8496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E28F-702C-904F-869C-752E48E1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E6AF7D-DB3D-6648-A134-8C52D89EB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9124C-A1E3-7F48-8319-54F5E866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FD721-C309-7643-9F46-AEF82492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6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C0E36-A3F6-4E40-A0EA-95764987B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461742-901D-DB4A-AE90-B6398292A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02EA0-89D9-C44A-82FD-CA896865C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0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619A-560C-A148-9DD9-042E8E10B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A3942-B8EE-D34B-AAE6-CECD35CD8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18B0A-C0CC-1F41-9503-CCF915C25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236A5-5CDB-F847-8D37-765C7205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9F890-5C2D-9D4E-B79F-BD8128B60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538F1-9D05-E043-A135-E63616CA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5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86EAC-2848-F542-87B8-9B49CCB15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6394E9-A059-6E42-8B8B-9D4558426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BB209-1A5F-244C-AB0A-C6037E4B3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86973-B918-BD4C-927D-49C90C98F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E5AB3-71E0-8B48-97AC-65407CA6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5B299-33C7-0C44-8947-C26F2224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4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737E8E-1577-7A44-9705-E353854FD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76873-DF55-8C4C-B0B6-A7BEF1865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EDE0C-C75C-C140-B08C-7A1EFE312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BA35-0753-ED47-A9C1-4384CA26A72A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648B3-DEAE-3C43-9753-A0CC4CCE2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7DAE3-03D2-154E-8A77-F1F7EF040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E143-0C1F-C041-BFB6-B3DD29AE5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175/JCLI-D-19-0911.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8AF07-6190-BB4D-B507-D0ADB36D7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"/>
            <a:ext cx="11447362" cy="731942"/>
          </a:xfrm>
        </p:spPr>
        <p:txBody>
          <a:bodyPr>
            <a:normAutofit/>
          </a:bodyPr>
          <a:lstStyle/>
          <a:p>
            <a:r>
              <a:rPr lang="en-US" sz="4000" b="1" dirty="0"/>
              <a:t>Combining Emergent Constraints for Climate Sensitivity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ACF39A-2775-4149-A846-0FF98C806EC6}"/>
              </a:ext>
            </a:extLst>
          </p:cNvPr>
          <p:cNvSpPr txBox="1"/>
          <p:nvPr/>
        </p:nvSpPr>
        <p:spPr>
          <a:xfrm>
            <a:off x="152399" y="6099858"/>
            <a:ext cx="118872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Bretherton, C. S., and P. M. Caldwell, 2020: Combining Emergent Constraints for Climate Sensitivity. </a:t>
            </a:r>
            <a:r>
              <a:rPr lang="en-US" i="1" dirty="0"/>
              <a:t>J. Climate</a:t>
            </a:r>
            <a:r>
              <a:rPr lang="en-US" dirty="0"/>
              <a:t>, </a:t>
            </a:r>
            <a:r>
              <a:rPr lang="en-US" b="1" dirty="0"/>
              <a:t>33</a:t>
            </a:r>
            <a:r>
              <a:rPr lang="en-US" dirty="0"/>
              <a:t>, 7413–7430, </a:t>
            </a:r>
            <a:r>
              <a:rPr lang="en-US" dirty="0">
                <a:hlinkClick r:id="rId2"/>
              </a:rPr>
              <a:t>https://doi.org/10.1175/JCLI-D-19-0911.1</a:t>
            </a:r>
            <a:r>
              <a:rPr lang="en-US" dirty="0"/>
              <a:t>.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2CEF06-3F7B-224A-831D-A56CD71AC129}"/>
              </a:ext>
            </a:extLst>
          </p:cNvPr>
          <p:cNvGrpSpPr/>
          <p:nvPr/>
        </p:nvGrpSpPr>
        <p:grpSpPr>
          <a:xfrm>
            <a:off x="7100164" y="1071036"/>
            <a:ext cx="4741107" cy="3722419"/>
            <a:chOff x="7450892" y="1152395"/>
            <a:chExt cx="4741107" cy="3722419"/>
          </a:xfrm>
        </p:grpSpPr>
        <p:pic>
          <p:nvPicPr>
            <p:cNvPr id="22" name="Picture 21" descr="A picture containing text, map&#10;&#10;Description automatically generated">
              <a:extLst>
                <a:ext uri="{FF2B5EF4-FFF2-40B4-BE49-F238E27FC236}">
                  <a16:creationId xmlns:a16="http://schemas.microsoft.com/office/drawing/2014/main" id="{3E45F8AF-6A46-6242-93D2-5C1972BBA6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3969" r="54647" b="49803"/>
            <a:stretch/>
          </p:blipFill>
          <p:spPr>
            <a:xfrm>
              <a:off x="7450892" y="1152395"/>
              <a:ext cx="4741107" cy="3722419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7AFE5F4-1DBC-164C-98AB-ED5685F20C36}"/>
                </a:ext>
              </a:extLst>
            </p:cNvPr>
            <p:cNvSpPr/>
            <p:nvPr/>
          </p:nvSpPr>
          <p:spPr>
            <a:xfrm>
              <a:off x="8166970" y="1297330"/>
              <a:ext cx="2346414" cy="13402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27661A5-F894-6244-8068-38947311D2D6}"/>
                </a:ext>
              </a:extLst>
            </p:cNvPr>
            <p:cNvSpPr txBox="1"/>
            <p:nvPr/>
          </p:nvSpPr>
          <p:spPr>
            <a:xfrm>
              <a:off x="9537133" y="1342256"/>
              <a:ext cx="2225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Multivariate Gaussian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F91988F-8607-E049-A596-83515A71B69A}"/>
                </a:ext>
              </a:extLst>
            </p:cNvPr>
            <p:cNvSpPr txBox="1"/>
            <p:nvPr/>
          </p:nvSpPr>
          <p:spPr>
            <a:xfrm>
              <a:off x="8176667" y="1654452"/>
              <a:ext cx="3289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2008FF"/>
                  </a:solidFill>
                </a:rPr>
                <a:t>+Ignoring Constraint Correlations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589964-1660-9F4B-9608-6DBEB6E30296}"/>
                </a:ext>
              </a:extLst>
            </p:cNvPr>
            <p:cNvSpPr txBox="1"/>
            <p:nvPr/>
          </p:nvSpPr>
          <p:spPr>
            <a:xfrm>
              <a:off x="8370688" y="1942015"/>
              <a:ext cx="26191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4BFF00"/>
                  </a:solidFill>
                </a:rPr>
                <a:t>+3x Overfitting Correction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F816B0C-641C-9742-99F5-E08B7A80F5BD}"/>
                </a:ext>
              </a:extLst>
            </p:cNvPr>
            <p:cNvSpPr txBox="1"/>
            <p:nvPr/>
          </p:nvSpPr>
          <p:spPr>
            <a:xfrm>
              <a:off x="8174455" y="2417523"/>
              <a:ext cx="27200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Average of Single-Constraint Results</a:t>
              </a: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D2AFE1-8DCB-D849-8E9A-485164A226DE}"/>
                </a:ext>
              </a:extLst>
            </p:cNvPr>
            <p:cNvSpPr/>
            <p:nvPr/>
          </p:nvSpPr>
          <p:spPr>
            <a:xfrm>
              <a:off x="11160690" y="1515649"/>
              <a:ext cx="672457" cy="1803748"/>
            </a:xfrm>
            <a:custGeom>
              <a:avLst/>
              <a:gdLst>
                <a:gd name="connsiteX0" fmla="*/ 526094 w 672457"/>
                <a:gd name="connsiteY0" fmla="*/ 0 h 1803748"/>
                <a:gd name="connsiteX1" fmla="*/ 638828 w 672457"/>
                <a:gd name="connsiteY1" fmla="*/ 713984 h 1803748"/>
                <a:gd name="connsiteX2" fmla="*/ 0 w 672457"/>
                <a:gd name="connsiteY2" fmla="*/ 1803748 h 180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2457" h="1803748">
                  <a:moveTo>
                    <a:pt x="526094" y="0"/>
                  </a:moveTo>
                  <a:cubicBezTo>
                    <a:pt x="626302" y="206679"/>
                    <a:pt x="726510" y="413359"/>
                    <a:pt x="638828" y="713984"/>
                  </a:cubicBezTo>
                  <a:cubicBezTo>
                    <a:pt x="551146" y="1014609"/>
                    <a:pt x="275573" y="1409178"/>
                    <a:pt x="0" y="1803748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3F5771CB-CF0D-9E4D-9742-9E2FE2785321}"/>
                </a:ext>
              </a:extLst>
            </p:cNvPr>
            <p:cNvSpPr/>
            <p:nvPr/>
          </p:nvSpPr>
          <p:spPr>
            <a:xfrm>
              <a:off x="10952225" y="1827846"/>
              <a:ext cx="539946" cy="1228506"/>
            </a:xfrm>
            <a:custGeom>
              <a:avLst/>
              <a:gdLst>
                <a:gd name="connsiteX0" fmla="*/ 526094 w 672457"/>
                <a:gd name="connsiteY0" fmla="*/ 0 h 1803748"/>
                <a:gd name="connsiteX1" fmla="*/ 638828 w 672457"/>
                <a:gd name="connsiteY1" fmla="*/ 713984 h 1803748"/>
                <a:gd name="connsiteX2" fmla="*/ 0 w 672457"/>
                <a:gd name="connsiteY2" fmla="*/ 1803748 h 180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2457" h="1803748">
                  <a:moveTo>
                    <a:pt x="526094" y="0"/>
                  </a:moveTo>
                  <a:cubicBezTo>
                    <a:pt x="626302" y="206679"/>
                    <a:pt x="726510" y="413359"/>
                    <a:pt x="638828" y="713984"/>
                  </a:cubicBezTo>
                  <a:cubicBezTo>
                    <a:pt x="551146" y="1014609"/>
                    <a:pt x="275573" y="1409178"/>
                    <a:pt x="0" y="1803748"/>
                  </a:cubicBezTo>
                </a:path>
              </a:pathLst>
            </a:custGeom>
            <a:noFill/>
            <a:ln w="31750">
              <a:solidFill>
                <a:srgbClr val="2008FF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03B1178-F289-284D-B8D0-FCA455550E64}"/>
                </a:ext>
              </a:extLst>
            </p:cNvPr>
            <p:cNvSpPr/>
            <p:nvPr/>
          </p:nvSpPr>
          <p:spPr>
            <a:xfrm>
              <a:off x="10722279" y="2137953"/>
              <a:ext cx="322897" cy="855768"/>
            </a:xfrm>
            <a:custGeom>
              <a:avLst/>
              <a:gdLst>
                <a:gd name="connsiteX0" fmla="*/ 212943 w 322897"/>
                <a:gd name="connsiteY0" fmla="*/ 0 h 826717"/>
                <a:gd name="connsiteX1" fmla="*/ 313151 w 322897"/>
                <a:gd name="connsiteY1" fmla="*/ 187890 h 826717"/>
                <a:gd name="connsiteX2" fmla="*/ 0 w 322897"/>
                <a:gd name="connsiteY2" fmla="*/ 826717 h 82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2897" h="826717">
                  <a:moveTo>
                    <a:pt x="212943" y="0"/>
                  </a:moveTo>
                  <a:cubicBezTo>
                    <a:pt x="280792" y="25052"/>
                    <a:pt x="348642" y="50104"/>
                    <a:pt x="313151" y="187890"/>
                  </a:cubicBezTo>
                  <a:cubicBezTo>
                    <a:pt x="277661" y="325676"/>
                    <a:pt x="138830" y="576196"/>
                    <a:pt x="0" y="826717"/>
                  </a:cubicBezTo>
                </a:path>
              </a:pathLst>
            </a:custGeom>
            <a:noFill/>
            <a:ln w="31750">
              <a:solidFill>
                <a:srgbClr val="4BFF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314E5DB-46E6-1444-A628-B5D6A93CA326}"/>
                </a:ext>
              </a:extLst>
            </p:cNvPr>
            <p:cNvSpPr txBox="1"/>
            <p:nvPr/>
          </p:nvSpPr>
          <p:spPr>
            <a:xfrm>
              <a:off x="8130119" y="3272927"/>
              <a:ext cx="1188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CMIP Prior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0863FE3-C7FF-3447-83C1-80922C0C6978}"/>
                </a:ext>
              </a:extLst>
            </p:cNvPr>
            <p:cNvCxnSpPr>
              <a:stCxn id="27" idx="2"/>
            </p:cNvCxnSpPr>
            <p:nvPr/>
          </p:nvCxnSpPr>
          <p:spPr>
            <a:xfrm>
              <a:off x="8724192" y="3642259"/>
              <a:ext cx="557594" cy="2157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8F4EC41-87F0-8D48-B8CC-21CC9FEEC5B8}"/>
                </a:ext>
              </a:extLst>
            </p:cNvPr>
            <p:cNvCxnSpPr>
              <a:cxnSpLocks/>
            </p:cNvCxnSpPr>
            <p:nvPr/>
          </p:nvCxnSpPr>
          <p:spPr>
            <a:xfrm>
              <a:off x="9995517" y="2776417"/>
              <a:ext cx="277911" cy="18181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5AA6210-46C7-D344-B614-64E889137666}"/>
              </a:ext>
            </a:extLst>
          </p:cNvPr>
          <p:cNvSpPr txBox="1"/>
          <p:nvPr/>
        </p:nvSpPr>
        <p:spPr>
          <a:xfrm>
            <a:off x="7315200" y="4727191"/>
            <a:ext cx="48767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Fig: Variants of the combined PDF for the 4 most credible emergent constraints in this study (colors) versus the PDF of CMIP model predictions (black dashes) and the average of the single-constraint PDFs (solid black line)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B1D596B-E5E6-2948-BCB5-8DD79FFEBE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44841" y="0"/>
            <a:ext cx="747158" cy="747158"/>
          </a:xfrm>
          <a:prstGeom prst="rect">
            <a:avLst/>
          </a:prstGeom>
        </p:spPr>
      </p:pic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C069C69C-3D50-9E47-BB3E-12A9907C7F36}"/>
              </a:ext>
            </a:extLst>
          </p:cNvPr>
          <p:cNvSpPr txBox="1">
            <a:spLocks/>
          </p:cNvSpPr>
          <p:nvPr/>
        </p:nvSpPr>
        <p:spPr>
          <a:xfrm>
            <a:off x="159968" y="932794"/>
            <a:ext cx="6866139" cy="49290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Emergent constraints </a:t>
            </a:r>
            <a:r>
              <a:rPr lang="en-US" dirty="0"/>
              <a:t>are currently-observable quantities with skill at predicting future climate change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Equilibrium Climate Sensitivity (ECS) </a:t>
            </a:r>
            <a:r>
              <a:rPr lang="en-US" dirty="0"/>
              <a:t>is the global-average temperature change after doubling CO</a:t>
            </a:r>
            <a:r>
              <a:rPr lang="en-US" baseline="-25000" dirty="0"/>
              <a:t>2</a:t>
            </a:r>
            <a:r>
              <a:rPr lang="en-US" dirty="0"/>
              <a:t> and letting the planet re-equilibrate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This study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/>
              <a:t>catalogues the predictions from previously-proposed constraints for ECS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/>
              <a:t>provides a mathematical basis for combining constraints</a:t>
            </a:r>
          </a:p>
          <a:p>
            <a:pPr marL="347663" indent="-347663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Emergent constraints consistently suggest stronger warming than conventional observations</a:t>
            </a:r>
          </a:p>
          <a:p>
            <a:pPr marL="347663" indent="-347663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The combined PDF translates this consistency into strong warming with small uncertainty bars</a:t>
            </a:r>
          </a:p>
        </p:txBody>
      </p:sp>
    </p:spTree>
    <p:extLst>
      <p:ext uri="{BB962C8B-B14F-4D97-AF65-F5344CB8AC3E}">
        <p14:creationId xmlns:p14="http://schemas.microsoft.com/office/powerpoint/2010/main" val="125891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175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Combining Emergent Constraints for Climate Sensitivity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Emergent Constraints for Climate Sensitivity</dc:title>
  <dc:creator>Caldwell, Peter M.</dc:creator>
  <cp:lastModifiedBy>Caldwell, Peter M.</cp:lastModifiedBy>
  <cp:revision>4</cp:revision>
  <dcterms:created xsi:type="dcterms:W3CDTF">2020-08-03T14:19:07Z</dcterms:created>
  <dcterms:modified xsi:type="dcterms:W3CDTF">2020-08-03T15:05:29Z</dcterms:modified>
</cp:coreProperties>
</file>