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</p:sldIdLst>
  <p:sldSz cy="5143500" cx="9144000"/>
  <p:notesSz cx="6858000" cy="9144000"/>
  <p:embeddedFontLst>
    <p:embeddedFont>
      <p:font typeface="PT Sans Narrow"/>
      <p:regular r:id="rId6"/>
      <p:bold r:id="rId7"/>
    </p:embeddedFont>
    <p:embeddedFont>
      <p:font typeface="Open Sans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-boldItalic.fntdata"/><Relationship Id="rId10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OpenSans-bold.fntdata"/><Relationship Id="rId5" Type="http://schemas.openxmlformats.org/officeDocument/2006/relationships/slide" Target="slides/slide1.xml"/><Relationship Id="rId6" Type="http://schemas.openxmlformats.org/officeDocument/2006/relationships/font" Target="fonts/PTSansNarrow-regular.fntdata"/><Relationship Id="rId7" Type="http://schemas.openxmlformats.org/officeDocument/2006/relationships/font" Target="fonts/PTSansNarrow-bold.fntdata"/><Relationship Id="rId8" Type="http://schemas.openxmlformats.org/officeDocument/2006/relationships/font" Target="fonts/Open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0" Type="http://schemas.openxmlformats.org/officeDocument/2006/relationships/image" Target="../media/image10.png"/><Relationship Id="rId9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3.png"/><Relationship Id="rId8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0" Type="http://schemas.openxmlformats.org/officeDocument/2006/relationships/image" Target="../media/image10.png"/><Relationship Id="rId9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3.png"/><Relationship Id="rId8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0" Type="http://schemas.openxmlformats.org/officeDocument/2006/relationships/image" Target="../media/image10.png"/><Relationship Id="rId9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3.png"/><Relationship Id="rId8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/>
          <p:nvPr>
            <p:ph type="title"/>
          </p:nvPr>
        </p:nvSpPr>
        <p:spPr>
          <a:xfrm>
            <a:off x="1076300" y="20175"/>
            <a:ext cx="80490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27900" y="697625"/>
            <a:ext cx="9097200" cy="39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RUBISCO_icon.png"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350" y="24475"/>
            <a:ext cx="1000750" cy="627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_logo.png"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6575" y="4636717"/>
            <a:ext cx="6618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I_logo.png" id="16" name="Google Shape;1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2976" y="4638400"/>
            <a:ext cx="6914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NL_logo.png"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07517" y="4631775"/>
            <a:ext cx="76953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car-logo.png" id="18" name="Google Shape;18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11965" y="4630502"/>
            <a:ext cx="122688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NL_logo.png" id="19" name="Google Shape;19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86845" y="4633802"/>
            <a:ext cx="1085158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BNL_logo.png" id="20" name="Google Shape;20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52850" y="4634097"/>
            <a:ext cx="661850" cy="395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NL_logo.png" id="21" name="Google Shape;21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454160" y="4636102"/>
            <a:ext cx="10223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L_logo.png" id="22" name="Google Shape;22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98142" y="4633925"/>
            <a:ext cx="1044882" cy="3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92" name="Google Shape;9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AC940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2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74AC"/>
              </a:buClr>
              <a:buSzPts val="13000"/>
              <a:buNone/>
              <a:defRPr sz="13000">
                <a:solidFill>
                  <a:srgbClr val="0B74A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2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oogle Shape;24;p3"/>
          <p:cNvCxnSpPr>
            <a:stCxn id="25" idx="3"/>
          </p:cNvCxnSpPr>
          <p:nvPr/>
        </p:nvCxnSpPr>
        <p:spPr>
          <a:xfrm flipH="1" rot="10800000">
            <a:off x="7558950" y="1881350"/>
            <a:ext cx="1382700" cy="4200"/>
          </a:xfrm>
          <a:prstGeom prst="straightConnector1">
            <a:avLst/>
          </a:prstGeom>
          <a:noFill/>
          <a:ln cap="flat" cmpd="sng" w="76200">
            <a:solidFill>
              <a:srgbClr val="AC94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" name="Google Shape;26;p3"/>
          <p:cNvCxnSpPr>
            <a:endCxn id="25" idx="1"/>
          </p:cNvCxnSpPr>
          <p:nvPr/>
        </p:nvCxnSpPr>
        <p:spPr>
          <a:xfrm flipH="1" rot="10800000">
            <a:off x="254250" y="1885550"/>
            <a:ext cx="1374000" cy="6900"/>
          </a:xfrm>
          <a:prstGeom prst="straightConnector1">
            <a:avLst/>
          </a:prstGeom>
          <a:noFill/>
          <a:ln cap="flat" cmpd="sng" w="76200">
            <a:solidFill>
              <a:srgbClr val="AC940B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7" name="Google Shape;27;p3"/>
          <p:cNvGrpSpPr/>
          <p:nvPr/>
        </p:nvGrpSpPr>
        <p:grpSpPr>
          <a:xfrm>
            <a:off x="197687" y="183825"/>
            <a:ext cx="8780664" cy="152400"/>
            <a:chOff x="1346429" y="1011300"/>
            <a:chExt cx="6452100" cy="152400"/>
          </a:xfrm>
        </p:grpSpPr>
        <p:cxnSp>
          <p:nvCxnSpPr>
            <p:cNvPr id="28" name="Google Shape;28;p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" name="Google Shape;29;p3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0" name="Google Shape;30;p3"/>
          <p:cNvGrpSpPr/>
          <p:nvPr/>
        </p:nvGrpSpPr>
        <p:grpSpPr>
          <a:xfrm>
            <a:off x="211809" y="3969138"/>
            <a:ext cx="8758727" cy="152400"/>
            <a:chOff x="1346435" y="3969088"/>
            <a:chExt cx="6452100" cy="152400"/>
          </a:xfrm>
        </p:grpSpPr>
        <p:cxnSp>
          <p:nvCxnSpPr>
            <p:cNvPr id="31" name="Google Shape;31;p3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" name="Google Shape;32;p3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3" name="Google Shape;33;p3"/>
          <p:cNvSpPr txBox="1"/>
          <p:nvPr>
            <p:ph type="ctrTitle"/>
          </p:nvPr>
        </p:nvSpPr>
        <p:spPr>
          <a:xfrm>
            <a:off x="247100" y="380175"/>
            <a:ext cx="8731500" cy="118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0B23"/>
              </a:buClr>
              <a:buSzPts val="3600"/>
              <a:buNone/>
              <a:defRPr>
                <a:solidFill>
                  <a:srgbClr val="AC0B2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25" name="Google Shape;25;p3"/>
          <p:cNvSpPr txBox="1"/>
          <p:nvPr>
            <p:ph idx="1" type="subTitle"/>
          </p:nvPr>
        </p:nvSpPr>
        <p:spPr>
          <a:xfrm>
            <a:off x="1628250" y="1603250"/>
            <a:ext cx="5930700" cy="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6969"/>
              </a:buClr>
              <a:buSzPts val="2400"/>
              <a:buNone/>
              <a:defRPr i="1" sz="2400">
                <a:solidFill>
                  <a:srgbClr val="69696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9696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4"/>
          <p:cNvGrpSpPr/>
          <p:nvPr/>
        </p:nvGrpSpPr>
        <p:grpSpPr>
          <a:xfrm>
            <a:off x="247087" y="183825"/>
            <a:ext cx="8731627" cy="152400"/>
            <a:chOff x="1346429" y="1011300"/>
            <a:chExt cx="6452100" cy="152400"/>
          </a:xfrm>
        </p:grpSpPr>
        <p:cxnSp>
          <p:nvCxnSpPr>
            <p:cNvPr id="37" name="Google Shape;37;p4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" name="Google Shape;38;p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9" name="Google Shape;39;p4"/>
          <p:cNvGrpSpPr/>
          <p:nvPr/>
        </p:nvGrpSpPr>
        <p:grpSpPr>
          <a:xfrm>
            <a:off x="239002" y="3969125"/>
            <a:ext cx="8731627" cy="152400"/>
            <a:chOff x="1346435" y="3969088"/>
            <a:chExt cx="6452100" cy="152400"/>
          </a:xfrm>
        </p:grpSpPr>
        <p:cxnSp>
          <p:nvCxnSpPr>
            <p:cNvPr id="40" name="Google Shape;40;p4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1" name="Google Shape;41;p4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2" name="Google Shape;42;p4"/>
          <p:cNvSpPr txBox="1"/>
          <p:nvPr>
            <p:ph type="ctrTitle"/>
          </p:nvPr>
        </p:nvSpPr>
        <p:spPr>
          <a:xfrm>
            <a:off x="247100" y="380175"/>
            <a:ext cx="8731500" cy="118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0B23"/>
              </a:buClr>
              <a:buSzPts val="3600"/>
              <a:buNone/>
              <a:defRPr>
                <a:solidFill>
                  <a:srgbClr val="AC0B2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3" name="Google Shape;4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9696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iginal section header" type="secHead">
  <p:cSld name="SECTION_HEAD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5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0B23"/>
              </a:buClr>
              <a:buSzPts val="3600"/>
              <a:buNone/>
              <a:defRPr>
                <a:solidFill>
                  <a:srgbClr val="AC0B2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type="title"/>
          </p:nvPr>
        </p:nvSpPr>
        <p:spPr>
          <a:xfrm>
            <a:off x="1076300" y="20175"/>
            <a:ext cx="80490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27900" y="732775"/>
            <a:ext cx="4433700" cy="4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1" name="Google Shape;51;p6"/>
          <p:cNvSpPr txBox="1"/>
          <p:nvPr>
            <p:ph idx="2" type="body"/>
          </p:nvPr>
        </p:nvSpPr>
        <p:spPr>
          <a:xfrm>
            <a:off x="4603800" y="732775"/>
            <a:ext cx="4521600" cy="4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RUBISCO_icon.png" id="53" name="Google Shape;5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350" y="24475"/>
            <a:ext cx="1000750" cy="627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_logo.png"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6575" y="4636717"/>
            <a:ext cx="6618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I_logo.png" id="55" name="Google Shape;5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2976" y="4638400"/>
            <a:ext cx="6914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NL_logo.png" id="56" name="Google Shape;5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07517" y="4631775"/>
            <a:ext cx="76953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car-logo.png" id="57" name="Google Shape;5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11965" y="4630502"/>
            <a:ext cx="122688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NL_logo.png" id="58" name="Google Shape;58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86845" y="4633802"/>
            <a:ext cx="1085158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BNL_logo.png" id="59" name="Google Shape;59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52850" y="4634097"/>
            <a:ext cx="661850" cy="395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NL_logo.png" id="60" name="Google Shape;60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454160" y="4636102"/>
            <a:ext cx="10223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L_logo.png" id="61" name="Google Shape;61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98142" y="4633925"/>
            <a:ext cx="1044882" cy="3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/>
          <p:nvPr>
            <p:ph type="title"/>
          </p:nvPr>
        </p:nvSpPr>
        <p:spPr>
          <a:xfrm>
            <a:off x="1076300" y="20174"/>
            <a:ext cx="80490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RUBISCO_icon.png" id="66" name="Google Shape;6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350" y="24475"/>
            <a:ext cx="1000750" cy="627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_logo.png" id="67" name="Google Shape;6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6575" y="4636717"/>
            <a:ext cx="6618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I_logo.png" id="68" name="Google Shape;6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2976" y="4638400"/>
            <a:ext cx="6914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NL_logo.png" id="69" name="Google Shape;6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07517" y="4631775"/>
            <a:ext cx="76953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car-logo.png" id="70" name="Google Shape;70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11965" y="4630502"/>
            <a:ext cx="122688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NL_logo.png" id="71" name="Google Shape;71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86845" y="4633802"/>
            <a:ext cx="1085158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BNL_logo.png" id="72" name="Google Shape;72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52850" y="4634097"/>
            <a:ext cx="661850" cy="395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NL_logo.png" id="73" name="Google Shape;73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454160" y="4636102"/>
            <a:ext cx="10223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L_logo.png" id="74" name="Google Shape;74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98142" y="4633925"/>
            <a:ext cx="1044882" cy="3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7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8" name="Google Shape;78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" name="Google Shape;8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" name="Google Shape;85;p1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10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" name="Google Shape;87;p10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p1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76300" y="27225"/>
            <a:ext cx="80490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0B23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rgbClr val="AC0B23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7900" y="809125"/>
            <a:ext cx="90972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6969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96969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hyperlink" Target="https://doi.org/10.1038/s41558-021-01011-y" TargetMode="External"/><Relationship Id="rId5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6748179" y="1774533"/>
            <a:ext cx="2015620" cy="2227789"/>
            <a:chOff x="4158" y="1267"/>
            <a:chExt cx="1159" cy="1281"/>
          </a:xfrm>
        </p:grpSpPr>
        <p:sp>
          <p:nvSpPr>
            <p:cNvPr id="105" name="Google Shape;105;p14"/>
            <p:cNvSpPr/>
            <p:nvPr/>
          </p:nvSpPr>
          <p:spPr>
            <a:xfrm>
              <a:off x="4158" y="1267"/>
              <a:ext cx="1157" cy="12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6" name="Google Shape;106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158" y="1267"/>
              <a:ext cx="1159" cy="12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7" name="Google Shape;107;p14"/>
          <p:cNvSpPr txBox="1"/>
          <p:nvPr>
            <p:ph type="title"/>
          </p:nvPr>
        </p:nvSpPr>
        <p:spPr>
          <a:xfrm>
            <a:off x="1044525" y="12725"/>
            <a:ext cx="8080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400"/>
              <a:t>Future increases in Arctic lightning and fire risk for permafrost carbon</a:t>
            </a:r>
            <a:endParaRPr sz="2400"/>
          </a:p>
        </p:txBody>
      </p:sp>
      <p:sp>
        <p:nvSpPr>
          <p:cNvPr id="108" name="Google Shape;108;p14"/>
          <p:cNvSpPr txBox="1"/>
          <p:nvPr>
            <p:ph idx="1" type="body"/>
          </p:nvPr>
        </p:nvSpPr>
        <p:spPr>
          <a:xfrm>
            <a:off x="2975" y="740600"/>
            <a:ext cx="6486900" cy="306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400"/>
              <a:t>Objectives:</a:t>
            </a:r>
            <a:r>
              <a:rPr lang="en-US" sz="1400"/>
              <a:t> To quantify future changes in Arctic lightning caused by climate change, and explore implications for wildfires.</a:t>
            </a:r>
            <a:endParaRPr sz="14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sz="1400"/>
              <a:t>Approach:</a:t>
            </a:r>
            <a:r>
              <a:rPr lang="en-US" sz="1400"/>
              <a:t> Develop a climate – lightning flash rate relationship from contemporary reanalysis (ERA5) and satellite lightning observations. Use this relationship with CMIP6 projections of future climate change to estimate end-of-century lightning levels in high northern latitude regions.</a:t>
            </a:r>
            <a:endParaRPr sz="14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sz="1400"/>
              <a:t>Results/Impacts:  </a:t>
            </a:r>
            <a:r>
              <a:rPr lang="en-US" sz="1400"/>
              <a:t>Lightning more than doubles in Arctic tundra by 2100, increasing at a rate that is more than 3 times higher than previous estimates for CONUS. More frequent lightning strikes are expected to increase wildfires and expedite northward migration of conifer forests into Arctic tundra.</a:t>
            </a:r>
            <a:endParaRPr sz="1400"/>
          </a:p>
        </p:txBody>
      </p:sp>
      <p:sp>
        <p:nvSpPr>
          <p:cNvPr id="109" name="Google Shape;109;p14"/>
          <p:cNvSpPr txBox="1"/>
          <p:nvPr/>
        </p:nvSpPr>
        <p:spPr>
          <a:xfrm>
            <a:off x="2975" y="3826375"/>
            <a:ext cx="64869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Chen, Yang</a:t>
            </a:r>
            <a:r>
              <a:rPr i="0" lang="en-US" sz="1200" u="none" cap="none" strike="noStrike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, D</a:t>
            </a:r>
            <a:r>
              <a:rPr lang="en-US" sz="12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i="0" lang="en-US" sz="1200" u="none" cap="none" strike="noStrike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 M. Romps, J</a:t>
            </a:r>
            <a:r>
              <a:rPr lang="en-US" sz="12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i="0" lang="en-US" sz="1200" u="none" cap="none" strike="noStrike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 T. Seeley, S</a:t>
            </a:r>
            <a:r>
              <a:rPr lang="en-US" sz="12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i="0" lang="en-US" sz="1200" u="none" cap="none" strike="noStrike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 Veraverbeke, </a:t>
            </a:r>
            <a:r>
              <a:rPr b="1" i="0" lang="en-US" sz="1200" u="none" cap="none" strike="noStrike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William J. Riley</a:t>
            </a:r>
            <a:r>
              <a:rPr i="0" lang="en-US" sz="1200" u="none" cap="none" strike="noStrike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b="1" i="0" lang="en-US" sz="1200" u="none" cap="none" strike="noStrike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Zelalem A. Mekonnen</a:t>
            </a:r>
            <a:r>
              <a:rPr i="0" lang="en-US" sz="1200" u="none" cap="none" strike="noStrike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, and </a:t>
            </a:r>
            <a:r>
              <a:rPr b="1" i="0" lang="en-US" sz="1200" u="none" cap="none" strike="noStrike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James T. Randerson</a:t>
            </a:r>
            <a:r>
              <a:rPr i="0" lang="en-US" sz="1200" u="none" cap="none" strike="noStrike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 (2021</a:t>
            </a:r>
            <a:r>
              <a:rPr lang="en-US" sz="12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),</a:t>
            </a:r>
            <a:r>
              <a:rPr i="0" lang="en-US" sz="1200" u="none" cap="none" strike="noStrike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 Future </a:t>
            </a:r>
            <a:r>
              <a:rPr lang="en-US" sz="12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i="0" lang="en-US" sz="1200" u="none" cap="none" strike="noStrike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ncreases in Arctic </a:t>
            </a:r>
            <a:r>
              <a:rPr lang="en-US" sz="12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L</a:t>
            </a:r>
            <a:r>
              <a:rPr i="0" lang="en-US" sz="1200" u="none" cap="none" strike="noStrike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ightning and </a:t>
            </a:r>
            <a:r>
              <a:rPr lang="en-US" sz="12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F</a:t>
            </a:r>
            <a:r>
              <a:rPr i="0" lang="en-US" sz="1200" u="none" cap="none" strike="noStrike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ire </a:t>
            </a:r>
            <a:r>
              <a:rPr lang="en-US" sz="12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i="0" lang="en-US" sz="1200" u="none" cap="none" strike="noStrike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isk for </a:t>
            </a:r>
            <a:r>
              <a:rPr lang="en-US" sz="12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P</a:t>
            </a:r>
            <a:r>
              <a:rPr i="0" lang="en-US" sz="1200" u="none" cap="none" strike="noStrike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ermafrost </a:t>
            </a:r>
            <a:r>
              <a:rPr lang="en-US" sz="12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i="0" lang="en-US" sz="1200" u="none" cap="none" strike="noStrike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arbon</a:t>
            </a:r>
            <a:r>
              <a:rPr lang="en-US" sz="12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i="0" lang="en-US" sz="1200" u="none" cap="none" strike="noStrike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i="1" lang="en-US" sz="1200" u="none" cap="none" strike="noStrike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Nat</a:t>
            </a:r>
            <a:r>
              <a:rPr i="1" lang="en-US" sz="12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i="1" lang="en-US" sz="1200" u="none" cap="none" strike="noStrike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 Clim</a:t>
            </a:r>
            <a:r>
              <a:rPr i="1" lang="en-US" sz="12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i="1" lang="en-US" sz="1200" u="none" cap="none" strike="noStrike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i="1" lang="en-US" sz="1200" u="none" cap="none" strike="noStrike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Change</a:t>
            </a:r>
            <a:r>
              <a:rPr lang="en-US" sz="12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i="0" lang="en-US" sz="1200" u="none" cap="none" strike="noStrike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doi:</a:t>
            </a:r>
            <a:r>
              <a:rPr i="0" lang="en-US" sz="1200" u="sng" cap="none" strike="noStrike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10.1038/s41558-021-01011-y</a:t>
            </a:r>
            <a:r>
              <a:rPr i="0" lang="en-US" sz="1200" u="none" cap="none" strike="noStrike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i="0" sz="1200" u="none" cap="none" strike="noStrike">
              <a:solidFill>
                <a:srgbClr val="6969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6489700" y="3994950"/>
            <a:ext cx="26544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B74AC"/>
                </a:solidFill>
                <a:latin typeface="Open Sans"/>
                <a:ea typeface="Open Sans"/>
                <a:cs typeface="Open Sans"/>
                <a:sym typeface="Open Sans"/>
              </a:rPr>
              <a:t>Figure:</a:t>
            </a:r>
            <a:r>
              <a:rPr b="0" i="0" lang="en-US" sz="1000" u="none" cap="none" strike="noStrike">
                <a:solidFill>
                  <a:srgbClr val="0B74AC"/>
                </a:solidFill>
                <a:latin typeface="Open Sans"/>
                <a:ea typeface="Open Sans"/>
                <a:cs typeface="Open Sans"/>
                <a:sym typeface="Open Sans"/>
              </a:rPr>
              <a:t> A) Lightning above a wildfire in Alberta, Canada. Credit: The Government of Alberta. B) Change in lightning flash rate expected by 2100 for RCP85</a:t>
            </a:r>
            <a:endParaRPr b="0" i="0" sz="1000" u="none" cap="none" strike="noStrike">
              <a:solidFill>
                <a:srgbClr val="0B74A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6632115" y="1873517"/>
            <a:ext cx="485100" cy="38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climate.nasa.gov/system/news_items/main_images/2602_earth20170626-1280px-90.jpg" id="112" name="Google Shape;11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51333" y="537546"/>
            <a:ext cx="2009315" cy="1335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