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94577"/>
  </p:normalViewPr>
  <p:slideViewPr>
    <p:cSldViewPr>
      <p:cViewPr varScale="1">
        <p:scale>
          <a:sx n="116" d="100"/>
          <a:sy n="116" d="100"/>
        </p:scale>
        <p:origin x="188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1/10/22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1/10/22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1/10/22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1/10/22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1/10/22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35549BD-EC66-AA4B-8C18-24EADC36A7FC}"/>
              </a:ext>
            </a:extLst>
          </p:cNvPr>
          <p:cNvPicPr>
            <a:picLocks noChangeAspect="1"/>
          </p:cNvPicPr>
          <p:nvPr/>
        </p:nvPicPr>
        <p:blipFill rotWithShape="1">
          <a:blip r:embed="rId3">
            <a:extLst>
              <a:ext uri="{28A0092B-C50C-407E-A947-70E740481C1C}">
                <a14:useLocalDpi xmlns:a14="http://schemas.microsoft.com/office/drawing/2010/main" val="0"/>
              </a:ext>
            </a:extLst>
          </a:blip>
          <a:srcRect b="26935"/>
          <a:stretch/>
        </p:blipFill>
        <p:spPr bwMode="auto">
          <a:xfrm>
            <a:off x="0" y="1649451"/>
            <a:ext cx="4318952" cy="4083494"/>
          </a:xfrm>
          <a:prstGeom prst="rect">
            <a:avLst/>
          </a:prstGeom>
          <a:ln>
            <a:noFill/>
          </a:ln>
          <a:extLst>
            <a:ext uri="{53640926-AAD7-44D8-BBD7-CCE9431645EC}">
              <a14:shadowObscured xmlns:a14="http://schemas.microsoft.com/office/drawing/2010/main"/>
            </a:ext>
          </a:extLst>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28600" y="83373"/>
            <a:ext cx="8915400" cy="707886"/>
          </a:xfrm>
          <a:prstGeom prst="rect">
            <a:avLst/>
          </a:prstGeom>
          <a:noFill/>
        </p:spPr>
        <p:txBody>
          <a:bodyPr wrap="square">
            <a:spAutoFit/>
          </a:bodyPr>
          <a:lstStyle/>
          <a:p>
            <a:pPr algn="ctr">
              <a:defRPr/>
            </a:pPr>
            <a:r>
              <a:rPr lang="en-US" sz="2000" b="1" dirty="0"/>
              <a:t>On the circulation, water mass distribution, and nutrient concentrations of the western Chukchi Sea</a:t>
            </a:r>
          </a:p>
        </p:txBody>
      </p:sp>
      <p:sp>
        <p:nvSpPr>
          <p:cNvPr id="19" name="TextBox 18"/>
          <p:cNvSpPr txBox="1"/>
          <p:nvPr/>
        </p:nvSpPr>
        <p:spPr>
          <a:xfrm>
            <a:off x="5157734" y="900767"/>
            <a:ext cx="3757666" cy="2769989"/>
          </a:xfrm>
          <a:prstGeom prst="rect">
            <a:avLst/>
          </a:prstGeom>
          <a:noFill/>
        </p:spPr>
        <p:txBody>
          <a:bodyPr wrap="square" rtlCol="0">
            <a:spAutoFit/>
          </a:bodyPr>
          <a:lstStyle/>
          <a:p>
            <a:r>
              <a:rPr lang="en-US" sz="2000" u="sng" dirty="0"/>
              <a:t>Research</a:t>
            </a:r>
          </a:p>
          <a:p>
            <a:pPr marL="342900" indent="-342900">
              <a:buFont typeface="Arial" panose="020B0604020202020204" pitchFamily="34" charset="0"/>
              <a:buChar char="•"/>
            </a:pPr>
            <a:r>
              <a:rPr lang="en-US" sz="1400" dirty="0"/>
              <a:t>We use data from several sections crossing Herald Canyon collected in 2008 and 2014 together with numerical modeling to investigate the circulation and transport in the western part of the Chukchi Sea. </a:t>
            </a:r>
          </a:p>
          <a:p>
            <a:pPr marL="342900" indent="-342900">
              <a:buFont typeface="Arial" panose="020B0604020202020204" pitchFamily="34" charset="0"/>
              <a:buChar char="•"/>
            </a:pPr>
            <a:r>
              <a:rPr lang="en-US" sz="1400" dirty="0"/>
              <a:t>We find significant differences in volume, temperature, and salinity between years.</a:t>
            </a:r>
          </a:p>
          <a:p>
            <a:pPr marL="342900" indent="-342900">
              <a:buFont typeface="Arial" panose="020B0604020202020204" pitchFamily="34" charset="0"/>
              <a:buChar char="•"/>
            </a:pPr>
            <a:r>
              <a:rPr lang="en-US" sz="1400" dirty="0"/>
              <a:t>A substantial fraction of water from the Chukchi Sea enters the East Siberian Sea south of Wrangel Island and circulates in an anticyclonic direction around the island.  </a:t>
            </a:r>
          </a:p>
        </p:txBody>
      </p:sp>
      <p:sp>
        <p:nvSpPr>
          <p:cNvPr id="20" name="TextBox 19"/>
          <p:cNvSpPr txBox="1"/>
          <p:nvPr/>
        </p:nvSpPr>
        <p:spPr>
          <a:xfrm>
            <a:off x="5157734" y="3810000"/>
            <a:ext cx="3757666" cy="1908215"/>
          </a:xfrm>
          <a:prstGeom prst="rect">
            <a:avLst/>
          </a:prstGeom>
          <a:noFill/>
        </p:spPr>
        <p:txBody>
          <a:bodyPr wrap="square" rtlCol="0">
            <a:spAutoFit/>
          </a:bodyPr>
          <a:lstStyle/>
          <a:p>
            <a:r>
              <a:rPr lang="en-US" sz="2000" u="sng" dirty="0"/>
              <a:t>Impact</a:t>
            </a:r>
          </a:p>
          <a:p>
            <a:pPr marL="342900" indent="-342900">
              <a:buFont typeface="Arial" panose="020B0604020202020204" pitchFamily="34" charset="0"/>
              <a:buChar char="•"/>
            </a:pPr>
            <a:r>
              <a:rPr lang="en-US" sz="1400" dirty="0"/>
              <a:t>According to model results, high frequency variability dominates the flow in Herald Canyon.  </a:t>
            </a:r>
          </a:p>
          <a:p>
            <a:pPr marL="342900" indent="-342900">
              <a:buFont typeface="Arial" panose="020B0604020202020204" pitchFamily="34" charset="0"/>
              <a:buChar char="•"/>
            </a:pPr>
            <a:r>
              <a:rPr lang="en-US" sz="1400" dirty="0"/>
              <a:t>This leads us to conclude that long-term monitoring is necessary since short-term surveys are not able to quantify the mean flow and property transport.</a:t>
            </a:r>
          </a:p>
        </p:txBody>
      </p:sp>
      <p:sp>
        <p:nvSpPr>
          <p:cNvPr id="12" name="TextBox 11"/>
          <p:cNvSpPr txBox="1"/>
          <p:nvPr/>
        </p:nvSpPr>
        <p:spPr>
          <a:xfrm>
            <a:off x="228600" y="5867400"/>
            <a:ext cx="8710667"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t>Clement Kinney, J., K. M. </a:t>
            </a:r>
            <a:r>
              <a:rPr lang="en-US" sz="1400" dirty="0" err="1"/>
              <a:t>Assmann</a:t>
            </a:r>
            <a:r>
              <a:rPr lang="en-US" sz="1400" dirty="0"/>
              <a:t>, W. </a:t>
            </a:r>
            <a:r>
              <a:rPr lang="en-US" sz="1400" dirty="0" err="1"/>
              <a:t>Maslowski</a:t>
            </a:r>
            <a:r>
              <a:rPr lang="en-US" sz="1400" dirty="0"/>
              <a:t>, G. </a:t>
            </a:r>
            <a:r>
              <a:rPr lang="en-US" sz="1400" dirty="0" err="1"/>
              <a:t>Björk</a:t>
            </a:r>
            <a:r>
              <a:rPr lang="en-US" sz="1400" dirty="0"/>
              <a:t>, M. Jakobsson, S. </a:t>
            </a:r>
            <a:r>
              <a:rPr lang="en-US" sz="1400" dirty="0" err="1"/>
              <a:t>Jutterström</a:t>
            </a:r>
            <a:r>
              <a:rPr lang="en-US" sz="1400" dirty="0"/>
              <a:t>, Y. J. Lee, R. </a:t>
            </a:r>
            <a:r>
              <a:rPr lang="en-US" sz="1400" dirty="0" err="1"/>
              <a:t>Osinski</a:t>
            </a:r>
            <a:r>
              <a:rPr lang="en-US" sz="1400" dirty="0"/>
              <a:t>, I. </a:t>
            </a:r>
            <a:r>
              <a:rPr lang="en-US" sz="1400" dirty="0" err="1"/>
              <a:t>Semiletov</a:t>
            </a:r>
            <a:r>
              <a:rPr lang="en-US" sz="1400" dirty="0"/>
              <a:t>, A. </a:t>
            </a:r>
            <a:r>
              <a:rPr lang="en-US" sz="1400" dirty="0" err="1"/>
              <a:t>Ulfsbo</a:t>
            </a:r>
            <a:r>
              <a:rPr lang="en-US" sz="1400" dirty="0"/>
              <a:t>, I. </a:t>
            </a:r>
            <a:r>
              <a:rPr lang="en-US" sz="1400" dirty="0" err="1"/>
              <a:t>Wåhlström</a:t>
            </a:r>
            <a:r>
              <a:rPr lang="en-US" sz="1400" dirty="0"/>
              <a:t>, L. G. Anderson (2022) On the circulation, water mass distribution, and nutrient concentrations of the western Chukchi Sea. Ocean Science, 18, 29–49, https://</a:t>
            </a:r>
            <a:r>
              <a:rPr lang="en-US" sz="1400" dirty="0" err="1"/>
              <a:t>doi.org</a:t>
            </a:r>
            <a:r>
              <a:rPr lang="en-US" sz="1400" dirty="0"/>
              <a:t>/10.5194/os-18-29-2022.</a:t>
            </a:r>
          </a:p>
        </p:txBody>
      </p:sp>
      <p:sp>
        <p:nvSpPr>
          <p:cNvPr id="16" name="TextBox 15">
            <a:extLst>
              <a:ext uri="{FF2B5EF4-FFF2-40B4-BE49-F238E27FC236}">
                <a16:creationId xmlns:a16="http://schemas.microsoft.com/office/drawing/2014/main" id="{4A9FF80A-D7E1-DA4E-8E46-F34A599D7489}"/>
              </a:ext>
            </a:extLst>
          </p:cNvPr>
          <p:cNvSpPr txBox="1"/>
          <p:nvPr/>
        </p:nvSpPr>
        <p:spPr>
          <a:xfrm>
            <a:off x="3985867" y="1933379"/>
            <a:ext cx="1003787" cy="3477875"/>
          </a:xfrm>
          <a:prstGeom prst="rect">
            <a:avLst/>
          </a:prstGeom>
          <a:noFill/>
        </p:spPr>
        <p:txBody>
          <a:bodyPr wrap="square" rtlCol="0">
            <a:spAutoFit/>
          </a:bodyPr>
          <a:lstStyle/>
          <a:p>
            <a:r>
              <a:rPr lang="en-US" sz="1000" b="1" dirty="0">
                <a:solidFill>
                  <a:srgbClr val="0070C0"/>
                </a:solidFill>
              </a:rPr>
              <a:t>Modelled vertical sections from the 9km simulation across Herald Canyon </a:t>
            </a:r>
            <a:r>
              <a:rPr lang="en-US" sz="1000" dirty="0">
                <a:solidFill>
                  <a:srgbClr val="0070C0"/>
                </a:solidFill>
              </a:rPr>
              <a:t>(section 3) on September 7, 2008 (left) and September 14, 2008 (right) showing temperature (</a:t>
            </a:r>
            <a:r>
              <a:rPr lang="en-US" sz="1000" dirty="0" err="1">
                <a:solidFill>
                  <a:srgbClr val="0070C0"/>
                </a:solidFill>
              </a:rPr>
              <a:t>a,b</a:t>
            </a:r>
            <a:r>
              <a:rPr lang="en-US" sz="1000" dirty="0">
                <a:solidFill>
                  <a:srgbClr val="0070C0"/>
                </a:solidFill>
              </a:rPr>
              <a:t>), salinity (</a:t>
            </a:r>
            <a:r>
              <a:rPr lang="en-US" sz="1000" dirty="0" err="1">
                <a:solidFill>
                  <a:srgbClr val="0070C0"/>
                </a:solidFill>
              </a:rPr>
              <a:t>c,d</a:t>
            </a:r>
            <a:r>
              <a:rPr lang="en-US" sz="1000" dirty="0">
                <a:solidFill>
                  <a:srgbClr val="0070C0"/>
                </a:solidFill>
              </a:rPr>
              <a:t>) and velocity (</a:t>
            </a:r>
            <a:r>
              <a:rPr lang="en-US" sz="1000" dirty="0" err="1">
                <a:solidFill>
                  <a:srgbClr val="0070C0"/>
                </a:solidFill>
              </a:rPr>
              <a:t>e,f</a:t>
            </a:r>
            <a:r>
              <a:rPr lang="en-US" sz="1000" dirty="0">
                <a:solidFill>
                  <a:srgbClr val="0070C0"/>
                </a:solidFill>
              </a:rPr>
              <a:t>).  These sections show the large variability in the flow within a week’s time.</a:t>
            </a:r>
          </a:p>
        </p:txBody>
      </p:sp>
      <p:sp>
        <p:nvSpPr>
          <p:cNvPr id="18" name="TextBox 17"/>
          <p:cNvSpPr txBox="1"/>
          <p:nvPr/>
        </p:nvSpPr>
        <p:spPr>
          <a:xfrm>
            <a:off x="304800" y="752484"/>
            <a:ext cx="4800600" cy="1046440"/>
          </a:xfrm>
          <a:prstGeom prst="rect">
            <a:avLst/>
          </a:prstGeom>
          <a:noFill/>
        </p:spPr>
        <p:txBody>
          <a:bodyPr wrap="square" rtlCol="0">
            <a:spAutoFit/>
          </a:bodyPr>
          <a:lstStyle/>
          <a:p>
            <a:r>
              <a:rPr lang="en-US" sz="2000" u="sng" dirty="0"/>
              <a:t>Objective</a:t>
            </a:r>
          </a:p>
          <a:p>
            <a:r>
              <a:rPr lang="en-US" sz="1400" dirty="0"/>
              <a:t>We compare observations and model results of the flow through Herald Canyon and determine that high frequency variability dominates the flow in Herald Canyon.</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315</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Kinney, Jaclyn (CIV)</cp:lastModifiedBy>
  <cp:revision>87</cp:revision>
  <dcterms:created xsi:type="dcterms:W3CDTF">2010-09-02T17:02:09Z</dcterms:created>
  <dcterms:modified xsi:type="dcterms:W3CDTF">2022-01-10T17:59:21Z</dcterms:modified>
</cp:coreProperties>
</file>