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87" autoAdjust="0"/>
    <p:restoredTop sz="96349" autoAdjust="0"/>
  </p:normalViewPr>
  <p:slideViewPr>
    <p:cSldViewPr snapToGrid="0" snapToObjects="1">
      <p:cViewPr varScale="1">
        <p:scale>
          <a:sx n="113" d="100"/>
          <a:sy n="113" d="100"/>
        </p:scale>
        <p:origin x="132" y="330"/>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4/4/2019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4/4/2019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781C719-3C4F-EB4F-89FE-A3D057C59AC3}" type="slidenum">
              <a:rPr lang="en-US" smtClean="0"/>
              <a:t>1</a:t>
            </a:fld>
            <a:endParaRPr lang="en-US"/>
          </a:p>
        </p:txBody>
      </p:sp>
    </p:spTree>
    <p:extLst>
      <p:ext uri="{BB962C8B-B14F-4D97-AF65-F5344CB8AC3E}">
        <p14:creationId xmlns:p14="http://schemas.microsoft.com/office/powerpoint/2010/main" val="921664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2"/>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52"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463134" y="6330639"/>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7" y="330205"/>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4" name="Wave 3"/>
          <p:cNvSpPr/>
          <p:nvPr userDrawn="1"/>
        </p:nvSpPr>
        <p:spPr>
          <a:xfrm>
            <a:off x="4241" y="311154"/>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5" name="Wave 4"/>
          <p:cNvSpPr/>
          <p:nvPr userDrawn="1"/>
        </p:nvSpPr>
        <p:spPr>
          <a:xfrm>
            <a:off x="7" y="263530"/>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6" name="Wave 5"/>
          <p:cNvSpPr/>
          <p:nvPr userDrawn="1"/>
        </p:nvSpPr>
        <p:spPr>
          <a:xfrm>
            <a:off x="0" y="65088"/>
            <a:ext cx="12192000" cy="361951"/>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7" name="Rectangle 6"/>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52">
              <a:defRPr/>
            </a:pPr>
            <a:endParaRPr lang="en-US" sz="1800" dirty="0">
              <a:solidFill>
                <a:prstClr val="white"/>
              </a:solidFill>
            </a:endParaRPr>
          </a:p>
        </p:txBody>
      </p:sp>
      <p:sp>
        <p:nvSpPr>
          <p:cNvPr id="8" name="Wave 7"/>
          <p:cNvSpPr/>
          <p:nvPr userDrawn="1"/>
        </p:nvSpPr>
        <p:spPr>
          <a:xfrm>
            <a:off x="-4233" y="557214"/>
            <a:ext cx="12196233" cy="233363"/>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9" name="Title Placeholder 1"/>
          <p:cNvSpPr>
            <a:spLocks noGrp="1"/>
          </p:cNvSpPr>
          <p:nvPr>
            <p:ph type="title" hasCustomPrompt="1"/>
          </p:nvPr>
        </p:nvSpPr>
        <p:spPr bwMode="auto">
          <a:xfrm>
            <a:off x="0" y="2"/>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8940800" y="6323281"/>
            <a:ext cx="180220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20"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463134" y="6330639"/>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noChangeAspect="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noChangeAspect="1"/>
          </p:cNvSpPr>
          <p:nvPr>
            <p:ph sz="quarter" idx="31" hasCustomPrompt="1"/>
          </p:nvPr>
        </p:nvSpPr>
        <p:spPr>
          <a:xfrm>
            <a:off x="18661" y="782958"/>
            <a:ext cx="4467979"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noChangeAspect="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noChangeAspect="1"/>
          </p:cNvSpPr>
          <p:nvPr>
            <p:ph type="body" sz="quarter" idx="30" hasCustomPrompt="1"/>
          </p:nvPr>
        </p:nvSpPr>
        <p:spPr>
          <a:xfrm>
            <a:off x="4517128" y="1079054"/>
            <a:ext cx="7715033" cy="1214209"/>
          </a:xfrm>
          <a:prstGeom prst="rect">
            <a:avLst/>
          </a:prstGeom>
        </p:spPr>
        <p:txBody>
          <a:bodyPr/>
          <a:lstStyle>
            <a:lvl1pPr marL="228594">
              <a:defRPr sz="1600" b="0">
                <a:solidFill>
                  <a:schemeClr val="tx1"/>
                </a:solidFill>
              </a:defRPr>
            </a:lvl1pPr>
          </a:lstStyle>
          <a:p>
            <a:pPr lvl="0"/>
            <a:r>
              <a:rPr lang="en-US" dirty="0"/>
              <a:t>50 words or less</a:t>
            </a:r>
          </a:p>
        </p:txBody>
      </p:sp>
      <p:sp>
        <p:nvSpPr>
          <p:cNvPr id="46" name="Text Placeholder 23"/>
          <p:cNvSpPr>
            <a:spLocks noGrp="1" noChangeAspect="1"/>
          </p:cNvSpPr>
          <p:nvPr>
            <p:ph type="body" sz="quarter" idx="34" hasCustomPrompt="1"/>
          </p:nvPr>
        </p:nvSpPr>
        <p:spPr>
          <a:xfrm>
            <a:off x="4517128" y="2641150"/>
            <a:ext cx="7715033" cy="1212396"/>
          </a:xfrm>
          <a:prstGeom prst="rect">
            <a:avLst/>
          </a:prstGeom>
        </p:spPr>
        <p:txBody>
          <a:bodyPr/>
          <a:lstStyle>
            <a:lvl1pPr marL="228594">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noChangeAspect="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p:cNvPicPr>
          <p:nvPr userDrawn="1"/>
        </p:nvPicPr>
        <p:blipFill>
          <a:blip r:embed="rId3" cstate="print"/>
          <a:srcRect/>
          <a:stretch>
            <a:fillRect/>
          </a:stretch>
        </p:blipFill>
        <p:spPr bwMode="auto">
          <a:xfrm>
            <a:off x="609601" y="6354781"/>
            <a:ext cx="2439785"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1" y="6248406"/>
            <a:ext cx="761143" cy="592646"/>
          </a:xfrm>
          <a:prstGeom prst="rect">
            <a:avLst/>
          </a:prstGeom>
        </p:spPr>
      </p:pic>
      <p:sp>
        <p:nvSpPr>
          <p:cNvPr id="52" name="Picture Placeholder 51"/>
          <p:cNvSpPr>
            <a:spLocks noGrp="1" noChangeAspect="1"/>
          </p:cNvSpPr>
          <p:nvPr>
            <p:ph type="pic" sz="quarter" idx="36" hasCustomPrompt="1"/>
          </p:nvPr>
        </p:nvSpPr>
        <p:spPr>
          <a:xfrm>
            <a:off x="4516968" y="6323019"/>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4151572" y="6294126"/>
            <a:ext cx="73152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a:ext>
            </a:extLst>
          </a:blip>
          <a:stretch>
            <a:fillRect/>
          </a:stretch>
        </p:blipFill>
        <p:spPr bwMode="auto">
          <a:xfrm>
            <a:off x="7947435" y="6293642"/>
            <a:ext cx="731520" cy="52405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9057" y="5308606"/>
            <a:ext cx="4497916"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6096000" y="762804"/>
            <a:ext cx="6043472"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488649" y="5764795"/>
            <a:ext cx="11190515"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7" y="1059212"/>
            <a:ext cx="6170020" cy="2356511"/>
          </a:xfrm>
          <a:prstGeom prst="rect">
            <a:avLst/>
          </a:prstGeom>
        </p:spPr>
        <p:txBody>
          <a:bodyPr/>
          <a:lstStyle>
            <a:lvl1pPr marL="228594"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7" y="3730757"/>
            <a:ext cx="6170020" cy="2034041"/>
          </a:xfrm>
          <a:prstGeom prst="rect">
            <a:avLst/>
          </a:prstGeom>
        </p:spPr>
        <p:txBody>
          <a:bodyPr/>
          <a:lstStyle>
            <a:lvl1pPr marL="228594"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6096007" y="3730758"/>
            <a:ext cx="6170020" cy="2034041"/>
          </a:xfrm>
          <a:prstGeom prst="rect">
            <a:avLst/>
          </a:prstGeom>
        </p:spPr>
        <p:txBody>
          <a:bodyPr>
            <a:normAutofit/>
          </a:bodyPr>
          <a:lstStyle>
            <a:lvl1pPr marL="285744" indent="-285744"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52"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4151572" y="6294126"/>
            <a:ext cx="73152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a:ext>
            </a:extLst>
          </a:blip>
          <a:stretch>
            <a:fillRect/>
          </a:stretch>
        </p:blipFill>
        <p:spPr bwMode="auto">
          <a:xfrm>
            <a:off x="7947435" y="6293642"/>
            <a:ext cx="731520" cy="524055"/>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6096000" y="762804"/>
            <a:ext cx="6043472"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488649" y="5764795"/>
            <a:ext cx="11190515"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7" y="1059212"/>
            <a:ext cx="6170020" cy="2356511"/>
          </a:xfrm>
          <a:prstGeom prst="rect">
            <a:avLst/>
          </a:prstGeom>
        </p:spPr>
        <p:txBody>
          <a:bodyPr/>
          <a:lstStyle>
            <a:lvl1pPr marL="228594"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7" y="3730757"/>
            <a:ext cx="6170020" cy="2034041"/>
          </a:xfrm>
          <a:prstGeom prst="rect">
            <a:avLst/>
          </a:prstGeom>
        </p:spPr>
        <p:txBody>
          <a:bodyPr/>
          <a:lstStyle>
            <a:lvl1pPr marL="228594"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6096007" y="3730758"/>
            <a:ext cx="6170020" cy="2034041"/>
          </a:xfrm>
          <a:prstGeom prst="rect">
            <a:avLst/>
          </a:prstGeom>
        </p:spPr>
        <p:txBody>
          <a:bodyPr>
            <a:normAutofit/>
          </a:bodyPr>
          <a:lstStyle>
            <a:lvl1pPr marL="285744" indent="-285744"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4883099" y="6260102"/>
            <a:ext cx="3064343"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6096007" y="3429002"/>
            <a:ext cx="6170020" cy="278131"/>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Research Details</a:t>
            </a:r>
          </a:p>
        </p:txBody>
      </p:sp>
      <p:sp>
        <p:nvSpPr>
          <p:cNvPr id="6" name="Text Placeholder 21"/>
          <p:cNvSpPr txBox="1">
            <a:spLocks/>
          </p:cNvSpPr>
          <p:nvPr userDrawn="1"/>
        </p:nvSpPr>
        <p:spPr>
          <a:xfrm>
            <a:off x="7" y="3429003"/>
            <a:ext cx="6170020"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Significance and Impact</a:t>
            </a:r>
          </a:p>
        </p:txBody>
      </p:sp>
      <p:sp>
        <p:nvSpPr>
          <p:cNvPr id="7" name="Text Placeholder 21"/>
          <p:cNvSpPr txBox="1">
            <a:spLocks/>
          </p:cNvSpPr>
          <p:nvPr userDrawn="1"/>
        </p:nvSpPr>
        <p:spPr>
          <a:xfrm>
            <a:off x="7" y="762799"/>
            <a:ext cx="6170020"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87630" y="7514"/>
            <a:ext cx="9028036" cy="708660"/>
          </a:xfrm>
        </p:spPr>
        <p:txBody>
          <a:bodyPr/>
          <a:lstStyle/>
          <a:p>
            <a:r>
              <a:rPr lang="en-US" dirty="0"/>
              <a:t>Thinning Can Reduce Losses in Carbon Use Efficiency and Carbon Stocks in Managed Forests Under Warmer Climate</a:t>
            </a:r>
          </a:p>
        </p:txBody>
      </p:sp>
      <p:sp>
        <p:nvSpPr>
          <p:cNvPr id="10" name="Text Placeholder 9"/>
          <p:cNvSpPr>
            <a:spLocks noGrp="1"/>
          </p:cNvSpPr>
          <p:nvPr>
            <p:ph type="body" sz="quarter" idx="26"/>
          </p:nvPr>
        </p:nvSpPr>
        <p:spPr>
          <a:xfrm>
            <a:off x="315165" y="5451204"/>
            <a:ext cx="4392302" cy="1225915"/>
          </a:xfrm>
        </p:spPr>
        <p:txBody>
          <a:bodyPr/>
          <a:lstStyle/>
          <a:p>
            <a:r>
              <a:rPr lang="en-US" sz="1200" dirty="0" err="1"/>
              <a:t>Collalti</a:t>
            </a:r>
            <a:r>
              <a:rPr lang="en-US" sz="1200" dirty="0"/>
              <a:t>, A., Trotta, C., Keenan, T.F., </a:t>
            </a:r>
            <a:r>
              <a:rPr lang="en-US" sz="1200" dirty="0" err="1"/>
              <a:t>Ibrom</a:t>
            </a:r>
            <a:r>
              <a:rPr lang="en-US" sz="1200" dirty="0"/>
              <a:t>, A., Bond-</a:t>
            </a:r>
            <a:r>
              <a:rPr lang="en-US" sz="1200" dirty="0" err="1"/>
              <a:t>Lamberty</a:t>
            </a:r>
            <a:r>
              <a:rPr lang="en-US" sz="1200" dirty="0"/>
              <a:t>, B., Grote, R., </a:t>
            </a:r>
            <a:r>
              <a:rPr lang="en-US" sz="1200" i="1" dirty="0"/>
              <a:t>et al.</a:t>
            </a:r>
            <a:r>
              <a:rPr lang="en-US" sz="1200" dirty="0"/>
              <a:t> (2018). Thinning Can Reduce Losses in Carbon Use Efficiency and Carbon Stocks in Managed Forests Under Warmer Climate. </a:t>
            </a:r>
            <a:r>
              <a:rPr lang="en-US" sz="1200" i="1" dirty="0"/>
              <a:t>J. Adv. Model. Earth Syst.</a:t>
            </a:r>
            <a:r>
              <a:rPr lang="en-US" sz="1200" dirty="0"/>
              <a:t>, 10, 2427–2452.</a:t>
            </a:r>
          </a:p>
        </p:txBody>
      </p:sp>
      <p:sp>
        <p:nvSpPr>
          <p:cNvPr id="11" name="Text Placeholder 10"/>
          <p:cNvSpPr>
            <a:spLocks noGrp="1"/>
          </p:cNvSpPr>
          <p:nvPr>
            <p:ph type="body" sz="quarter" idx="30"/>
          </p:nvPr>
        </p:nvSpPr>
        <p:spPr>
          <a:xfrm>
            <a:off x="4911843" y="1022767"/>
            <a:ext cx="6615177" cy="1214209"/>
          </a:xfrm>
        </p:spPr>
        <p:txBody>
          <a:bodyPr/>
          <a:lstStyle/>
          <a:p>
            <a:pPr marL="119060" indent="-109536">
              <a:buFont typeface="Arial" charset="0"/>
              <a:buChar char="•"/>
            </a:pPr>
            <a:r>
              <a:rPr lang="en-US" dirty="0"/>
              <a:t>We focus on changes in carbon use efficiency and carbon stocks as a result of warming, rising atmospheric CO</a:t>
            </a:r>
            <a:r>
              <a:rPr lang="en-US" baseline="-25000" dirty="0"/>
              <a:t>2</a:t>
            </a:r>
            <a:r>
              <a:rPr lang="en-US" dirty="0"/>
              <a:t> concentration, and forest thinning. </a:t>
            </a:r>
          </a:p>
          <a:p>
            <a:pPr marL="119060" indent="-109536">
              <a:buFont typeface="Arial" charset="0"/>
              <a:buChar char="•"/>
            </a:pPr>
            <a:r>
              <a:rPr lang="en-US" dirty="0"/>
              <a:t>Our results show that autotrophic carbon sequestration decreases with forest development, and the decrease is faster with warming and in </a:t>
            </a:r>
            <a:r>
              <a:rPr lang="en-US" dirty="0" err="1"/>
              <a:t>unthinned</a:t>
            </a:r>
            <a:r>
              <a:rPr lang="en-US" dirty="0"/>
              <a:t> forests. </a:t>
            </a:r>
          </a:p>
        </p:txBody>
      </p:sp>
      <p:sp>
        <p:nvSpPr>
          <p:cNvPr id="13" name="Text Placeholder 12"/>
          <p:cNvSpPr>
            <a:spLocks noGrp="1"/>
          </p:cNvSpPr>
          <p:nvPr>
            <p:ph type="body" sz="quarter" idx="34"/>
          </p:nvPr>
        </p:nvSpPr>
        <p:spPr>
          <a:xfrm>
            <a:off x="4907220" y="2936516"/>
            <a:ext cx="6697572" cy="1726433"/>
          </a:xfrm>
        </p:spPr>
        <p:txBody>
          <a:bodyPr/>
          <a:lstStyle/>
          <a:p>
            <a:pPr marL="230182" indent="-230182">
              <a:buFont typeface="Arial"/>
              <a:buChar char="•"/>
            </a:pPr>
            <a:r>
              <a:rPr lang="en-US" dirty="0"/>
              <a:t>These results suggest that the combined impacts of climate change and changing CO</a:t>
            </a:r>
            <a:r>
              <a:rPr lang="en-US" baseline="-25000" dirty="0"/>
              <a:t>2</a:t>
            </a:r>
            <a:r>
              <a:rPr lang="en-US" dirty="0"/>
              <a:t> concentrations cause forests to grow faster, mature earlier, and die younger. </a:t>
            </a:r>
          </a:p>
          <a:p>
            <a:pPr marL="230182" indent="-230182">
              <a:buFont typeface="Arial"/>
              <a:buChar char="•"/>
            </a:pPr>
            <a:r>
              <a:rPr lang="en-US" dirty="0"/>
              <a:t>Altogether, our results show that thinning can improve the efficacy of forest-based mitigation strategies and should be carefully considered within a portfolio of mitigation options.</a:t>
            </a:r>
          </a:p>
        </p:txBody>
      </p:sp>
      <p:sp>
        <p:nvSpPr>
          <p:cNvPr id="14" name="Text Placeholder 13"/>
          <p:cNvSpPr>
            <a:spLocks noGrp="1"/>
          </p:cNvSpPr>
          <p:nvPr>
            <p:ph type="body" sz="quarter" idx="35"/>
          </p:nvPr>
        </p:nvSpPr>
        <p:spPr>
          <a:xfrm>
            <a:off x="4911843" y="4913611"/>
            <a:ext cx="6789090" cy="1262484"/>
          </a:xfrm>
        </p:spPr>
        <p:txBody>
          <a:bodyPr>
            <a:noAutofit/>
          </a:bodyPr>
          <a:lstStyle/>
          <a:p>
            <a:pPr marL="61910" indent="0">
              <a:buNone/>
            </a:pPr>
            <a:r>
              <a:rPr lang="en-US" sz="1600" dirty="0"/>
              <a:t>Forest carbon use efficiency (CUE, the ratio of net to gross primary productivity) represents the fraction of photosynthesis that is not used for plant respiration. Here we assess the potential impact of thinning on projected carbon cycle dynamics and implications for forest CUE.</a:t>
            </a:r>
          </a:p>
        </p:txBody>
      </p:sp>
      <p:sp>
        <p:nvSpPr>
          <p:cNvPr id="24" name="Content Placeholder 11"/>
          <p:cNvSpPr txBox="1">
            <a:spLocks/>
          </p:cNvSpPr>
          <p:nvPr/>
        </p:nvSpPr>
        <p:spPr>
          <a:xfrm>
            <a:off x="325943" y="4338743"/>
            <a:ext cx="4542972" cy="1303797"/>
          </a:xfrm>
          <a:prstGeom prst="rect">
            <a:avLst/>
          </a:prstGeom>
        </p:spPr>
        <p:txBody>
          <a:bodyPr/>
          <a:lstStyle>
            <a:lvl1pPr marL="0" indent="0" algn="l" rtl="0" eaLnBrk="1" fontAlgn="base" hangingPunct="1">
              <a:spcBef>
                <a:spcPct val="20000"/>
              </a:spcBef>
              <a:spcAft>
                <a:spcPct val="0"/>
              </a:spcAft>
              <a:buFont typeface="Arial" charset="0"/>
              <a:buNone/>
              <a:defRPr sz="1800" b="0" kern="1200" baseline="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4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b="1" dirty="0"/>
              <a:t>Figure:  Time series of mean annual CUE over the simulation period. Blue shaded area represents the maximum and minimum values for among ESMs and RCPs when management is considered (M), and red shaded area represents when management is not considered (N). </a:t>
            </a:r>
          </a:p>
        </p:txBody>
      </p:sp>
      <p:sp>
        <p:nvSpPr>
          <p:cNvPr id="26" name="Rectangle 25"/>
          <p:cNvSpPr/>
          <p:nvPr/>
        </p:nvSpPr>
        <p:spPr>
          <a:xfrm>
            <a:off x="3373827" y="2898820"/>
            <a:ext cx="443588" cy="85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1"/>
          <p:cNvSpPr txBox="1">
            <a:spLocks/>
          </p:cNvSpPr>
          <p:nvPr/>
        </p:nvSpPr>
        <p:spPr>
          <a:xfrm>
            <a:off x="4911844" y="782640"/>
            <a:ext cx="5786275"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Scientific Achievement</a:t>
            </a:r>
          </a:p>
        </p:txBody>
      </p:sp>
      <p:sp>
        <p:nvSpPr>
          <p:cNvPr id="17" name="Text Placeholder 21"/>
          <p:cNvSpPr txBox="1">
            <a:spLocks/>
          </p:cNvSpPr>
          <p:nvPr/>
        </p:nvSpPr>
        <p:spPr>
          <a:xfrm>
            <a:off x="4929396" y="2553497"/>
            <a:ext cx="5786275"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Significance and Impact</a:t>
            </a:r>
          </a:p>
        </p:txBody>
      </p:sp>
      <p:sp>
        <p:nvSpPr>
          <p:cNvPr id="18" name="Text Placeholder 21"/>
          <p:cNvSpPr txBox="1">
            <a:spLocks/>
          </p:cNvSpPr>
          <p:nvPr/>
        </p:nvSpPr>
        <p:spPr>
          <a:xfrm>
            <a:off x="4994947" y="4602372"/>
            <a:ext cx="5786275" cy="278131"/>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Research Details</a:t>
            </a:r>
          </a:p>
        </p:txBody>
      </p:sp>
      <p:pic>
        <p:nvPicPr>
          <p:cNvPr id="19" name="Picture 22" descr="http://fluxnet.ornl.gov/sites/default/files/old-large-FN-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619987" y="6314302"/>
            <a:ext cx="502455" cy="50171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5BC6F484-3461-8F47-BD9C-E41A64522420}"/>
              </a:ext>
            </a:extLst>
          </p:cNvPr>
          <p:cNvPicPr>
            <a:picLocks noChangeAspect="1"/>
          </p:cNvPicPr>
          <p:nvPr/>
        </p:nvPicPr>
        <p:blipFill>
          <a:blip r:embed="rId4"/>
          <a:stretch>
            <a:fillRect/>
          </a:stretch>
        </p:blipFill>
        <p:spPr>
          <a:xfrm>
            <a:off x="336347" y="985641"/>
            <a:ext cx="4110424" cy="3353102"/>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7037" y="6310206"/>
            <a:ext cx="829401" cy="483347"/>
          </a:xfrm>
          <a:prstGeom prst="rect">
            <a:avLst/>
          </a:prstGeom>
        </p:spPr>
      </p:pic>
    </p:spTree>
    <p:extLst>
      <p:ext uri="{BB962C8B-B14F-4D97-AF65-F5344CB8AC3E}">
        <p14:creationId xmlns:p14="http://schemas.microsoft.com/office/powerpoint/2010/main" val="92602699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3296</TotalTime>
  <Words>285</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Thinning Can Reduce Losses in Carbon Use Efficiency and Carbon Stocks in Managed Forests Under Warmer Climate</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jagimbel</cp:lastModifiedBy>
  <cp:revision>203</cp:revision>
  <dcterms:created xsi:type="dcterms:W3CDTF">2016-02-10T19:06:12Z</dcterms:created>
  <dcterms:modified xsi:type="dcterms:W3CDTF">2019-04-04T20:09:33Z</dcterms:modified>
</cp:coreProperties>
</file>