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D Collins" initials="WDC" lastIdx="1" clrIdx="0">
    <p:extLst/>
  </p:cmAuthor>
  <p:cmAuthor id="2" name="William D Collins" initials="WDC [2]" lastIdx="1" clrIdx="1">
    <p:extLst/>
  </p:cmAuthor>
  <p:cmAuthor id="3" name="William D Collins" initials="WDC [3]" lastIdx="1" clrIdx="2">
    <p:extLst/>
  </p:cmAuthor>
  <p:cmAuthor id="4" name="William D Collins" initials="WDC [4]" lastIdx="1" clrIdx="3">
    <p:extLst/>
  </p:cmAuthor>
  <p:cmAuthor id="5" name="William D Collins" initials="WDC [5]" lastIdx="1" clrIdx="4">
    <p:extLst/>
  </p:cmAuthor>
  <p:cmAuthor id="6" name="William D Collins" initials="WDC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0" autoAdjust="0"/>
    <p:restoredTop sz="94541" autoAdjust="0"/>
  </p:normalViewPr>
  <p:slideViewPr>
    <p:cSldViewPr snapToGrid="0" snapToObjects="1">
      <p:cViewPr>
        <p:scale>
          <a:sx n="150" d="100"/>
          <a:sy n="150" d="100"/>
        </p:scale>
        <p:origin x="-80" y="2224"/>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52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5/31/19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5/31/19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1.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50" name="Picture 49"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4" name="Picture 20" descr="CRD_logo_new2.png"/>
          <p:cNvPicPr>
            <a:picLocks noChangeAspect="1"/>
          </p:cNvPicPr>
          <p:nvPr userDrawn="1"/>
        </p:nvPicPr>
        <p:blipFill>
          <a:blip r:embed="rId3"/>
          <a:srcRect/>
          <a:stretch>
            <a:fillRect/>
          </a:stretch>
        </p:blipFill>
        <p:spPr bwMode="auto">
          <a:xfrm>
            <a:off x="6955181" y="6248400"/>
            <a:ext cx="988971" cy="615747"/>
          </a:xfrm>
          <a:prstGeom prst="rect">
            <a:avLst/>
          </a:prstGeom>
          <a:noFill/>
          <a:ln w="9525">
            <a:noFill/>
            <a:miter lim="800000"/>
            <a:headEnd/>
            <a:tailEnd/>
          </a:ln>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9" name="Picture 18"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24" name="Picture 20" descr="CRD_logo_new2.png"/>
          <p:cNvPicPr>
            <a:picLocks noChangeAspect="1"/>
          </p:cNvPicPr>
          <p:nvPr userDrawn="1"/>
        </p:nvPicPr>
        <p:blipFill>
          <a:blip r:embed="rId3"/>
          <a:srcRect/>
          <a:stretch>
            <a:fillRect/>
          </a:stretch>
        </p:blipFill>
        <p:spPr bwMode="auto">
          <a:xfrm>
            <a:off x="6955181" y="6248400"/>
            <a:ext cx="988971" cy="615747"/>
          </a:xfrm>
          <a:prstGeom prst="rect">
            <a:avLst/>
          </a:prstGeom>
          <a:noFill/>
          <a:ln w="9525">
            <a:noFill/>
            <a:miter lim="800000"/>
            <a:headEnd/>
            <a:tailEnd/>
          </a:ln>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269891"/>
            <a:ext cx="5786275" cy="1023366"/>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3104178"/>
            <a:ext cx="5786275" cy="74936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94698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pic>
        <p:nvPicPr>
          <p:cNvPr id="12" name="Picture 20" descr="CRD_logo_new2.png"/>
          <p:cNvPicPr>
            <a:picLocks noChangeAspect="1"/>
          </p:cNvPicPr>
          <p:nvPr userDrawn="1"/>
        </p:nvPicPr>
        <p:blipFill>
          <a:blip r:embed="rId5"/>
          <a:srcRect/>
          <a:stretch>
            <a:fillRect/>
          </a:stretch>
        </p:blipFill>
        <p:spPr bwMode="auto">
          <a:xfrm>
            <a:off x="6955181" y="6248400"/>
            <a:ext cx="988971" cy="615747"/>
          </a:xfrm>
          <a:prstGeom prst="rect">
            <a:avLst/>
          </a:prstGeom>
          <a:noFill/>
          <a:ln w="9525">
            <a:noFill/>
            <a:miter lim="800000"/>
            <a:headEnd/>
            <a:tailEnd/>
          </a:ln>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3010112"/>
            <a:ext cx="5786275" cy="634945"/>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5575127"/>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3979124"/>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49389" y="16051"/>
            <a:ext cx="8949361" cy="708660"/>
          </a:xfrm>
        </p:spPr>
        <p:txBody>
          <a:bodyPr/>
          <a:lstStyle/>
          <a:p>
            <a:r>
              <a:rPr lang="en-US" sz="1600" dirty="0"/>
              <a:t>A nonparametric method for producing </a:t>
            </a:r>
            <a:r>
              <a:rPr lang="en-US" sz="1600" dirty="0" err="1"/>
              <a:t>isolines</a:t>
            </a:r>
            <a:r>
              <a:rPr lang="en-US" sz="1600" dirty="0"/>
              <a:t> of bivariate exceedance probabilities</a:t>
            </a:r>
          </a:p>
        </p:txBody>
      </p:sp>
      <p:sp>
        <p:nvSpPr>
          <p:cNvPr id="31" name="Text Placeholder 30"/>
          <p:cNvSpPr>
            <a:spLocks noGrp="1"/>
          </p:cNvSpPr>
          <p:nvPr>
            <p:ph type="body" sz="quarter" idx="26"/>
          </p:nvPr>
        </p:nvSpPr>
        <p:spPr>
          <a:xfrm>
            <a:off x="106826" y="5104779"/>
            <a:ext cx="3343471" cy="996658"/>
          </a:xfrm>
        </p:spPr>
        <p:txBody>
          <a:bodyPr/>
          <a:lstStyle/>
          <a:p>
            <a:r>
              <a:rPr lang="en-US" dirty="0"/>
              <a:t>D. Cooley, E. </a:t>
            </a:r>
            <a:r>
              <a:rPr lang="en-US" dirty="0" err="1"/>
              <a:t>Thibaud</a:t>
            </a:r>
            <a:r>
              <a:rPr lang="en-US" dirty="0"/>
              <a:t>, F.C. Castillo, M.F. Wehner (2019) A Nonparametric Method for Producing </a:t>
            </a:r>
            <a:r>
              <a:rPr lang="en-US" dirty="0" err="1"/>
              <a:t>Isolines</a:t>
            </a:r>
            <a:r>
              <a:rPr lang="en-US" dirty="0"/>
              <a:t> of Exceedance Probabilities. </a:t>
            </a:r>
            <a:r>
              <a:rPr lang="en-US" i="1" dirty="0"/>
              <a:t>Extremes. </a:t>
            </a:r>
            <a:r>
              <a:rPr lang="en-US" dirty="0"/>
              <a:t>https://</a:t>
            </a:r>
            <a:r>
              <a:rPr lang="en-US" dirty="0" err="1"/>
              <a:t>doi.org</a:t>
            </a:r>
            <a:r>
              <a:rPr lang="en-US" dirty="0"/>
              <a:t>/10.1007/s10687-019-00348-</a:t>
            </a:r>
            <a:r>
              <a:rPr lang="en-US" dirty="0" smtClean="0"/>
              <a:t>0</a:t>
            </a:r>
          </a:p>
          <a:p>
            <a:endParaRPr lang="en-US" dirty="0"/>
          </a:p>
        </p:txBody>
      </p:sp>
      <p:sp>
        <p:nvSpPr>
          <p:cNvPr id="32" name="Text Placeholder 31"/>
          <p:cNvSpPr>
            <a:spLocks noGrp="1"/>
          </p:cNvSpPr>
          <p:nvPr>
            <p:ph type="body" sz="quarter" idx="30"/>
          </p:nvPr>
        </p:nvSpPr>
        <p:spPr>
          <a:xfrm>
            <a:off x="3178034" y="1025494"/>
            <a:ext cx="5820716" cy="2637862"/>
          </a:xfrm>
        </p:spPr>
        <p:txBody>
          <a:bodyPr/>
          <a:lstStyle/>
          <a:p>
            <a:r>
              <a:rPr lang="en-US" sz="1400" dirty="0"/>
              <a:t>We present a method for drawing </a:t>
            </a:r>
            <a:r>
              <a:rPr lang="en-US" sz="1400" dirty="0" err="1"/>
              <a:t>isolines</a:t>
            </a:r>
            <a:r>
              <a:rPr lang="en-US" sz="1400" dirty="0"/>
              <a:t> indicating regions of equal joint exceedance probability for bivariate data. The method relies on bivariate regular variation, a dependence framework widely used for extremes. The method we utilize for characterizing dependence in the tail is largely nonparametric. The extremes framework enables drawing </a:t>
            </a:r>
            <a:r>
              <a:rPr lang="en-US" sz="1400" dirty="0" err="1"/>
              <a:t>isolines</a:t>
            </a:r>
            <a:r>
              <a:rPr lang="en-US" sz="1400" dirty="0"/>
              <a:t> corresponding to very low exceedance probabilities and may even lie beyond the range of the data; such cases would be problematic for standard nonparametric methods. Furthermore, we extend this method to the case of asymptotic independence and propose a procedure which </a:t>
            </a:r>
            <a:r>
              <a:rPr lang="en-US" sz="1400" dirty="0" err="1"/>
              <a:t>smooths</a:t>
            </a:r>
            <a:r>
              <a:rPr lang="en-US" sz="1400" dirty="0"/>
              <a:t> the transition from hidden regular variation in the interior to the first-order behavior on the axes. We propose a diagnostic plot for assessing the </a:t>
            </a:r>
            <a:r>
              <a:rPr lang="en-US" sz="1400" dirty="0" err="1"/>
              <a:t>isoline</a:t>
            </a:r>
            <a:r>
              <a:rPr lang="en-US" sz="1400" dirty="0"/>
              <a:t> estimate and choice of smoothing, and a bootstrap procedure to visually assess uncertainty.</a:t>
            </a:r>
          </a:p>
          <a:p>
            <a:pPr>
              <a:lnSpc>
                <a:spcPct val="110000"/>
              </a:lnSpc>
            </a:pPr>
            <a:endParaRPr lang="en-US" sz="1400" dirty="0"/>
          </a:p>
        </p:txBody>
      </p:sp>
      <p:sp>
        <p:nvSpPr>
          <p:cNvPr id="34" name="Text Placeholder 33"/>
          <p:cNvSpPr>
            <a:spLocks noGrp="1"/>
          </p:cNvSpPr>
          <p:nvPr>
            <p:ph type="body" sz="quarter" idx="34"/>
          </p:nvPr>
        </p:nvSpPr>
        <p:spPr>
          <a:xfrm>
            <a:off x="3178035" y="4261834"/>
            <a:ext cx="5725678" cy="1253334"/>
          </a:xfrm>
        </p:spPr>
        <p:txBody>
          <a:bodyPr/>
          <a:lstStyle/>
          <a:p>
            <a:r>
              <a:rPr lang="en-US" sz="1400" dirty="0"/>
              <a:t>This new statistical method fills a long standing gap in describing multi-variate extremes. It was motivated by those multi-variate extremes where the combination of values are rare but one or more of the variables itself is not. The method will have broad ranging impacts ranging from model validation, detection and attribution, and future climate projection among others.</a:t>
            </a:r>
          </a:p>
          <a:p>
            <a:pPr>
              <a:lnSpc>
                <a:spcPct val="110000"/>
              </a:lnSpc>
            </a:pPr>
            <a:endParaRPr lang="en-US" sz="1200" dirty="0"/>
          </a:p>
        </p:txBody>
      </p:sp>
      <p:sp>
        <p:nvSpPr>
          <p:cNvPr id="35" name="Text Placeholder 34"/>
          <p:cNvSpPr>
            <a:spLocks noGrp="1"/>
          </p:cNvSpPr>
          <p:nvPr>
            <p:ph type="body" sz="quarter" idx="35"/>
          </p:nvPr>
        </p:nvSpPr>
        <p:spPr>
          <a:xfrm>
            <a:off x="3450296" y="5796684"/>
            <a:ext cx="5548454" cy="654923"/>
          </a:xfrm>
        </p:spPr>
        <p:txBody>
          <a:bodyPr>
            <a:noAutofit/>
          </a:bodyPr>
          <a:lstStyle/>
          <a:p>
            <a:r>
              <a:rPr lang="en-US" sz="1200" dirty="0"/>
              <a:t>It is now possible to calculate long period return values of a wide range of multi-variate climate and weather extremes.</a:t>
            </a:r>
          </a:p>
        </p:txBody>
      </p:sp>
      <p:sp>
        <p:nvSpPr>
          <p:cNvPr id="3" name="TextBox 2"/>
          <p:cNvSpPr txBox="1"/>
          <p:nvPr/>
        </p:nvSpPr>
        <p:spPr>
          <a:xfrm>
            <a:off x="49389" y="3339341"/>
            <a:ext cx="3485444" cy="1569660"/>
          </a:xfrm>
          <a:prstGeom prst="rect">
            <a:avLst/>
          </a:prstGeom>
          <a:noFill/>
        </p:spPr>
        <p:txBody>
          <a:bodyPr wrap="square" rtlCol="0">
            <a:spAutoFit/>
          </a:bodyPr>
          <a:lstStyle/>
          <a:p>
            <a:r>
              <a:rPr lang="en-US" sz="1200" dirty="0" smtClean="0"/>
              <a:t>Scatterplot </a:t>
            </a:r>
            <a:r>
              <a:rPr lang="en-US" sz="1200" dirty="0"/>
              <a:t>of the Karachi </a:t>
            </a:r>
            <a:r>
              <a:rPr lang="en-US" sz="1200" dirty="0" smtClean="0"/>
              <a:t>temperature and relative humidity and </a:t>
            </a:r>
            <a:r>
              <a:rPr lang="en-US" sz="1200" dirty="0"/>
              <a:t>estimated survival function </a:t>
            </a:r>
            <a:r>
              <a:rPr lang="en-US" sz="1200" dirty="0" err="1"/>
              <a:t>isolines</a:t>
            </a:r>
            <a:r>
              <a:rPr lang="en-US" sz="1200" dirty="0"/>
              <a:t> on the </a:t>
            </a:r>
            <a:r>
              <a:rPr lang="en-US" sz="1200" dirty="0" smtClean="0"/>
              <a:t>original scale </a:t>
            </a:r>
            <a:r>
              <a:rPr lang="en-US" sz="1200" dirty="0"/>
              <a:t>(left), and on the transformed scale (right). </a:t>
            </a:r>
            <a:r>
              <a:rPr lang="en-US" sz="1200" dirty="0" smtClean="0"/>
              <a:t>This example </a:t>
            </a:r>
            <a:r>
              <a:rPr lang="en-US" sz="1200" dirty="0" err="1" smtClean="0"/>
              <a:t>isof</a:t>
            </a:r>
            <a:r>
              <a:rPr lang="en-US" sz="1200" dirty="0" smtClean="0"/>
              <a:t>  the more general tail independent case. Previous methods are invalid in this case. Estimated </a:t>
            </a:r>
            <a:r>
              <a:rPr lang="en-US" sz="1200" dirty="0" err="1"/>
              <a:t>isolines</a:t>
            </a:r>
            <a:r>
              <a:rPr lang="en-US" sz="1200" dirty="0"/>
              <a:t> correspond to </a:t>
            </a:r>
            <a:r>
              <a:rPr lang="en-US" sz="1200" dirty="0" smtClean="0"/>
              <a:t>survival probabilities </a:t>
            </a:r>
            <a:r>
              <a:rPr lang="en-US" sz="1200" dirty="0"/>
              <a:t>of 0.01, 0.005, 0.001, 0.0005, 0.0001, 0.00005, and 0.00001.</a:t>
            </a:r>
            <a:endParaRPr lang="en-US" sz="1200" dirty="0"/>
          </a:p>
        </p:txBody>
      </p:sp>
      <p:pic>
        <p:nvPicPr>
          <p:cNvPr id="9" name="Content Placeholder 5"/>
          <p:cNvPicPr>
            <a:picLocks noGrp="1" noChangeAspect="1"/>
          </p:cNvPicPr>
          <p:nvPr>
            <p:ph sz="quarter" idx="31"/>
          </p:nvPr>
        </p:nvPicPr>
        <p:blipFill>
          <a:blip r:embed="rId2">
            <a:extLst>
              <a:ext uri="{28A0092B-C50C-407E-A947-70E740481C1C}">
                <a14:useLocalDpi xmlns:a14="http://schemas.microsoft.com/office/drawing/2010/main" val="0"/>
              </a:ext>
            </a:extLst>
          </a:blip>
          <a:stretch>
            <a:fillRect/>
          </a:stretch>
        </p:blipFill>
        <p:spPr>
          <a:xfrm>
            <a:off x="6398784" y="6341211"/>
            <a:ext cx="418560" cy="411405"/>
          </a:xfrm>
        </p:spPr>
      </p:pic>
      <p:pic>
        <p:nvPicPr>
          <p:cNvPr id="10" name="Picture 9"/>
          <p:cNvPicPr>
            <a:picLocks noChangeAspect="1"/>
          </p:cNvPicPr>
          <p:nvPr/>
        </p:nvPicPr>
        <p:blipFill>
          <a:blip r:embed="rId3"/>
          <a:stretch>
            <a:fillRect/>
          </a:stretch>
        </p:blipFill>
        <p:spPr>
          <a:xfrm>
            <a:off x="1" y="1415828"/>
            <a:ext cx="3450296" cy="1723516"/>
          </a:xfrm>
          <a:prstGeom prst="rect">
            <a:avLst/>
          </a:prstGeom>
        </p:spPr>
      </p:pic>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2685</TotalTime>
  <Words>356</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Other EESA Highlights (not DOE-SC)</vt:lpstr>
      <vt:lpstr>DOE-SC EESA Highlights</vt:lpstr>
      <vt:lpstr>A nonparametric method for producing isolines of bivariate exceedance probabilities</vt:lpstr>
    </vt:vector>
  </TitlesOfParts>
  <Company>LBNL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Michael Wehner</cp:lastModifiedBy>
  <cp:revision>128</cp:revision>
  <dcterms:created xsi:type="dcterms:W3CDTF">2016-02-10T19:06:12Z</dcterms:created>
  <dcterms:modified xsi:type="dcterms:W3CDTF">2019-05-31T13:59:21Z</dcterms:modified>
</cp:coreProperties>
</file>