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7" clrIdx="0">
    <p:extLst>
      <p:ext uri="{19B8F6BF-5375-455C-9EA6-DF929625EA0E}">
        <p15:presenceInfo xmlns:p15="http://schemas.microsoft.com/office/powerpoint/2012/main" userId="S::beth.mundy@pnnl.gov::09c03546-1d2d-4d82-89e1-bb5e2a2e687b" providerId="AD"/>
      </p:ext>
    </p:extLst>
  </p:cmAuthor>
  <p:cmAuthor id="2" name="Zhao, Xin" initials="ZX" lastIdx="1" clrIdx="1">
    <p:extLst>
      <p:ext uri="{19B8F6BF-5375-455C-9EA6-DF929625EA0E}">
        <p15:presenceInfo xmlns:p15="http://schemas.microsoft.com/office/powerpoint/2012/main" userId="S::xin.zhao@pnnl.gov::384317b9-971a-4c78-9ca2-d446b555894d" providerId="AD"/>
      </p:ext>
    </p:extLst>
  </p:cmAuthor>
  <p:cmAuthor id="3" name="Blake, Jennifer" initials="BJ" lastIdx="3" clrIdx="2">
    <p:extLst>
      <p:ext uri="{19B8F6BF-5375-455C-9EA6-DF929625EA0E}">
        <p15:presenceInfo xmlns:p15="http://schemas.microsoft.com/office/powerpoint/2012/main" userId="S::Jennifer.Blake@pnnl.gov::18c46799-5b14-4629-b3db-32d9fb0f43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25" autoAdjust="0"/>
  </p:normalViewPr>
  <p:slideViewPr>
    <p:cSldViewPr>
      <p:cViewPr varScale="1">
        <p:scale>
          <a:sx n="128" d="100"/>
          <a:sy n="128" d="100"/>
        </p:scale>
        <p:origin x="1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81A5A3E7-497B-437A-B342-B43BE7148512}"/>
    <pc:docChg chg="custSel modSld">
      <pc:chgData name="Mundy, Beth E" userId="09c03546-1d2d-4d82-89e1-bb5e2a2e687b" providerId="ADAL" clId="{81A5A3E7-497B-437A-B342-B43BE7148512}" dt="2021-10-08T21:19:20" v="3" actId="1592"/>
      <pc:docMkLst>
        <pc:docMk/>
      </pc:docMkLst>
      <pc:sldChg chg="modSp mod delCm">
        <pc:chgData name="Mundy, Beth E" userId="09c03546-1d2d-4d82-89e1-bb5e2a2e687b" providerId="ADAL" clId="{81A5A3E7-497B-437A-B342-B43BE7148512}" dt="2021-10-08T21:19:20" v="3" actId="1592"/>
        <pc:sldMkLst>
          <pc:docMk/>
          <pc:sldMk cId="3517635586" sldId="260"/>
        </pc:sldMkLst>
        <pc:spChg chg="mod">
          <ac:chgData name="Mundy, Beth E" userId="09c03546-1d2d-4d82-89e1-bb5e2a2e687b" providerId="ADAL" clId="{81A5A3E7-497B-437A-B342-B43BE7148512}" dt="2021-10-08T21:19:12.923" v="0"/>
          <ac:spMkLst>
            <pc:docMk/>
            <pc:sldMk cId="3517635586" sldId="260"/>
            <ac:spMk id="30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10/8/2021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46933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10/8/2021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10/8/2021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10/8/2021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46555" y="911368"/>
            <a:ext cx="4343402"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Validate a newly enhanced agricultural trade model against historical data to then assess the economic and environmental consequences </a:t>
            </a:r>
            <a:r>
              <a:rPr lang="en-US" sz="1400" dirty="0">
                <a:solidFill>
                  <a:prstClr val="black"/>
                </a:solidFill>
              </a:rPr>
              <a:t>of historical and future globalization.</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Generalize a logit-based Armington approach to account for a trend of global market integration in trade projections.</a:t>
            </a:r>
          </a:p>
          <a:p>
            <a:pPr marL="285750" indent="-285750">
              <a:spcBef>
                <a:spcPct val="15000"/>
              </a:spcBef>
              <a:buFont typeface="Arial" pitchFamily="34" charset="0"/>
              <a:buChar char="●"/>
              <a:defRPr/>
            </a:pPr>
            <a:r>
              <a:rPr lang="en-US" sz="1400" dirty="0">
                <a:solidFill>
                  <a:prstClr val="black"/>
                </a:solidFill>
              </a:rPr>
              <a:t>Use hindcast experiments to validate the generalized model in 1995–2015.</a:t>
            </a:r>
          </a:p>
          <a:p>
            <a:pPr marL="285750" indent="-285750">
              <a:spcBef>
                <a:spcPct val="15000"/>
              </a:spcBef>
              <a:buFont typeface="Arial" pitchFamily="34" charset="0"/>
              <a:buChar char="●"/>
              <a:defRPr/>
            </a:pPr>
            <a:r>
              <a:rPr lang="en-US" sz="1400" dirty="0">
                <a:solidFill>
                  <a:prstClr val="black"/>
                </a:solidFill>
              </a:rPr>
              <a:t>Simulate estimated agricultural globalization trends in the Global Change Analysis Model up to 2100.</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Discovered a strong historical trend of global agricultural market integration. </a:t>
            </a:r>
          </a:p>
          <a:p>
            <a:pPr marL="283464" indent="-283464" eaLnBrk="1" hangingPunct="1">
              <a:spcBef>
                <a:spcPct val="15000"/>
              </a:spcBef>
              <a:buFont typeface="Arial" panose="020B0604020202020204" pitchFamily="34" charset="0"/>
              <a:buChar char="●"/>
            </a:pPr>
            <a:r>
              <a:rPr lang="en-US" altLang="en-US" sz="1400" dirty="0">
                <a:solidFill>
                  <a:srgbClr val="000000"/>
                </a:solidFill>
              </a:rPr>
              <a:t>Showed the high sensitivity of long-term agroeconomic projections to future trade and market integration scenarios.</a:t>
            </a:r>
          </a:p>
          <a:p>
            <a:pPr marL="283464" indent="-283464" eaLnBrk="1" hangingPunct="1">
              <a:spcBef>
                <a:spcPct val="15000"/>
              </a:spcBef>
              <a:buFont typeface="Arial" panose="020B0604020202020204" pitchFamily="34" charset="0"/>
              <a:buChar char="●"/>
            </a:pPr>
            <a:r>
              <a:rPr lang="en-US" altLang="en-US" sz="1400" dirty="0">
                <a:solidFill>
                  <a:srgbClr val="000000"/>
                </a:solidFill>
              </a:rPr>
              <a:t>The approach created in this study provides a remedy to the “missing globalization” issue in global economic models and lays a </a:t>
            </a:r>
            <a:r>
              <a:rPr lang="en-US" altLang="en-US" sz="1400" dirty="0"/>
              <a:t>foundation for developing future globalization scenarios</a:t>
            </a:r>
            <a:r>
              <a:rPr lang="en-US" altLang="en-US" sz="1400" dirty="0">
                <a:solidFill>
                  <a:srgbClr val="000000"/>
                </a:solidFill>
              </a:rPr>
              <a:t>. </a:t>
            </a:r>
            <a:endParaRPr lang="en-US" sz="1400" dirty="0">
              <a:solidFill>
                <a:prstClr val="black"/>
              </a:solidFill>
            </a:endParaRPr>
          </a:p>
        </p:txBody>
      </p:sp>
      <p:sp>
        <p:nvSpPr>
          <p:cNvPr id="3076" name="Rectangle 5"/>
          <p:cNvSpPr>
            <a:spLocks noChangeArrowheads="1"/>
          </p:cNvSpPr>
          <p:nvPr/>
        </p:nvSpPr>
        <p:spPr bwMode="auto">
          <a:xfrm>
            <a:off x="0" y="0"/>
            <a:ext cx="914399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Global Agriculture Market Integration is Critical for Modeling Land Use Change</a:t>
            </a:r>
          </a:p>
        </p:txBody>
      </p:sp>
      <p:sp>
        <p:nvSpPr>
          <p:cNvPr id="3077" name="Text Box 6"/>
          <p:cNvSpPr txBox="1">
            <a:spLocks noChangeArrowheads="1"/>
          </p:cNvSpPr>
          <p:nvPr/>
        </p:nvSpPr>
        <p:spPr bwMode="auto">
          <a:xfrm>
            <a:off x="4602062" y="5943600"/>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Zhao, X., Calvin, K.V., Wise, M.A. and Iyer, G. “The role of global agricultural market integration in multiregional economic modeling: Using hindcast experiments to validate an Armington model.” </a:t>
            </a:r>
            <a:r>
              <a:rPr lang="en-US" altLang="en-US" sz="1000" i="1" dirty="0">
                <a:solidFill>
                  <a:srgbClr val="000000"/>
                </a:solidFill>
                <a:latin typeface="+mn-lt"/>
              </a:rPr>
              <a:t>Economic Analysis and Policy,</a:t>
            </a:r>
            <a:r>
              <a:rPr lang="en-US" altLang="en-US" sz="1000" dirty="0">
                <a:solidFill>
                  <a:srgbClr val="000000"/>
                </a:solidFill>
                <a:latin typeface="+mn-lt"/>
              </a:rPr>
              <a:t> </a:t>
            </a:r>
            <a:r>
              <a:rPr lang="en-US" altLang="en-US" sz="1000" b="1" dirty="0">
                <a:solidFill>
                  <a:srgbClr val="000000"/>
                </a:solidFill>
                <a:latin typeface="+mn-lt"/>
              </a:rPr>
              <a:t>72,</a:t>
            </a:r>
            <a:r>
              <a:rPr lang="en-US" altLang="en-US" sz="1000" dirty="0">
                <a:solidFill>
                  <a:srgbClr val="000000"/>
                </a:solidFill>
                <a:latin typeface="+mn-lt"/>
              </a:rPr>
              <a:t> 1–17, (2021). [DOI: 10.1016/j.eap.2021.07.007]</a:t>
            </a:r>
          </a:p>
        </p:txBody>
      </p:sp>
      <p:sp>
        <p:nvSpPr>
          <p:cNvPr id="3078" name="TextBox 9"/>
          <p:cNvSpPr txBox="1">
            <a:spLocks noChangeArrowheads="1"/>
          </p:cNvSpPr>
          <p:nvPr/>
        </p:nvSpPr>
        <p:spPr bwMode="auto">
          <a:xfrm>
            <a:off x="4648200" y="4535269"/>
            <a:ext cx="42401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Impacts of considering a dynamic trend of global market integration on the net import of grain and oil crops (a) and cropland (b) by 2100. Results were from the default scenario with the trend implied by historical data. Globally, 27 million hectares (Mha) of cropland are saved by 2100, with large heterogeneity across regions. </a:t>
            </a:r>
          </a:p>
        </p:txBody>
      </p:sp>
      <p:pic>
        <p:nvPicPr>
          <p:cNvPr id="4" name="Picture 3" descr="Map&#10;&#10;Description automatically generated">
            <a:extLst>
              <a:ext uri="{FF2B5EF4-FFF2-40B4-BE49-F238E27FC236}">
                <a16:creationId xmlns:a16="http://schemas.microsoft.com/office/drawing/2014/main" id="{9AF7222B-FDF8-4245-A032-CFDF35526B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4060" y="2714523"/>
            <a:ext cx="3971108" cy="1737360"/>
          </a:xfrm>
          <a:prstGeom prst="rect">
            <a:avLst/>
          </a:prstGeom>
        </p:spPr>
      </p:pic>
      <p:pic>
        <p:nvPicPr>
          <p:cNvPr id="10" name="Picture 9" descr="Map&#10;&#10;Description automatically generated">
            <a:extLst>
              <a:ext uri="{FF2B5EF4-FFF2-40B4-BE49-F238E27FC236}">
                <a16:creationId xmlns:a16="http://schemas.microsoft.com/office/drawing/2014/main" id="{9FD653F6-38D7-405C-92B0-F0BA5B1B13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4061" y="926608"/>
            <a:ext cx="3971107" cy="1737360"/>
          </a:xfrm>
          <a:prstGeom prst="rect">
            <a:avLst/>
          </a:prstGeom>
        </p:spPr>
      </p:pic>
    </p:spTree>
    <p:extLst>
      <p:ext uri="{BB962C8B-B14F-4D97-AF65-F5344CB8AC3E}">
        <p14:creationId xmlns:p14="http://schemas.microsoft.com/office/powerpoint/2010/main" val="3517635586"/>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customXml/itemProps3.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12851</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24</cp:revision>
  <cp:lastPrinted>2011-05-11T17:30:12Z</cp:lastPrinted>
  <dcterms:created xsi:type="dcterms:W3CDTF">2017-11-02T21:19:41Z</dcterms:created>
  <dcterms:modified xsi:type="dcterms:W3CDTF">2021-10-08T21:19:21Z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