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showGuides="1">
      <p:cViewPr varScale="1">
        <p:scale>
          <a:sx n="121" d="100"/>
          <a:sy n="121" d="100"/>
        </p:scale>
        <p:origin x="69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defRPr>
            </a:lvl1pPr>
          </a:lstStyle>
          <a:p>
            <a:fld id="{4C1944EB-B925-9849-9A27-63EA031B5B2E}" type="datetimeFigureOut">
              <a:rPr lang="en-US" smtClean="0"/>
              <a:pPr/>
              <a:t>1/24/21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a:defRPr>
            </a:lvl1pPr>
          </a:lstStyle>
          <a:p>
            <a:fld id="{F275E28A-F729-B94E-86F6-4BF3411B6D3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imes New Roman"/>
        <a:ea typeface="+mn-ea"/>
        <a:cs typeface="+mn-cs"/>
      </a:defRPr>
    </a:lvl1pPr>
    <a:lvl2pPr marL="457200" algn="l" defTabSz="457200" rtl="0" eaLnBrk="1" latinLnBrk="0" hangingPunct="1">
      <a:defRPr sz="1200" kern="1200">
        <a:solidFill>
          <a:schemeClr val="tx1"/>
        </a:solidFill>
        <a:latin typeface="Times New Roman"/>
        <a:ea typeface="+mn-ea"/>
        <a:cs typeface="+mn-cs"/>
      </a:defRPr>
    </a:lvl2pPr>
    <a:lvl3pPr marL="914400" algn="l" defTabSz="457200" rtl="0" eaLnBrk="1" latinLnBrk="0" hangingPunct="1">
      <a:defRPr sz="1200" kern="1200">
        <a:solidFill>
          <a:schemeClr val="tx1"/>
        </a:solidFill>
        <a:latin typeface="Times New Roman"/>
        <a:ea typeface="+mn-ea"/>
        <a:cs typeface="+mn-cs"/>
      </a:defRPr>
    </a:lvl3pPr>
    <a:lvl4pPr marL="1371600" algn="l" defTabSz="457200" rtl="0" eaLnBrk="1" latinLnBrk="0" hangingPunct="1">
      <a:defRPr sz="1200" kern="1200">
        <a:solidFill>
          <a:schemeClr val="tx1"/>
        </a:solidFill>
        <a:latin typeface="Times New Roman"/>
        <a:ea typeface="+mn-ea"/>
        <a:cs typeface="+mn-cs"/>
      </a:defRPr>
    </a:lvl4pPr>
    <a:lvl5pPr marL="1828800" algn="l" defTabSz="457200" rtl="0" eaLnBrk="1" latinLnBrk="0" hangingPunct="1">
      <a:defRPr sz="1200" kern="1200">
        <a:solidFill>
          <a:schemeClr val="tx1"/>
        </a:solidFill>
        <a:latin typeface="Times New Roman"/>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0250" indent="-280988">
              <a:defRPr>
                <a:solidFill>
                  <a:schemeClr val="tx1"/>
                </a:solidFill>
                <a:latin typeface="Calibri" pitchFamily="34" charset="0"/>
              </a:defRPr>
            </a:lvl2pPr>
            <a:lvl3pPr marL="1123950" indent="-223838">
              <a:defRPr>
                <a:solidFill>
                  <a:schemeClr val="tx1"/>
                </a:solidFill>
                <a:latin typeface="Calibri" pitchFamily="34" charset="0"/>
              </a:defRPr>
            </a:lvl3pPr>
            <a:lvl4pPr marL="1573213" indent="-223838">
              <a:defRPr>
                <a:solidFill>
                  <a:schemeClr val="tx1"/>
                </a:solidFill>
                <a:latin typeface="Calibri" pitchFamily="34" charset="0"/>
              </a:defRPr>
            </a:lvl4pPr>
            <a:lvl5pPr marL="2022475" indent="-223838">
              <a:defRPr>
                <a:solidFill>
                  <a:schemeClr val="tx1"/>
                </a:solidFill>
                <a:latin typeface="Calibri" pitchFamily="34" charset="0"/>
              </a:defRPr>
            </a:lvl5pPr>
            <a:lvl6pPr marL="2479675" indent="-223838" fontAlgn="base">
              <a:spcBef>
                <a:spcPct val="0"/>
              </a:spcBef>
              <a:spcAft>
                <a:spcPct val="0"/>
              </a:spcAft>
              <a:defRPr>
                <a:solidFill>
                  <a:schemeClr val="tx1"/>
                </a:solidFill>
                <a:latin typeface="Calibri" pitchFamily="34" charset="0"/>
              </a:defRPr>
            </a:lvl6pPr>
            <a:lvl7pPr marL="2936875" indent="-223838" fontAlgn="base">
              <a:spcBef>
                <a:spcPct val="0"/>
              </a:spcBef>
              <a:spcAft>
                <a:spcPct val="0"/>
              </a:spcAft>
              <a:defRPr>
                <a:solidFill>
                  <a:schemeClr val="tx1"/>
                </a:solidFill>
                <a:latin typeface="Calibri" pitchFamily="34" charset="0"/>
              </a:defRPr>
            </a:lvl7pPr>
            <a:lvl8pPr marL="3394075" indent="-223838" fontAlgn="base">
              <a:spcBef>
                <a:spcPct val="0"/>
              </a:spcBef>
              <a:spcAft>
                <a:spcPct val="0"/>
              </a:spcAft>
              <a:defRPr>
                <a:solidFill>
                  <a:schemeClr val="tx1"/>
                </a:solidFill>
                <a:latin typeface="Calibri" pitchFamily="34" charset="0"/>
              </a:defRPr>
            </a:lvl8pPr>
            <a:lvl9pPr marL="3851275" indent="-2238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163484F-2281-43B6-BFF6-93F70712FE1C}" type="slidenum">
              <a:rPr lang="en-US" altLang="en-US">
                <a:latin typeface="Times New Roman"/>
                <a:cs typeface="Arial" charset="0"/>
              </a:rPr>
              <a:pPr fontAlgn="base">
                <a:spcBef>
                  <a:spcPct val="0"/>
                </a:spcBef>
                <a:spcAft>
                  <a:spcPct val="0"/>
                </a:spcAft>
              </a:pPr>
              <a:t>1</a:t>
            </a:fld>
            <a:endParaRPr lang="en-US" altLang="en-US" dirty="0">
              <a:latin typeface="Times New Roman"/>
              <a:cs typeface="Arial" charset="0"/>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47328A-B0A8-E44E-825E-DEF17C7044C5}"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7328A-B0A8-E44E-825E-DEF17C7044C5}"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7328A-B0A8-E44E-825E-DEF17C7044C5}"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23064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7328A-B0A8-E44E-825E-DEF17C7044C5}"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47328A-B0A8-E44E-825E-DEF17C7044C5}" type="datetimeFigureOut">
              <a:rPr lang="en-US" smtClean="0"/>
              <a:t>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47328A-B0A8-E44E-825E-DEF17C7044C5}"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47328A-B0A8-E44E-825E-DEF17C7044C5}" type="datetimeFigureOut">
              <a:rPr lang="en-US" smtClean="0"/>
              <a:t>1/24/21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47328A-B0A8-E44E-825E-DEF17C7044C5}" type="datetimeFigureOut">
              <a:rPr lang="en-US" smtClean="0"/>
              <a:t>1/24/21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328A-B0A8-E44E-825E-DEF17C7044C5}" type="datetimeFigureOut">
              <a:rPr lang="en-US" smtClean="0"/>
              <a:t>1/24/21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47328A-B0A8-E44E-825E-DEF17C7044C5}"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47328A-B0A8-E44E-825E-DEF17C7044C5}" type="datetimeFigureOut">
              <a:rPr lang="en-US" smtClean="0"/>
              <a:t>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C9B42-9B7A-FE41-894C-6130E011915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5647328A-B0A8-E44E-825E-DEF17C7044C5}" type="datetimeFigureOut">
              <a:rPr lang="en-US" smtClean="0"/>
              <a:pPr/>
              <a:t>1/24/21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484C9B42-9B7A-FE41-894C-6130E01191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s://doi.org/10.1038/s41467-020-2048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0" y="7203"/>
            <a:ext cx="9182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dirty="0">
                <a:latin typeface="Times New Roman"/>
              </a:rPr>
              <a:t>Biomass burning aerosols in most climate models are too absorbing</a:t>
            </a:r>
          </a:p>
        </p:txBody>
      </p:sp>
      <p:sp>
        <p:nvSpPr>
          <p:cNvPr id="10" name="Rectangle 2"/>
          <p:cNvSpPr>
            <a:spLocks noChangeArrowheads="1"/>
          </p:cNvSpPr>
          <p:nvPr/>
        </p:nvSpPr>
        <p:spPr bwMode="auto">
          <a:xfrm>
            <a:off x="152401" y="4648200"/>
            <a:ext cx="411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287338" eaLnBrk="0" hangingPunct="0">
              <a:tabLst>
                <a:tab pos="338138" algn="l"/>
              </a:tabLst>
              <a:defRPr sz="2400">
                <a:solidFill>
                  <a:schemeClr val="tx1"/>
                </a:solidFill>
                <a:latin typeface="Calibri" pitchFamily="34" charset="0"/>
                <a:ea typeface="MS PGothic" pitchFamily="34" charset="-128"/>
              </a:defRPr>
            </a:lvl1pPr>
            <a:lvl2pPr marL="742950" indent="-285750" eaLnBrk="0" hangingPunct="0">
              <a:tabLst>
                <a:tab pos="338138" algn="l"/>
              </a:tabLst>
              <a:defRPr sz="2400">
                <a:solidFill>
                  <a:schemeClr val="tx1"/>
                </a:solidFill>
                <a:latin typeface="Calibri" pitchFamily="34" charset="0"/>
                <a:ea typeface="MS PGothic" pitchFamily="34" charset="-128"/>
              </a:defRPr>
            </a:lvl2pPr>
            <a:lvl3pPr marL="1143000" indent="-228600" eaLnBrk="0" hangingPunct="0">
              <a:tabLst>
                <a:tab pos="338138" algn="l"/>
              </a:tabLst>
              <a:defRPr sz="2400">
                <a:solidFill>
                  <a:schemeClr val="tx1"/>
                </a:solidFill>
                <a:latin typeface="Calibri" pitchFamily="34" charset="0"/>
                <a:ea typeface="MS PGothic" pitchFamily="34" charset="-128"/>
              </a:defRPr>
            </a:lvl3pPr>
            <a:lvl4pPr marL="1600200" indent="-228600" eaLnBrk="0" hangingPunct="0">
              <a:tabLst>
                <a:tab pos="338138" algn="l"/>
              </a:tabLst>
              <a:defRPr sz="2400">
                <a:solidFill>
                  <a:schemeClr val="tx1"/>
                </a:solidFill>
                <a:latin typeface="Calibri" pitchFamily="34" charset="0"/>
                <a:ea typeface="MS PGothic" pitchFamily="34" charset="-128"/>
              </a:defRPr>
            </a:lvl4pPr>
            <a:lvl5pPr marL="2057400" indent="-228600" eaLnBrk="0" hangingPunct="0">
              <a:tabLst>
                <a:tab pos="338138"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9pPr>
          </a:lstStyle>
          <a:p>
            <a:pPr algn="ctr" eaLnBrk="1" hangingPunct="1">
              <a:spcBef>
                <a:spcPct val="15000"/>
              </a:spcBef>
            </a:pPr>
            <a:endParaRPr lang="en-US" altLang="en-US" sz="1600" dirty="0">
              <a:latin typeface="Times New Roman"/>
            </a:endParaRPr>
          </a:p>
        </p:txBody>
      </p:sp>
      <p:sp>
        <p:nvSpPr>
          <p:cNvPr id="9" name="TextBox 8"/>
          <p:cNvSpPr txBox="1"/>
          <p:nvPr/>
        </p:nvSpPr>
        <p:spPr>
          <a:xfrm>
            <a:off x="161824" y="586704"/>
            <a:ext cx="4419599" cy="5970865"/>
          </a:xfrm>
          <a:prstGeom prst="rect">
            <a:avLst/>
          </a:prstGeom>
          <a:noFill/>
        </p:spPr>
        <p:txBody>
          <a:bodyPr wrap="square" rtlCol="0">
            <a:spAutoFit/>
          </a:bodyPr>
          <a:lstStyle/>
          <a:p>
            <a:pPr marL="233363" indent="-233363" algn="ctr"/>
            <a:r>
              <a:rPr lang="en-US" sz="1400" b="1" dirty="0">
                <a:latin typeface="Times New Roman"/>
              </a:rPr>
              <a:t>Objective</a:t>
            </a:r>
          </a:p>
          <a:p>
            <a:pPr marL="233363" indent="-233363">
              <a:buFont typeface="Arial"/>
              <a:buChar char="•"/>
            </a:pPr>
            <a:r>
              <a:rPr lang="en-US" sz="1400" dirty="0">
                <a:latin typeface="Times New Roman"/>
              </a:rPr>
              <a:t>Compare light absorption by biomass burning (BB) aerosols across a range of climate models to observations</a:t>
            </a:r>
          </a:p>
          <a:p>
            <a:pPr marL="233363" indent="-233363">
              <a:buFont typeface="Arial"/>
              <a:buChar char="•"/>
            </a:pPr>
            <a:r>
              <a:rPr lang="en-US" sz="1400" dirty="0">
                <a:latin typeface="Times New Roman"/>
              </a:rPr>
              <a:t>Test how improvements to BB </a:t>
            </a:r>
            <a:r>
              <a:rPr lang="en-US" sz="1400" dirty="0" err="1">
                <a:latin typeface="Times New Roman"/>
              </a:rPr>
              <a:t>radiative</a:t>
            </a:r>
            <a:r>
              <a:rPr lang="en-US" sz="1400" dirty="0">
                <a:latin typeface="Times New Roman"/>
              </a:rPr>
              <a:t> and microphysical properties might affect BB climate impact</a:t>
            </a:r>
          </a:p>
          <a:p>
            <a:pPr marL="233363" indent="-233363">
              <a:buFont typeface="Arial"/>
              <a:buChar char="•"/>
            </a:pPr>
            <a:endParaRPr lang="en-US" sz="1400" dirty="0">
              <a:latin typeface="Times New Roman"/>
            </a:endParaRPr>
          </a:p>
          <a:p>
            <a:pPr marL="233363" indent="-233363" algn="ctr"/>
            <a:r>
              <a:rPr lang="en-US" sz="1400" b="1" dirty="0">
                <a:latin typeface="Times New Roman"/>
              </a:rPr>
              <a:t>Approach</a:t>
            </a:r>
          </a:p>
          <a:p>
            <a:pPr marL="233363" indent="-233363">
              <a:buFont typeface="Arial"/>
              <a:buChar char="•"/>
            </a:pPr>
            <a:r>
              <a:rPr lang="en-US" sz="1400" dirty="0">
                <a:latin typeface="Times New Roman"/>
              </a:rPr>
              <a:t>Compile a diverse set of observations into an aerosol scattering relative to extinction (SSA) versus aerosol composition (BC:TC) framework (gray squares/line in Figure)</a:t>
            </a:r>
          </a:p>
          <a:p>
            <a:pPr marL="233363" indent="-233363">
              <a:buFont typeface="Arial"/>
              <a:buChar char="•"/>
            </a:pPr>
            <a:r>
              <a:rPr lang="en-US" sz="1400" dirty="0">
                <a:latin typeface="Times New Roman"/>
              </a:rPr>
              <a:t>Compare a wide range of models within this framework, identifying where some models perform better/worse than others (see Figure)</a:t>
            </a:r>
          </a:p>
          <a:p>
            <a:pPr marL="233363" indent="-233363">
              <a:buFont typeface="Arial"/>
              <a:buChar char="•"/>
            </a:pPr>
            <a:r>
              <a:rPr lang="en-US" sz="1400" dirty="0">
                <a:latin typeface="Times New Roman"/>
              </a:rPr>
              <a:t>Run sensitivity tests with the Community Atmosphere Model (CAM5.4) and calculate the radiative effect of BB aerosols from each of the CAM5.4 sensitivity tests.</a:t>
            </a:r>
          </a:p>
          <a:p>
            <a:pPr marL="233363" indent="-233363">
              <a:buFont typeface="Arial"/>
              <a:buChar char="•"/>
            </a:pPr>
            <a:endParaRPr lang="en-US" sz="1400" dirty="0">
              <a:latin typeface="Times New Roman"/>
            </a:endParaRPr>
          </a:p>
          <a:p>
            <a:pPr marL="233363" indent="-233363" algn="ctr"/>
            <a:r>
              <a:rPr lang="en-US" sz="1400" b="1" dirty="0">
                <a:latin typeface="Times New Roman"/>
              </a:rPr>
              <a:t>Impact</a:t>
            </a:r>
          </a:p>
          <a:p>
            <a:pPr marL="233363" indent="-233363">
              <a:buFont typeface="Arial"/>
              <a:buChar char="•"/>
            </a:pPr>
            <a:r>
              <a:rPr lang="en-US" sz="1400" dirty="0">
                <a:latin typeface="Times New Roman"/>
              </a:rPr>
              <a:t>Radiative effect of BB aerosols as reported by model ensemble studies such as the International Panel on Climate Change (IPCC) and the Phase 6 of the Coupled Model Intercomparison Project (CMIP6) may be too absorbing.</a:t>
            </a:r>
          </a:p>
          <a:p>
            <a:pPr marL="233363" indent="-233363">
              <a:buFont typeface="Arial"/>
              <a:buChar char="•"/>
            </a:pPr>
            <a:endParaRPr lang="en-US" dirty="0">
              <a:latin typeface="Times New Roman"/>
            </a:endParaRPr>
          </a:p>
        </p:txBody>
      </p:sp>
      <p:sp>
        <p:nvSpPr>
          <p:cNvPr id="13" name="TextBox 12"/>
          <p:cNvSpPr txBox="1"/>
          <p:nvPr/>
        </p:nvSpPr>
        <p:spPr>
          <a:xfrm>
            <a:off x="4553155" y="4548518"/>
            <a:ext cx="4419599" cy="193899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Comparison of the observation data (in gray) to a variety of global climate models. The best-fit to the model data is represented by the solid blue line. The model data is from (a) this study, (b) Brown et al. (2019) with Brown carbon (</a:t>
            </a:r>
            <a:r>
              <a:rPr lang="en-US" sz="1200" dirty="0" err="1">
                <a:latin typeface="Times New Roman" panose="02020603050405020304" pitchFamily="18" charset="0"/>
                <a:cs typeface="Times New Roman" panose="02020603050405020304" pitchFamily="18" charset="0"/>
              </a:rPr>
              <a:t>BrC</a:t>
            </a:r>
            <a:r>
              <a:rPr lang="en-US" sz="1200" dirty="0">
                <a:latin typeface="Times New Roman" panose="02020603050405020304" pitchFamily="18" charset="0"/>
                <a:cs typeface="Times New Roman" panose="02020603050405020304" pitchFamily="18" charset="0"/>
              </a:rPr>
              <a:t>), (c-g) </a:t>
            </a:r>
            <a:r>
              <a:rPr lang="en-US" sz="1200" dirty="0" err="1">
                <a:latin typeface="Times New Roman" panose="02020603050405020304" pitchFamily="18" charset="0"/>
                <a:cs typeface="Times New Roman" panose="02020603050405020304" pitchFamily="18" charset="0"/>
              </a:rPr>
              <a:t>AeroCom</a:t>
            </a:r>
            <a:r>
              <a:rPr lang="en-US" sz="1200" dirty="0">
                <a:latin typeface="Times New Roman" panose="02020603050405020304" pitchFamily="18" charset="0"/>
                <a:cs typeface="Times New Roman" panose="02020603050405020304" pitchFamily="18" charset="0"/>
              </a:rPr>
              <a:t> Phase-III simulations, and (h) Saleh et al. (2015). Model data is representative of BB influenced regions which are color coded in the model output and are specified on the global plot in panel (</a:t>
            </a:r>
            <a:r>
              <a:rPr lang="en-US" sz="1200" dirty="0" err="1">
                <a:latin typeface="Times New Roman" panose="02020603050405020304" pitchFamily="18" charset="0"/>
                <a:cs typeface="Times New Roman" panose="02020603050405020304" pitchFamily="18" charset="0"/>
              </a:rPr>
              <a:t>i</a:t>
            </a:r>
            <a:r>
              <a:rPr lang="en-US" sz="1200" dirty="0">
                <a:latin typeface="Times New Roman" panose="02020603050405020304" pitchFamily="18" charset="0"/>
                <a:cs typeface="Times New Roman" panose="02020603050405020304" pitchFamily="18" charset="0"/>
              </a:rPr>
              <a:t>). Observational data from the specific regions are averaged, and the regional average and range of the BC:TC observational data is included at the bottom of the plot (color coded squares). </a:t>
            </a:r>
          </a:p>
        </p:txBody>
      </p:sp>
      <p:pic>
        <p:nvPicPr>
          <p:cNvPr id="7" name="Picture 6" descr="8model_w_map_092220.pdf">
            <a:extLst>
              <a:ext uri="{FF2B5EF4-FFF2-40B4-BE49-F238E27FC236}">
                <a16:creationId xmlns:a16="http://schemas.microsoft.com/office/drawing/2014/main" id="{BC42EF20-BE13-E543-8461-133D1C305398}"/>
              </a:ext>
            </a:extLst>
          </p:cNvPr>
          <p:cNvPicPr/>
          <p:nvPr/>
        </p:nvPicPr>
        <p:blipFill>
          <a:blip r:embed="rId3"/>
          <a:srcRect l="5337" t="9773" r="15884" b="22539"/>
          <a:stretch>
            <a:fillRect/>
          </a:stretch>
        </p:blipFill>
        <p:spPr>
          <a:xfrm>
            <a:off x="4590846" y="436619"/>
            <a:ext cx="4400753" cy="4169541"/>
          </a:xfrm>
          <a:prstGeom prst="rect">
            <a:avLst/>
          </a:prstGeom>
        </p:spPr>
      </p:pic>
      <p:sp>
        <p:nvSpPr>
          <p:cNvPr id="2" name="TextBox 1">
            <a:extLst>
              <a:ext uri="{FF2B5EF4-FFF2-40B4-BE49-F238E27FC236}">
                <a16:creationId xmlns:a16="http://schemas.microsoft.com/office/drawing/2014/main" id="{377E2422-EE41-B642-8EAA-69EB95284EF0}"/>
              </a:ext>
            </a:extLst>
          </p:cNvPr>
          <p:cNvSpPr txBox="1"/>
          <p:nvPr/>
        </p:nvSpPr>
        <p:spPr>
          <a:xfrm>
            <a:off x="171247" y="6409473"/>
            <a:ext cx="8839198" cy="461665"/>
          </a:xfrm>
          <a:prstGeom prst="rect">
            <a:avLst/>
          </a:prstGeom>
          <a:noFill/>
          <a:ln>
            <a:solidFill>
              <a:schemeClr val="tx1"/>
            </a:solidFill>
          </a:ln>
        </p:spPr>
        <p:txBody>
          <a:bodyPr wrap="square" rtlCol="0">
            <a:spAutoFit/>
          </a:bodyPr>
          <a:lstStyle/>
          <a:p>
            <a:r>
              <a:rPr lang="en-US" sz="1200" dirty="0"/>
              <a:t>Brown, H., X. Liu, et al. (2021), “Biomass burning aerosols in most climate models are too absorbing”, </a:t>
            </a:r>
            <a:r>
              <a:rPr lang="en-US" sz="1200" i="1" dirty="0"/>
              <a:t>Nature Communications</a:t>
            </a:r>
            <a:r>
              <a:rPr lang="en-US" sz="1200" dirty="0"/>
              <a:t>, </a:t>
            </a:r>
            <a:r>
              <a:rPr lang="en-US" sz="1200" i="1" dirty="0"/>
              <a:t>12</a:t>
            </a:r>
            <a:r>
              <a:rPr lang="en-US" sz="1200" dirty="0"/>
              <a:t>, 277. </a:t>
            </a:r>
            <a:r>
              <a:rPr lang="en-US" sz="1200" u="sng" dirty="0">
                <a:hlinkClick r:id="rId4"/>
              </a:rPr>
              <a:t>https://doi.org/10.1038/s41467-020-20482-9</a:t>
            </a:r>
            <a:r>
              <a:rPr lang="en-US" sz="1200" dirty="0"/>
              <a:t>.</a:t>
            </a:r>
          </a:p>
        </p:txBody>
      </p:sp>
    </p:spTree>
    <p:extLst>
      <p:ext uri="{BB962C8B-B14F-4D97-AF65-F5344CB8AC3E}">
        <p14:creationId xmlns:p14="http://schemas.microsoft.com/office/powerpoint/2010/main" val="2164155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1864</TotalTime>
  <Words>352</Words>
  <Application>Microsoft Macintosh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Hunter Brown</dc:creator>
  <cp:lastModifiedBy>Liu, Xiaohong</cp:lastModifiedBy>
  <cp:revision>6</cp:revision>
  <dcterms:created xsi:type="dcterms:W3CDTF">2021-01-16T15:50:48Z</dcterms:created>
  <dcterms:modified xsi:type="dcterms:W3CDTF">2021-01-24T23:51:30Z</dcterms:modified>
</cp:coreProperties>
</file>