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2"/>
    <p:restoredTop sz="94605"/>
  </p:normalViewPr>
  <p:slideViewPr>
    <p:cSldViewPr snapToGrid="0" snapToObjects="1">
      <p:cViewPr varScale="1">
        <p:scale>
          <a:sx n="107" d="100"/>
          <a:sy n="107"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lvl1pPr>
              <a:defRPr sz="1000"/>
            </a:lvl1pPr>
          </a:lstStyle>
          <a:p>
            <a:r>
              <a:t>http://www.pnnl.gov/science/highlights/highlights.asp?division=749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77825" y="1416050"/>
            <a:ext cx="8415338" cy="1555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txBox="1"/>
          <p:nvPr/>
        </p:nvSpPr>
        <p:spPr>
          <a:xfrm>
            <a:off x="166454" y="1219199"/>
            <a:ext cx="4310668" cy="5442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31775" indent="-231775" algn="ctr">
              <a:spcBef>
                <a:spcPts val="200"/>
              </a:spcBef>
              <a:defRPr sz="1400" b="1"/>
            </a:pPr>
            <a:r>
              <a:rPr dirty="0"/>
              <a:t>Objective</a:t>
            </a:r>
          </a:p>
          <a:p>
            <a:pPr marL="285750" indent="-285750">
              <a:spcBef>
                <a:spcPts val="200"/>
              </a:spcBef>
              <a:buSzPct val="100000"/>
              <a:buFont typeface="Arial"/>
              <a:buChar char="●"/>
              <a:defRPr sz="1400"/>
            </a:pPr>
            <a:r>
              <a:rPr lang="en-US" dirty="0"/>
              <a:t>To understand how large-scale distributions of winds and humidity alter the intensification rate of precipitating tropical vortices</a:t>
            </a:r>
            <a:endParaRPr b="1" dirty="0"/>
          </a:p>
          <a:p>
            <a:pPr marL="231775" indent="-231775" algn="ctr">
              <a:spcBef>
                <a:spcPts val="200"/>
              </a:spcBef>
              <a:defRPr sz="1400" b="1"/>
            </a:pPr>
            <a:r>
              <a:rPr dirty="0"/>
              <a:t>Approach</a:t>
            </a:r>
          </a:p>
          <a:p>
            <a:pPr marL="285750" indent="-285750">
              <a:spcBef>
                <a:spcPts val="200"/>
              </a:spcBef>
              <a:buSzPct val="100000"/>
              <a:buFont typeface="Arial"/>
              <a:buChar char="●"/>
              <a:defRPr sz="1400"/>
            </a:pPr>
            <a:r>
              <a:rPr lang="en-US" dirty="0"/>
              <a:t>Use a large number of cloud-resolving model simulations to examine how an idealized vortex evolves when placed in environments with different horizontal wind shears, vertical wind shears, and </a:t>
            </a:r>
            <a:r>
              <a:rPr lang="en-US" dirty="0" err="1"/>
              <a:t>humidities</a:t>
            </a:r>
            <a:endParaRPr dirty="0"/>
          </a:p>
          <a:p>
            <a:pPr marL="285750" indent="-285750">
              <a:spcBef>
                <a:spcPts val="200"/>
              </a:spcBef>
              <a:buSzPct val="100000"/>
              <a:buFont typeface="Arial"/>
              <a:buChar char="●"/>
              <a:defRPr sz="1400"/>
            </a:pPr>
            <a:r>
              <a:rPr lang="en-US" dirty="0"/>
              <a:t>Analyze transfers of energy to understand the mechanisms influencing vortex intensification</a:t>
            </a:r>
            <a:endParaRPr dirty="0"/>
          </a:p>
          <a:p>
            <a:pPr algn="ctr">
              <a:spcBef>
                <a:spcPts val="200"/>
              </a:spcBef>
              <a:defRPr sz="1400" b="1"/>
            </a:pPr>
            <a:r>
              <a:rPr dirty="0"/>
              <a:t>Impact</a:t>
            </a:r>
          </a:p>
          <a:p>
            <a:pPr marL="283463" indent="-283463">
              <a:spcBef>
                <a:spcPts val="200"/>
              </a:spcBef>
              <a:buSzPct val="100000"/>
              <a:buFont typeface="Arial"/>
              <a:buChar char="●"/>
              <a:defRPr sz="1400"/>
            </a:pPr>
            <a:r>
              <a:rPr lang="en-US" dirty="0"/>
              <a:t>Monsoon depressions, a type of precipitating vortex that produces intense rainfall in many monsoon climates, are shown to intensify most rapidly in environments with large horizontal wind shears and large horizontal humidity gradients</a:t>
            </a:r>
          </a:p>
          <a:p>
            <a:pPr marL="283463" indent="-283463">
              <a:spcBef>
                <a:spcPts val="200"/>
              </a:spcBef>
              <a:buSzPct val="100000"/>
              <a:buFont typeface="Arial"/>
              <a:buChar char="●"/>
              <a:defRPr sz="1400"/>
            </a:pPr>
            <a:r>
              <a:rPr lang="en-US" dirty="0"/>
              <a:t>This study provides multi-dimensional arrays that characterize the sensitivity of intensification rate to the vortex environment.  These advance understanding of intensification mechanisms and will be useful in constructing and assessing projections of future vortex behavior. </a:t>
            </a:r>
          </a:p>
        </p:txBody>
      </p:sp>
      <p:sp>
        <p:nvSpPr>
          <p:cNvPr id="22" name="Rectangle 5"/>
          <p:cNvSpPr txBox="1"/>
          <p:nvPr/>
        </p:nvSpPr>
        <p:spPr>
          <a:xfrm>
            <a:off x="152398" y="147585"/>
            <a:ext cx="8852625"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000" b="1">
                <a:latin typeface="Arial"/>
                <a:ea typeface="Arial"/>
                <a:cs typeface="Arial"/>
                <a:sym typeface="Arial"/>
              </a:defRPr>
            </a:lvl1pPr>
          </a:lstStyle>
          <a:p>
            <a:pPr algn="ctr"/>
            <a:r>
              <a:rPr lang="en-US" sz="2800" dirty="0"/>
              <a:t>Assessing the influence of background state on atmospheric vortex intensification</a:t>
            </a:r>
            <a:endParaRPr sz="2800" dirty="0"/>
          </a:p>
        </p:txBody>
      </p:sp>
      <p:sp>
        <p:nvSpPr>
          <p:cNvPr id="23" name="Text Box 6"/>
          <p:cNvSpPr txBox="1"/>
          <p:nvPr/>
        </p:nvSpPr>
        <p:spPr>
          <a:xfrm>
            <a:off x="7075537" y="5267603"/>
            <a:ext cx="1815435" cy="1323439"/>
          </a:xfrm>
          <a:prstGeom prst="rect">
            <a:avLst/>
          </a:prstGeom>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171450" indent="-171450">
              <a:buFont typeface="Arial" panose="020B0604020202020204" pitchFamily="34" charset="0"/>
              <a:buChar char="•"/>
              <a:defRPr sz="1000"/>
            </a:pPr>
            <a:r>
              <a:rPr lang="en-US" dirty="0"/>
              <a:t>Diaz, M., and W. R. Boos, “Evolution of idealized vortices in monsoon-like shears: application to monsoon depressions.” </a:t>
            </a:r>
            <a:r>
              <a:rPr lang="en-US" i="1" dirty="0"/>
              <a:t>Journal of the Atmospheric Sciences</a:t>
            </a:r>
            <a:r>
              <a:rPr lang="en-US" dirty="0"/>
              <a:t>, in press, doi:10.1175/JAS-D-20-0286.1</a:t>
            </a:r>
          </a:p>
        </p:txBody>
      </p:sp>
      <p:sp>
        <p:nvSpPr>
          <p:cNvPr id="24" name="TextBox 9"/>
          <p:cNvSpPr txBox="1"/>
          <p:nvPr/>
        </p:nvSpPr>
        <p:spPr>
          <a:xfrm>
            <a:off x="7075537" y="1305342"/>
            <a:ext cx="1985338"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0000FF"/>
                </a:solidFill>
                <a:latin typeface="Arial"/>
                <a:ea typeface="Arial"/>
                <a:cs typeface="Arial"/>
                <a:sym typeface="Arial"/>
              </a:defRPr>
            </a:lvl1pPr>
          </a:lstStyle>
          <a:p>
            <a:r>
              <a:rPr lang="en-US" dirty="0"/>
              <a:t>A sample of four idealized vortices intensifying in environments with different background winds.  Colors show the rain water contained in each atmospheric column (integrated condensate), and contours show the atmospheric pressure at 1.5 km altitude.  The vertical shear of the background horizontal wind increases from top to bottom.</a:t>
            </a:r>
            <a:endParaRPr dirty="0"/>
          </a:p>
        </p:txBody>
      </p:sp>
      <p:pic>
        <p:nvPicPr>
          <p:cNvPr id="2" name="Picture 1">
            <a:extLst>
              <a:ext uri="{FF2B5EF4-FFF2-40B4-BE49-F238E27FC236}">
                <a16:creationId xmlns:a16="http://schemas.microsoft.com/office/drawing/2014/main" id="{511B8EBC-244F-CB44-AD56-69ACA70CA51D}"/>
              </a:ext>
            </a:extLst>
          </p:cNvPr>
          <p:cNvPicPr>
            <a:picLocks noChangeAspect="1"/>
          </p:cNvPicPr>
          <p:nvPr/>
        </p:nvPicPr>
        <p:blipFill>
          <a:blip r:embed="rId3"/>
          <a:stretch>
            <a:fillRect/>
          </a:stretch>
        </p:blipFill>
        <p:spPr>
          <a:xfrm>
            <a:off x="4658833" y="1159239"/>
            <a:ext cx="2318118" cy="5431803"/>
          </a:xfrm>
          <a:prstGeom prst="rect">
            <a:avLst/>
          </a:prstGeom>
        </p:spPr>
      </p:pic>
    </p:spTree>
  </p:cSld>
  <p:clrMapOvr>
    <a:masterClrMapping/>
  </p:clrMapOvr>
  <p:transition spd="med"/>
</p:sld>
</file>

<file path=ppt/theme/theme1.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TotalTime>
  <Words>255</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Bill Boos</cp:lastModifiedBy>
  <cp:revision>7</cp:revision>
  <dcterms:modified xsi:type="dcterms:W3CDTF">2021-02-05T21:52:29Z</dcterms:modified>
</cp:coreProperties>
</file>