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 id="2147483691" r:id="rId3"/>
  </p:sldMasterIdLst>
  <p:notesMasterIdLst>
    <p:notesMasterId r:id="rId5"/>
  </p:notesMasterIdLst>
  <p:handoutMasterIdLst>
    <p:handoutMasterId r:id="rId6"/>
  </p:handoutMasterIdLst>
  <p:sldIdLst>
    <p:sldId id="262"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5" autoAdjust="0"/>
    <p:restoredTop sz="94613" autoAdjust="0"/>
  </p:normalViewPr>
  <p:slideViewPr>
    <p:cSldViewPr snapToGrid="0" snapToObjects="1">
      <p:cViewPr varScale="1">
        <p:scale>
          <a:sx n="119" d="100"/>
          <a:sy n="119" d="100"/>
        </p:scale>
        <p:origin x="720" y="184"/>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3/13/18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3/13/18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an observed relative humidity of 61%, the full range of possible delta-D profiles (x: </a:t>
            </a:r>
            <a:r>
              <a:rPr lang="en-US" dirty="0" err="1" smtClean="0"/>
              <a:t>dD</a:t>
            </a:r>
            <a:r>
              <a:rPr lang="en-US" dirty="0" smtClean="0"/>
              <a:t> in </a:t>
            </a:r>
            <a:r>
              <a:rPr lang="en-US" dirty="0" err="1" smtClean="0"/>
              <a:t>permil</a:t>
            </a:r>
            <a:r>
              <a:rPr lang="en-US" dirty="0" smtClean="0"/>
              <a:t>, y: height</a:t>
            </a:r>
            <a:r>
              <a:rPr lang="en-US" baseline="0" dirty="0" smtClean="0"/>
              <a:t> in km)</a:t>
            </a:r>
            <a:r>
              <a:rPr lang="en-US" dirty="0" smtClean="0"/>
              <a:t> for all plausible values of the fractional entrainment rate, precipitation efficiency, and distance that evaporating condensates fall before they evaporate.</a:t>
            </a:r>
            <a:endParaRPr lang="en-US" dirty="0"/>
          </a:p>
        </p:txBody>
      </p:sp>
      <p:sp>
        <p:nvSpPr>
          <p:cNvPr id="4" name="Slide Number Placeholder 3"/>
          <p:cNvSpPr>
            <a:spLocks noGrp="1"/>
          </p:cNvSpPr>
          <p:nvPr>
            <p:ph type="sldNum" sz="quarter" idx="10"/>
          </p:nvPr>
        </p:nvSpPr>
        <p:spPr/>
        <p:txBody>
          <a:bodyPr/>
          <a:lstStyle/>
          <a:p>
            <a:fld id="{B781C719-3C4F-EB4F-89FE-A3D057C59AC3}" type="slidenum">
              <a:rPr lang="en-US" smtClean="0"/>
              <a:t>1</a:t>
            </a:fld>
            <a:endParaRPr lang="en-US"/>
          </a:p>
        </p:txBody>
      </p:sp>
    </p:spTree>
    <p:extLst>
      <p:ext uri="{BB962C8B-B14F-4D97-AF65-F5344CB8AC3E}">
        <p14:creationId xmlns:p14="http://schemas.microsoft.com/office/powerpoint/2010/main" val="191891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smtClean="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smtClean="0"/>
              <a:t>Image and caption                      - Visually compelling figure(s) to explain the research               - Include legends and descriptive caption</a:t>
            </a:r>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smtClean="0"/>
              <a:t>Last, F., F. Last, F. last and F. Last (</a:t>
            </a:r>
            <a:r>
              <a:rPr lang="en-US" dirty="0" err="1" smtClean="0"/>
              <a:t>yyyy</a:t>
            </a:r>
            <a:r>
              <a:rPr lang="en-US" dirty="0" smtClean="0"/>
              <a:t>), Title. Journal, Volume (Issue), pages, DOI: 10.xxxxx/</a:t>
            </a:r>
            <a:r>
              <a:rPr lang="en-US" dirty="0" err="1" smtClean="0"/>
              <a:t>xxxxxx</a:t>
            </a:r>
            <a:endParaRPr lang="en-US" dirty="0" smtClean="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smtClean="0"/>
              <a:t>50 words or less</a:t>
            </a:r>
            <a:endParaRPr lang="en-US" dirty="0"/>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smtClean="0"/>
              <a:t>50 words or less. Importance, relevance, or intriguing component of the finding to the field</a:t>
            </a:r>
            <a:endParaRPr lang="en-US" dirty="0"/>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smtClean="0"/>
              <a:t>Address the research approach in 2-4 bullet points</a:t>
            </a:r>
          </a:p>
        </p:txBody>
      </p:sp>
      <p:pic>
        <p:nvPicPr>
          <p:cNvPr id="49" name="Picture 48"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smtClean="0"/>
              <a:t>Optional - additional logos here (project logo, collaborators, etc.)</a:t>
            </a:r>
            <a:endParaRPr lang="en-US" dirty="0"/>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smtClean="0"/>
              <a:t>Sponsor logo here</a:t>
            </a:r>
            <a:endParaRPr lang="en-US" dirty="0"/>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866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smtClean="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smtClean="0"/>
              <a:t>Image and caption                      - Visually compelling figure(s) to explain the research               - Include legends and descriptive caption</a:t>
            </a:r>
            <a:endParaRPr lang="en-US" dirty="0"/>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smtClean="0"/>
              <a:t>Last, F., F. Last, F. last and F. Last (</a:t>
            </a:r>
            <a:r>
              <a:rPr lang="en-US" dirty="0" err="1" smtClean="0"/>
              <a:t>yyyy</a:t>
            </a:r>
            <a:r>
              <a:rPr lang="en-US" dirty="0" smtClean="0"/>
              <a:t>), Title. Journal, Volume (Issue), pages, DOI: 10.xxxxx/</a:t>
            </a:r>
            <a:r>
              <a:rPr lang="en-US" dirty="0" err="1" smtClean="0"/>
              <a:t>xxxxxx</a:t>
            </a:r>
            <a:endParaRPr lang="en-US" dirty="0" smtClean="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smtClean="0"/>
              <a:t>50 words or less</a:t>
            </a:r>
            <a:endParaRPr lang="en-US" dirty="0"/>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smtClean="0"/>
              <a:t>50 words or less. Importance, relevance, or intriguing component of the finding to the field</a:t>
            </a:r>
            <a:endParaRPr lang="en-US" dirty="0"/>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smtClean="0"/>
              <a:t>Address the research approach in 2-4 bullet points</a:t>
            </a:r>
          </a:p>
        </p:txBody>
      </p:sp>
      <p:pic>
        <p:nvPicPr>
          <p:cNvPr id="18" name="Picture 17"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19" name="Picture 18"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smtClean="0"/>
              <a:t>Optional - additional logos here (project logo, collaborators, etc.)</a:t>
            </a:r>
            <a:endParaRPr lang="en-US" dirty="0"/>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smtClean="0"/>
              <a:t>Sponsor logo here</a:t>
            </a:r>
            <a:endParaRPr lang="en-US" dirty="0"/>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394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smtClean="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smtClean="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smtClean="0"/>
              <a:t>Last, F., F. Last, F. last and F. Last (</a:t>
            </a:r>
            <a:r>
              <a:rPr lang="en-US" dirty="0" err="1" smtClean="0"/>
              <a:t>yyyy</a:t>
            </a:r>
            <a:r>
              <a:rPr lang="en-US" dirty="0" smtClean="0"/>
              <a:t>), Title. Journal, Volume (Issue), pages, DOI: 10.xxxxx/</a:t>
            </a:r>
            <a:r>
              <a:rPr lang="en-US" dirty="0" err="1" smtClean="0"/>
              <a:t>xxxxxx</a:t>
            </a:r>
            <a:endParaRPr lang="en-US" dirty="0" smtClean="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smtClean="0"/>
              <a:t>50 words or less</a:t>
            </a:r>
            <a:endParaRPr lang="en-US" dirty="0"/>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smtClean="0"/>
              <a:t>50 words or less. Importance, relevance, or intriguing component of the finding to the field</a:t>
            </a:r>
            <a:endParaRPr lang="en-US" dirty="0"/>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smtClean="0"/>
              <a:t>Address the research approach in 2-4 bullet points</a:t>
            </a:r>
          </a:p>
          <a:p>
            <a:pPr lvl="0"/>
            <a:r>
              <a:rPr lang="en-US" dirty="0" smtClean="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smtClean="0"/>
              <a:t>Optional - additional logos here (project logo, collaborators, etc.)</a:t>
            </a:r>
            <a:endParaRPr lang="en-US" dirty="0"/>
          </a:p>
        </p:txBody>
      </p:sp>
    </p:spTree>
    <p:extLst>
      <p:ext uri="{BB962C8B-B14F-4D97-AF65-F5344CB8AC3E}">
        <p14:creationId xmlns:p14="http://schemas.microsoft.com/office/powerpoint/2010/main" val="34037330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smtClean="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smtClean="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smtClean="0"/>
              <a:t>Last, F., F. Last, F. last and F. Last (</a:t>
            </a:r>
            <a:r>
              <a:rPr lang="en-US" dirty="0" err="1" smtClean="0"/>
              <a:t>yyyy</a:t>
            </a:r>
            <a:r>
              <a:rPr lang="en-US" dirty="0" smtClean="0"/>
              <a:t>), Title. Journal, Volume (Issue), pages, DOI: 10.xxxxx/</a:t>
            </a:r>
            <a:r>
              <a:rPr lang="en-US" dirty="0" err="1" smtClean="0"/>
              <a:t>xxxxxx</a:t>
            </a:r>
            <a:endParaRPr lang="en-US" dirty="0" smtClean="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smtClean="0"/>
              <a:t>50 words or less</a:t>
            </a:r>
            <a:endParaRPr lang="en-US" dirty="0"/>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smtClean="0"/>
              <a:t>50 words or less. Importance, relevance, or intriguing component of the finding to the field</a:t>
            </a:r>
            <a:endParaRPr lang="en-US" dirty="0"/>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smtClean="0"/>
              <a:t>Address the research approach in 2-4 bullet points</a:t>
            </a:r>
          </a:p>
          <a:p>
            <a:pPr lvl="0"/>
            <a:r>
              <a:rPr lang="en-US" dirty="0" smtClean="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smtClean="0"/>
              <a:t>Data available at (DOI):</a:t>
            </a:r>
            <a:endParaRPr lang="en-US" dirty="0"/>
          </a:p>
        </p:txBody>
      </p:sp>
    </p:spTree>
    <p:extLst>
      <p:ext uri="{BB962C8B-B14F-4D97-AF65-F5344CB8AC3E}">
        <p14:creationId xmlns:p14="http://schemas.microsoft.com/office/powerpoint/2010/main" val="4887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smtClean="0"/>
              <a:t>Title</a:t>
            </a:r>
          </a:p>
        </p:txBody>
      </p:sp>
      <p:sp>
        <p:nvSpPr>
          <p:cNvPr id="40"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smtClean="0"/>
              <a:t>Image and caption</a:t>
            </a:r>
          </a:p>
          <a:p>
            <a:pPr lvl="0"/>
            <a:r>
              <a:rPr lang="en-US" dirty="0" smtClean="0"/>
              <a:t>- Visually compelling figure(s) to explain the research</a:t>
            </a:r>
          </a:p>
          <a:p>
            <a:pPr lvl="0"/>
            <a:r>
              <a:rPr lang="en-US" dirty="0" smtClean="0"/>
              <a:t>-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smtClean="0"/>
              <a:t>Last, F., F. Last, F. last and F. Last (</a:t>
            </a:r>
            <a:r>
              <a:rPr lang="en-US" dirty="0" err="1" smtClean="0"/>
              <a:t>yyyy</a:t>
            </a:r>
            <a:r>
              <a:rPr lang="en-US" dirty="0" smtClean="0"/>
              <a:t>), Title. Journal, Volume (Issue), pages, DOI: 10.xxxxx/</a:t>
            </a:r>
            <a:r>
              <a:rPr lang="en-US" dirty="0" err="1" smtClean="0"/>
              <a:t>xxxxxx</a:t>
            </a:r>
            <a:endParaRPr lang="en-US" dirty="0" smtClean="0"/>
          </a:p>
        </p:txBody>
      </p:sp>
      <p:sp>
        <p:nvSpPr>
          <p:cNvPr id="44"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smtClean="0"/>
              <a:t>50 words or less</a:t>
            </a:r>
            <a:endParaRPr lang="en-US" dirty="0"/>
          </a:p>
        </p:txBody>
      </p:sp>
      <p:sp>
        <p:nvSpPr>
          <p:cNvPr id="46"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smtClean="0"/>
              <a:t>50 words or less. Importance, relevance, or intriguing component of the finding to the field</a:t>
            </a:r>
            <a:endParaRPr lang="en-US" dirty="0"/>
          </a:p>
        </p:txBody>
      </p:sp>
      <p:sp>
        <p:nvSpPr>
          <p:cNvPr id="47"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smtClean="0"/>
              <a:t>Address the research approach in 2-4 bullet points</a:t>
            </a:r>
          </a:p>
          <a:p>
            <a:pPr lvl="0"/>
            <a:r>
              <a:rPr lang="en-US" dirty="0" smtClean="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smtClean="0"/>
              <a:t>Optional - additional logos here (project logo, collaborators, etc.)</a:t>
            </a:r>
            <a:endParaRPr lang="en-US" dirty="0"/>
          </a:p>
        </p:txBody>
      </p:sp>
    </p:spTree>
    <p:extLst>
      <p:ext uri="{BB962C8B-B14F-4D97-AF65-F5344CB8AC3E}">
        <p14:creationId xmlns:p14="http://schemas.microsoft.com/office/powerpoint/2010/main" val="25425565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smtClean="0"/>
              <a:t>Title</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smtClean="0"/>
              <a:t>Image and caption</a:t>
            </a:r>
          </a:p>
          <a:p>
            <a:pPr lvl="0"/>
            <a:r>
              <a:rPr lang="en-US" dirty="0" smtClean="0"/>
              <a:t>- Visually compelling figure(s) to explain the research</a:t>
            </a:r>
          </a:p>
          <a:p>
            <a:pPr lvl="0"/>
            <a:r>
              <a:rPr lang="en-US" dirty="0" smtClean="0"/>
              <a:t>- Include legends and descriptive caption                     - DOE has the right to use published journal images per contractual funding agreements</a:t>
            </a:r>
          </a:p>
          <a:p>
            <a:pPr lvl="1"/>
            <a:endParaRPr lang="en-US" dirty="0"/>
          </a:p>
        </p:txBody>
      </p:sp>
      <p:sp>
        <p:nvSpPr>
          <p:cNvPr id="22"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smtClean="0"/>
              <a:t>Last, F., F. Last, F. last and F. Last (</a:t>
            </a:r>
            <a:r>
              <a:rPr lang="en-US" dirty="0" err="1" smtClean="0"/>
              <a:t>yyyy</a:t>
            </a:r>
            <a:r>
              <a:rPr lang="en-US" dirty="0" smtClean="0"/>
              <a:t>), Title. Journal, Volume (Issue), pages, DOI: 10.xxxxx/</a:t>
            </a:r>
            <a:r>
              <a:rPr lang="en-US" dirty="0" err="1" smtClean="0"/>
              <a:t>xxxxxx</a:t>
            </a:r>
            <a:endParaRPr lang="en-US" dirty="0" smtClean="0"/>
          </a:p>
        </p:txBody>
      </p:sp>
      <p:sp>
        <p:nvSpPr>
          <p:cNvPr id="23"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smtClean="0"/>
              <a:t>50 words or less</a:t>
            </a:r>
            <a:endParaRPr lang="en-US" dirty="0"/>
          </a:p>
        </p:txBody>
      </p:sp>
      <p:sp>
        <p:nvSpPr>
          <p:cNvPr id="24"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smtClean="0"/>
              <a:t>50 words or less. Importance, relevance, or intriguing component of the finding to the field</a:t>
            </a:r>
            <a:endParaRPr lang="en-US" dirty="0"/>
          </a:p>
        </p:txBody>
      </p:sp>
      <p:sp>
        <p:nvSpPr>
          <p:cNvPr id="25"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smtClean="0"/>
              <a:t>Address the research approach in 2-4 bullet points</a:t>
            </a:r>
          </a:p>
          <a:p>
            <a:pPr lvl="0"/>
            <a:r>
              <a:rPr lang="en-US" dirty="0" smtClean="0"/>
              <a:t>Only if needed: Give a ~175 word detailed explanation and/or additional description of figure if needed in the PowerPoint Notes section</a:t>
            </a:r>
          </a:p>
        </p:txBody>
      </p:sp>
      <p:sp>
        <p:nvSpPr>
          <p:cNvPr id="26" name="Text Placeholder 2"/>
          <p:cNvSpPr>
            <a:spLocks noGrp="1"/>
          </p:cNvSpPr>
          <p:nvPr>
            <p:ph type="body" sz="quarter" idx="36" hasCustomPrompt="1"/>
          </p:nvPr>
        </p:nvSpPr>
        <p:spPr>
          <a:xfrm>
            <a:off x="3662319" y="6260098"/>
            <a:ext cx="2298257" cy="557595"/>
          </a:xfrm>
          <a:prstGeom prst="rect">
            <a:avLst/>
          </a:prstGeom>
        </p:spPr>
        <p:txBody>
          <a:bodyPr/>
          <a:lstStyle>
            <a:lvl1pPr>
              <a:defRPr sz="1000" baseline="0"/>
            </a:lvl1pPr>
          </a:lstStyle>
          <a:p>
            <a:pPr lvl="0"/>
            <a:r>
              <a:rPr lang="en-US" dirty="0" smtClean="0"/>
              <a:t>Data available at (DOI):</a:t>
            </a:r>
            <a:endParaRPr lang="en-US" dirty="0"/>
          </a:p>
        </p:txBody>
      </p:sp>
    </p:spTree>
    <p:extLst>
      <p:ext uri="{BB962C8B-B14F-4D97-AF65-F5344CB8AC3E}">
        <p14:creationId xmlns:p14="http://schemas.microsoft.com/office/powerpoint/2010/main" val="37246304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smtClean="0"/>
              <a:t>Research Details</a:t>
            </a:r>
          </a:p>
        </p:txBody>
      </p:sp>
      <p:sp>
        <p:nvSpPr>
          <p:cNvPr id="6"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smtClean="0"/>
              <a:t>Significance and Impact</a:t>
            </a:r>
          </a:p>
        </p:txBody>
      </p:sp>
      <p:sp>
        <p:nvSpPr>
          <p:cNvPr id="7"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smtClean="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timing>
    <p:tnLst>
      <p:par>
        <p:cTn id="1" dur="indefinite" restart="never" nodeType="tmRoot"/>
      </p:par>
    </p:tnLst>
  </p:timing>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smtClean="0"/>
              <a:t>Research Details</a:t>
            </a:r>
          </a:p>
        </p:txBody>
      </p:sp>
      <p:sp>
        <p:nvSpPr>
          <p:cNvPr id="3"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mtClean="0"/>
              <a:t>Significance and Impact</a:t>
            </a:r>
            <a:endParaRPr lang="en-US" dirty="0" smtClean="0"/>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mtClean="0"/>
              <a:t>Scientific Achievement</a:t>
            </a:r>
            <a:endParaRPr lang="en-US" dirty="0" smtClean="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timing>
    <p:tnLst>
      <p:par>
        <p:cTn id="1" dur="indefinite" restart="never" nodeType="tmRoot"/>
      </p:par>
    </p:tnLst>
  </p:timing>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72000" y="3429000"/>
            <a:ext cx="462751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smtClean="0"/>
              <a:t>Research Details</a:t>
            </a:r>
          </a:p>
        </p:txBody>
      </p:sp>
      <p:sp>
        <p:nvSpPr>
          <p:cNvPr id="6" name="Text Placeholder 21"/>
          <p:cNvSpPr txBox="1">
            <a:spLocks/>
          </p:cNvSpPr>
          <p:nvPr userDrawn="1"/>
        </p:nvSpPr>
        <p:spPr>
          <a:xfrm>
            <a:off x="0" y="3429000"/>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smtClean="0"/>
              <a:t>Significance and Impact</a:t>
            </a:r>
          </a:p>
        </p:txBody>
      </p:sp>
      <p:sp>
        <p:nvSpPr>
          <p:cNvPr id="7" name="Text Placeholder 21"/>
          <p:cNvSpPr txBox="1">
            <a:spLocks/>
          </p:cNvSpPr>
          <p:nvPr userDrawn="1"/>
        </p:nvSpPr>
        <p:spPr>
          <a:xfrm>
            <a:off x="0" y="762797"/>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smtClean="0"/>
              <a:t>Scientific Achievement</a:t>
            </a:r>
          </a:p>
        </p:txBody>
      </p:sp>
    </p:spTree>
    <p:extLst>
      <p:ext uri="{BB962C8B-B14F-4D97-AF65-F5344CB8AC3E}">
        <p14:creationId xmlns:p14="http://schemas.microsoft.com/office/powerpoint/2010/main" val="846587891"/>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18175" y="-4627"/>
            <a:ext cx="6507650" cy="708660"/>
          </a:xfrm>
        </p:spPr>
        <p:txBody>
          <a:bodyPr/>
          <a:lstStyle/>
          <a:p>
            <a:r>
              <a:rPr lang="en-US" dirty="0"/>
              <a:t>On the utility (or futility) of using stable water isotopes </a:t>
            </a:r>
            <a:r>
              <a:rPr lang="en-US"/>
              <a:t>to </a:t>
            </a:r>
            <a:r>
              <a:rPr lang="en-US" smtClean="0"/>
              <a:t>learn about convection</a:t>
            </a:r>
            <a:endParaRPr lang="en-US" dirty="0"/>
          </a:p>
        </p:txBody>
      </p:sp>
      <p:sp>
        <p:nvSpPr>
          <p:cNvPr id="10" name="Text Placeholder 9"/>
          <p:cNvSpPr>
            <a:spLocks noGrp="1"/>
          </p:cNvSpPr>
          <p:nvPr>
            <p:ph type="body" sz="quarter" idx="26"/>
          </p:nvPr>
        </p:nvSpPr>
        <p:spPr>
          <a:xfrm>
            <a:off x="12700" y="5455056"/>
            <a:ext cx="3352280" cy="688293"/>
          </a:xfrm>
        </p:spPr>
        <p:txBody>
          <a:bodyPr/>
          <a:lstStyle/>
          <a:p>
            <a:r>
              <a:rPr lang="en-US" b="1" dirty="0"/>
              <a:t>Citation</a:t>
            </a:r>
            <a:r>
              <a:rPr lang="en-US" dirty="0"/>
              <a:t>: </a:t>
            </a:r>
            <a:r>
              <a:rPr lang="en-US" dirty="0"/>
              <a:t>S.Q. </a:t>
            </a:r>
            <a:r>
              <a:rPr lang="en-US" dirty="0" err="1"/>
              <a:t>Duan</a:t>
            </a:r>
            <a:r>
              <a:rPr lang="en-US" dirty="0"/>
              <a:t>, J.S. Wright, D.M. Romps, “On the utility (or futility) of using stable water isotopes to constrain the bulk properties of tropical convection,” Journal of Advances in Modeling Earth Systems, vol. 10, no. 2, 516–529, 2018, DOI: 10.1002/2017MS001074</a:t>
            </a:r>
          </a:p>
          <a:p>
            <a:endParaRPr lang="en-US" dirty="0"/>
          </a:p>
        </p:txBody>
      </p:sp>
      <p:sp>
        <p:nvSpPr>
          <p:cNvPr id="11" name="Text Placeholder 10"/>
          <p:cNvSpPr>
            <a:spLocks noGrp="1"/>
          </p:cNvSpPr>
          <p:nvPr>
            <p:ph type="body" sz="quarter" idx="30"/>
          </p:nvPr>
        </p:nvSpPr>
        <p:spPr/>
        <p:txBody>
          <a:bodyPr/>
          <a:lstStyle/>
          <a:p>
            <a:r>
              <a:rPr lang="en-US" dirty="0"/>
              <a:t>Molecules of water with an extra neutron (called </a:t>
            </a:r>
            <a:r>
              <a:rPr lang="en-US" dirty="0" err="1"/>
              <a:t>isotopologues</a:t>
            </a:r>
            <a:r>
              <a:rPr lang="en-US" dirty="0"/>
              <a:t>) behave slightly differently in the atmosphere </a:t>
            </a:r>
            <a:r>
              <a:rPr lang="en-US" dirty="0" smtClean="0"/>
              <a:t>than regular water molecules due </a:t>
            </a:r>
            <a:r>
              <a:rPr lang="en-US" dirty="0"/>
              <a:t>to their extra </a:t>
            </a:r>
            <a:r>
              <a:rPr lang="en-US" dirty="0" smtClean="0"/>
              <a:t>mass.  Here, we </a:t>
            </a:r>
            <a:r>
              <a:rPr lang="en-US" dirty="0"/>
              <a:t>explore </a:t>
            </a:r>
            <a:r>
              <a:rPr lang="en-US" dirty="0" smtClean="0"/>
              <a:t>whether </a:t>
            </a:r>
            <a:r>
              <a:rPr lang="en-US" dirty="0"/>
              <a:t>that </a:t>
            </a:r>
            <a:r>
              <a:rPr lang="en-US" dirty="0" smtClean="0"/>
              <a:t>difference in behavior </a:t>
            </a:r>
            <a:r>
              <a:rPr lang="en-US" dirty="0"/>
              <a:t>can be exploited to learn about the dynamics of rain clouds.</a:t>
            </a:r>
          </a:p>
        </p:txBody>
      </p:sp>
      <p:sp>
        <p:nvSpPr>
          <p:cNvPr id="13" name="Text Placeholder 12"/>
          <p:cNvSpPr>
            <a:spLocks noGrp="1"/>
          </p:cNvSpPr>
          <p:nvPr>
            <p:ph type="body" sz="quarter" idx="34"/>
          </p:nvPr>
        </p:nvSpPr>
        <p:spPr>
          <a:xfrm>
            <a:off x="3352280" y="2668272"/>
            <a:ext cx="5786275" cy="1304054"/>
          </a:xfrm>
        </p:spPr>
        <p:txBody>
          <a:bodyPr/>
          <a:lstStyle/>
          <a:p>
            <a:r>
              <a:rPr lang="en-US" dirty="0" smtClean="0"/>
              <a:t>The </a:t>
            </a:r>
            <a:r>
              <a:rPr lang="en-US" dirty="0"/>
              <a:t>atmospheric-science community has long hoped that we could learn about rain clouds by studying the concentrations of water </a:t>
            </a:r>
            <a:r>
              <a:rPr lang="en-US" dirty="0" err="1"/>
              <a:t>isotopologues</a:t>
            </a:r>
            <a:r>
              <a:rPr lang="en-US" dirty="0"/>
              <a:t> in the </a:t>
            </a:r>
            <a:r>
              <a:rPr lang="en-US" dirty="0" smtClean="0"/>
              <a:t>atmosphere.  By showing that this is not possible, the community can direct its efforts elsewhere.</a:t>
            </a:r>
            <a:endParaRPr lang="en-US" b="1" dirty="0"/>
          </a:p>
        </p:txBody>
      </p:sp>
      <p:sp>
        <p:nvSpPr>
          <p:cNvPr id="14" name="Text Placeholder 13"/>
          <p:cNvSpPr>
            <a:spLocks noGrp="1"/>
          </p:cNvSpPr>
          <p:nvPr>
            <p:ph type="body" sz="quarter" idx="35"/>
          </p:nvPr>
        </p:nvSpPr>
        <p:spPr>
          <a:xfrm>
            <a:off x="3387840" y="4257497"/>
            <a:ext cx="5786275" cy="1990904"/>
          </a:xfrm>
        </p:spPr>
        <p:txBody>
          <a:bodyPr>
            <a:noAutofit/>
          </a:bodyPr>
          <a:lstStyle/>
          <a:p>
            <a:r>
              <a:rPr lang="en-US" sz="1600" dirty="0" smtClean="0"/>
              <a:t>Water </a:t>
            </a:r>
            <a:r>
              <a:rPr lang="en-US" sz="1600" dirty="0" err="1" smtClean="0"/>
              <a:t>isotopologues</a:t>
            </a:r>
            <a:r>
              <a:rPr lang="en-US" sz="1600" dirty="0" smtClean="0"/>
              <a:t> </a:t>
            </a:r>
            <a:r>
              <a:rPr lang="en-US" sz="1600" dirty="0"/>
              <a:t>have not taught us anything new about moist convection in the free troposphere. </a:t>
            </a:r>
            <a:r>
              <a:rPr lang="en-US" sz="1600" dirty="0" smtClean="0"/>
              <a:t>Why?</a:t>
            </a:r>
            <a:endParaRPr lang="en-US" sz="1600" dirty="0"/>
          </a:p>
          <a:p>
            <a:r>
              <a:rPr lang="en-US" sz="1600" dirty="0" smtClean="0"/>
              <a:t>We build an analytical model of radiative-convective equilibrium that includes HDO.</a:t>
            </a:r>
          </a:p>
          <a:p>
            <a:r>
              <a:rPr lang="en-US" sz="1600" dirty="0" smtClean="0"/>
              <a:t>HDO is not sensitive enough to the entrainment rate or precipitation efficiency to be of use in quantifying those parameters from satellite observations of tropical HDO.</a:t>
            </a:r>
            <a:endParaRPr lang="en-US" sz="1600" dirty="0"/>
          </a:p>
        </p:txBody>
      </p:sp>
      <p:sp>
        <p:nvSpPr>
          <p:cNvPr id="17" name="Text Placeholder 9"/>
          <p:cNvSpPr txBox="1">
            <a:spLocks/>
          </p:cNvSpPr>
          <p:nvPr/>
        </p:nvSpPr>
        <p:spPr>
          <a:xfrm>
            <a:off x="12700" y="4544228"/>
            <a:ext cx="3352280" cy="845353"/>
          </a:xfrm>
          <a:prstGeom prst="rect">
            <a:avLst/>
          </a:prstGeom>
        </p:spPr>
        <p:txBody>
          <a:bodyPr>
            <a:noAutofit/>
          </a:bodyPr>
          <a:lstStyle>
            <a:lvl1pPr marL="0" indent="0" algn="just" rtl="0" eaLnBrk="1" fontAlgn="base" hangingPunct="1">
              <a:lnSpc>
                <a:spcPts val="1000"/>
              </a:lnSpc>
              <a:spcBef>
                <a:spcPts val="0"/>
              </a:spcBef>
              <a:spcAft>
                <a:spcPct val="0"/>
              </a:spcAft>
              <a:buFont typeface="Arial" charset="0"/>
              <a:buNone/>
              <a:defRPr sz="1000" b="0"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a:t>For an observed relative humidity of 61%, the full range of possible delta-D profiles (x: </a:t>
            </a:r>
            <a:r>
              <a:rPr lang="en-US" sz="1200" dirty="0" err="1"/>
              <a:t>dD</a:t>
            </a:r>
            <a:r>
              <a:rPr lang="en-US" sz="1200" dirty="0"/>
              <a:t> in </a:t>
            </a:r>
            <a:r>
              <a:rPr lang="en-US" sz="1200" dirty="0" err="1"/>
              <a:t>permil</a:t>
            </a:r>
            <a:r>
              <a:rPr lang="en-US" sz="1200" dirty="0"/>
              <a:t>, y: height in km) for all plausible values of the fractional entrainment rate, precipitation efficiency, and distance that evaporating condensates fall before they evaporate.</a:t>
            </a:r>
            <a:endParaRPr lang="en-US" sz="1200" dirty="0"/>
          </a:p>
        </p:txBody>
      </p:sp>
      <p:sp>
        <p:nvSpPr>
          <p:cNvPr id="2" name="TextBox 1"/>
          <p:cNvSpPr txBox="1"/>
          <p:nvPr/>
        </p:nvSpPr>
        <p:spPr>
          <a:xfrm>
            <a:off x="4098664" y="4141694"/>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stretch>
            <a:fillRect/>
          </a:stretch>
        </p:blipFill>
        <p:spPr>
          <a:xfrm>
            <a:off x="96819" y="862635"/>
            <a:ext cx="3232602" cy="3648392"/>
          </a:xfrm>
          <a:prstGeom prst="rect">
            <a:avLst/>
          </a:prstGeom>
        </p:spPr>
      </p:pic>
    </p:spTree>
    <p:extLst>
      <p:ext uri="{BB962C8B-B14F-4D97-AF65-F5344CB8AC3E}">
        <p14:creationId xmlns:p14="http://schemas.microsoft.com/office/powerpoint/2010/main" val="2093965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al Img_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1893</TotalTime>
  <Words>323</Words>
  <Application>Microsoft Macintosh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vt:i4>
      </vt:variant>
    </vt:vector>
  </HeadingPairs>
  <TitlesOfParts>
    <vt:vector size="6" baseType="lpstr">
      <vt:lpstr>Calibri</vt:lpstr>
      <vt:lpstr>Arial</vt:lpstr>
      <vt:lpstr>Other EESA Highlights (not DOE-SC)</vt:lpstr>
      <vt:lpstr>DOE-SC EESA Highlights</vt:lpstr>
      <vt:lpstr>Horizonal Img_DOE-SC EESA Highlights</vt:lpstr>
      <vt:lpstr>On the utility (or futility) of using stable water isotopes to learn about convection</vt:lpstr>
    </vt:vector>
  </TitlesOfParts>
  <Company>LBNL</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David M. Romps</cp:lastModifiedBy>
  <cp:revision>92</cp:revision>
  <dcterms:created xsi:type="dcterms:W3CDTF">2016-02-10T19:06:12Z</dcterms:created>
  <dcterms:modified xsi:type="dcterms:W3CDTF">2018-03-13T22:17:26Z</dcterms:modified>
</cp:coreProperties>
</file>