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32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9"/>
    <p:restoredTop sz="96946"/>
  </p:normalViewPr>
  <p:slideViewPr>
    <p:cSldViewPr snapToGrid="0" snapToObjects="1">
      <p:cViewPr varScale="1">
        <p:scale>
          <a:sx n="151" d="100"/>
          <a:sy n="151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A55C3-BEA3-5547-9D9B-563B0C185A8D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7B715-0844-BE44-9A52-46BDC789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5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74255e4524_0_6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74255e4524_0_6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3686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D9403-527B-AB49-9D00-FDFECA9878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F8DC45-E7B0-924D-AAF2-AE3C9A862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28EE3-A1C1-3345-AB40-4D9CCC4A3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0B9A-E298-564E-AC21-C8C6089DC0D8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2406E-66F2-1749-9B55-CD4300418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2F7BC-4690-5D4B-8C6E-B9E3E008B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F992-F791-1348-9797-52CFE9E9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15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47C5E-5E9D-1249-A7F5-503E49EFB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162040-89CF-8947-A476-C48E7B1806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D7F62-FA91-FD4A-8751-21CC0E008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0B9A-E298-564E-AC21-C8C6089DC0D8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87CFF-DA65-BB4B-9F03-0843AF1DA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4DE597-7BF9-7649-B116-C9B38A77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F992-F791-1348-9797-52CFE9E9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2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5C883D-09D2-DC41-8B05-6FCE3D807E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20F5D1-51CA-EF4A-9503-015770279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61321-670B-8945-BD4D-DC6625CD3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0B9A-E298-564E-AC21-C8C6089DC0D8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6A9B0-415B-3F4E-BB74-077F02805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77C3F-84A9-234B-A66A-6AEFE0AF7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F992-F791-1348-9797-52CFE9E9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87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body">
  <p:cSld name="Main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26600" y="133833"/>
            <a:ext cx="6345200" cy="677200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Clr>
                <a:srgbClr val="000000"/>
              </a:buClr>
              <a:buSzPts val="1100"/>
              <a:buFont typeface="Arial"/>
              <a:buNone/>
              <a:defRPr/>
            </a:lvl1pPr>
            <a:lvl2pPr lvl="1"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27772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AB74F-83F3-2B47-8BCE-9F95340B0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A26D4-05A5-144C-863C-3FAABCD18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9C919-D5ED-0A44-BC1D-C460662A0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0B9A-E298-564E-AC21-C8C6089DC0D8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83DA8-70F7-714B-AFC9-22087EE17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8BBD1-E468-1345-92D5-965D4AC4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F992-F791-1348-9797-52CFE9E9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46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89C6D-F771-2C47-B9DA-62EE925F8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26562-CBE7-5641-9CA4-89A6CDF33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08CFA9-D118-D54E-9FE0-24546F3FB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0B9A-E298-564E-AC21-C8C6089DC0D8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74D7B-E5A9-434A-A577-C7DB6D19F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1C336-797D-404F-9E37-C133D6A17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F992-F791-1348-9797-52CFE9E9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1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C0854-8582-1D46-891C-0D061DCB9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4B01A-77FD-1E4C-860F-AECD17D9F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8CC67-5080-934D-A399-4F9D02041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6748C-4F18-E548-B265-850A1FF35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0B9A-E298-564E-AC21-C8C6089DC0D8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723E0-AF17-1141-9748-B13954CA3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B96C6-EA75-2F43-B896-6FA0B8077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F992-F791-1348-9797-52CFE9E9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51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B03B9-ED9A-CA44-8024-F1FCA67A2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A20B5-1E3C-0945-8259-DD0894566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DBCC50-A0D0-FE4F-BDE3-5488E6216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D3023E-EC3A-084F-9A73-92D869BD5D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DB6B5B-4E5C-5146-8E70-088D7C4F09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E51E36-F0EE-CA46-ADB3-C05F13E3B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0B9A-E298-564E-AC21-C8C6089DC0D8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9206C0-4383-9349-866D-8E8F99467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E222F6-CBA8-914F-A974-2B936B566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F992-F791-1348-9797-52CFE9E9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25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A764F-6F6C-4447-8B6B-7577B84E7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DD1FB5-5101-004C-8D49-FE61E6516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0B9A-E298-564E-AC21-C8C6089DC0D8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E54A6A-D7B2-F749-8477-60C44E96D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35A86B-5465-E042-847C-0A64BE07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F992-F791-1348-9797-52CFE9E9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8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C157DB-E0DD-3547-AA01-8EEDC0793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0B9A-E298-564E-AC21-C8C6089DC0D8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B0B2D6-FE8A-904A-8AE5-B829E8E10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10B667-2BD0-C541-920F-B7DF9F6DD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F992-F791-1348-9797-52CFE9E9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99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FD06C-B0B6-9945-AF09-966B95B90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8FE43-A8C5-BB46-8F99-091D27F46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DF46D2-D098-6E4E-ACF5-793651C40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56B6FF-0C0C-4940-AC3B-5C761548D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0B9A-E298-564E-AC21-C8C6089DC0D8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0A6E5-5996-C94D-B8F6-243B4AD4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7B5D7-20DE-254E-8935-C0A99BE7F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F992-F791-1348-9797-52CFE9E9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99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E5BDF-AC2D-CF40-8FB8-F27387A07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D44702-5896-9448-BD5C-75F9E074E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0BC3B5-30AC-454E-A66E-6994BC1D1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4A8BD6-3401-F74F-970F-2CB9270FA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00B9A-E298-564E-AC21-C8C6089DC0D8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C725C-83DF-8644-A8FB-4D9A22C0F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6BDCA-C4E4-724C-9727-28261D2EE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8F992-F791-1348-9797-52CFE9E9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5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39CE44-2E82-6A44-87ED-066F751C4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D070D-AD4F-A849-8FED-38BBCFC70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7CCFC-B5F0-8047-95B4-F94B14D76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00B9A-E298-564E-AC21-C8C6089DC0D8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0A3D5-5933-5B4F-9B63-26FF98096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D43E9-2D30-1745-8671-3EF2927E6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8F992-F791-1348-9797-52CFE9E9E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3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oi.org/10.1029/2020GL090534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36"/>
          <p:cNvSpPr txBox="1">
            <a:spLocks noGrp="1"/>
          </p:cNvSpPr>
          <p:nvPr>
            <p:ph type="sldNum" idx="12"/>
          </p:nvPr>
        </p:nvSpPr>
        <p:spPr>
          <a:xfrm>
            <a:off x="9996459" y="6217623"/>
            <a:ext cx="548700" cy="524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</a:t>
            </a:fld>
            <a:endParaRPr/>
          </a:p>
        </p:txBody>
      </p:sp>
      <p:sp>
        <p:nvSpPr>
          <p:cNvPr id="474" name="Google Shape;474;p36"/>
          <p:cNvSpPr txBox="1"/>
          <p:nvPr/>
        </p:nvSpPr>
        <p:spPr>
          <a:xfrm>
            <a:off x="7377800" y="6123600"/>
            <a:ext cx="20322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2400" dirty="0">
                <a:solidFill>
                  <a:srgbClr val="FFFFFF"/>
                </a:solidFill>
              </a:rPr>
              <a:t>Blackbody surface</a:t>
            </a:r>
            <a:endParaRPr sz="2400" dirty="0">
              <a:solidFill>
                <a:srgbClr val="FFFFFF"/>
              </a:solidFill>
            </a:endParaRPr>
          </a:p>
        </p:txBody>
      </p:sp>
      <p:pic>
        <p:nvPicPr>
          <p:cNvPr id="65" name="Picture 64" descr="Split-M-Maize-bar.png">
            <a:extLst>
              <a:ext uri="{FF2B5EF4-FFF2-40B4-BE49-F238E27FC236}">
                <a16:creationId xmlns:a16="http://schemas.microsoft.com/office/drawing/2014/main" id="{2B41A415-1EE2-C948-9AE7-BDB9A235C2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B15AF0-9B46-8846-BB15-1217355F8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1031"/>
            <a:ext cx="5961918" cy="3994150"/>
          </a:xfrm>
          <a:prstGeom prst="rect">
            <a:avLst/>
          </a:prstGeom>
        </p:spPr>
      </p:pic>
      <p:pic>
        <p:nvPicPr>
          <p:cNvPr id="123" name="Google Shape;1119;p68">
            <a:extLst>
              <a:ext uri="{FF2B5EF4-FFF2-40B4-BE49-F238E27FC236}">
                <a16:creationId xmlns:a16="http://schemas.microsoft.com/office/drawing/2014/main" id="{70F9D683-A83F-A645-8C4B-AA1D6915206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2565" y="159541"/>
            <a:ext cx="6239435" cy="348959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120;p68">
            <a:extLst>
              <a:ext uri="{FF2B5EF4-FFF2-40B4-BE49-F238E27FC236}">
                <a16:creationId xmlns:a16="http://schemas.microsoft.com/office/drawing/2014/main" id="{215CA28E-F4AB-1049-B6D4-BC56F0EB1D47}"/>
              </a:ext>
            </a:extLst>
          </p:cNvPr>
          <p:cNvSpPr txBox="1"/>
          <p:nvPr/>
        </p:nvSpPr>
        <p:spPr>
          <a:xfrm>
            <a:off x="6798734" y="3837865"/>
            <a:ext cx="5096933" cy="185356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" dirty="0"/>
              <a:t>The impact of cloud LW scattering effect</a:t>
            </a:r>
            <a:endParaRPr dirty="0"/>
          </a:p>
          <a:p>
            <a:pPr marL="342900" indent="-257175">
              <a:buSzPts val="1800"/>
              <a:buChar char="●"/>
            </a:pPr>
            <a:r>
              <a:rPr lang="en" dirty="0"/>
              <a:t>polar &gt;&gt; tropics/mid-latitudes</a:t>
            </a:r>
            <a:endParaRPr dirty="0"/>
          </a:p>
          <a:p>
            <a:pPr marL="342900" indent="-257175"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polar winter &gt; polar summer</a:t>
            </a:r>
            <a:endParaRPr dirty="0">
              <a:solidFill>
                <a:schemeClr val="dk1"/>
              </a:solidFill>
            </a:endParaRPr>
          </a:p>
          <a:p>
            <a:pPr marL="342900" indent="-257175">
              <a:buClr>
                <a:schemeClr val="dk1"/>
              </a:buClr>
              <a:buSzPts val="1800"/>
              <a:buChar char="●"/>
            </a:pPr>
            <a:r>
              <a:rPr lang="en" dirty="0">
                <a:solidFill>
                  <a:schemeClr val="dk1"/>
                </a:solidFill>
              </a:rPr>
              <a:t>In polar regions, far-IR &gt;&gt; mid-IR impacts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DF41A5-BE4B-7047-8B25-1181BA5677B2}"/>
              </a:ext>
            </a:extLst>
          </p:cNvPr>
          <p:cNvSpPr txBox="1"/>
          <p:nvPr/>
        </p:nvSpPr>
        <p:spPr>
          <a:xfrm>
            <a:off x="660400" y="4526553"/>
            <a:ext cx="48429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 of 30+ models participating in the CMIP6, only three modeling centers take cloud longwave scattering into account.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AFCA8C-0706-4C46-945C-2381C9AFEF7B}"/>
              </a:ext>
            </a:extLst>
          </p:cNvPr>
          <p:cNvSpPr txBox="1"/>
          <p:nvPr/>
        </p:nvSpPr>
        <p:spPr>
          <a:xfrm>
            <a:off x="787402" y="5880160"/>
            <a:ext cx="1087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Chen, Y.-H., X. L. Huang, P. Yang, C.-P. </a:t>
            </a:r>
            <a:r>
              <a:rPr lang="en-US" dirty="0" err="1"/>
              <a:t>Kuo</a:t>
            </a:r>
            <a:r>
              <a:rPr lang="en-US" dirty="0"/>
              <a:t>, X. H. Chen, </a:t>
            </a:r>
            <a:r>
              <a:rPr lang="en-US" b="1" dirty="0"/>
              <a:t>Seasonal Dependent Impact of Ice-Cloud Longwave Scattering on the Polar Climate</a:t>
            </a:r>
            <a:r>
              <a:rPr lang="en-US" dirty="0"/>
              <a:t>, </a:t>
            </a:r>
            <a:r>
              <a:rPr lang="en-US" i="1" dirty="0"/>
              <a:t>Geophysical Research Letters</a:t>
            </a:r>
            <a:r>
              <a:rPr lang="en-US" dirty="0"/>
              <a:t>, in press, </a:t>
            </a:r>
            <a:r>
              <a:rPr lang="en-US" dirty="0">
                <a:hlinkClick r:id="rId6"/>
              </a:rPr>
              <a:t>https://doi.org/10.1029/2020GL090534</a:t>
            </a:r>
            <a:r>
              <a:rPr lang="en-US" dirty="0"/>
              <a:t>.</a:t>
            </a:r>
          </a:p>
          <a:p>
            <a:r>
              <a:rPr lang="en-US" dirty="0"/>
              <a:t>Contact: Xianglei Huang (</a:t>
            </a:r>
            <a:r>
              <a:rPr lang="en-US"/>
              <a:t>xianglei</a:t>
            </a:r>
            <a:r>
              <a:rPr lang="en-US" dirty="0" err="1"/>
              <a:t>@uich.edu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87699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115</Words>
  <Application>Microsoft Macintosh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Xianglei Huang</dc:creator>
  <cp:lastModifiedBy>Xianglei Huang</cp:lastModifiedBy>
  <cp:revision>2</cp:revision>
  <dcterms:created xsi:type="dcterms:W3CDTF">2020-11-24T18:28:40Z</dcterms:created>
  <dcterms:modified xsi:type="dcterms:W3CDTF">2020-11-24T18:34:56Z</dcterms:modified>
</cp:coreProperties>
</file>