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extLst/>
  </p:cmAuthor>
  <p:cmAuthor id="2" name="William D Collins" initials="WDC [2]" lastIdx="1" clrIdx="1">
    <p:extLst/>
  </p:cmAuthor>
  <p:cmAuthor id="3" name="William D Collins" initials="WDC [3]" lastIdx="1" clrIdx="2">
    <p:extLst/>
  </p:cmAuthor>
  <p:cmAuthor id="4" name="William D Collins" initials="WDC [4]" lastIdx="1" clrIdx="3">
    <p:extLst/>
  </p:cmAuthor>
  <p:cmAuthor id="5" name="William D Collins" initials="WDC [5]" lastIdx="1" clrIdx="4">
    <p:extLst/>
  </p:cmAuthor>
  <p:cmAuthor id="6" name="William D Collins" initials="WD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83" autoAdjust="0"/>
    <p:restoredTop sz="94510" autoAdjust="0"/>
  </p:normalViewPr>
  <p:slideViewPr>
    <p:cSldViewPr snapToGrid="0" snapToObjects="1">
      <p:cViewPr varScale="1">
        <p:scale>
          <a:sx n="96" d="100"/>
          <a:sy n="96" d="100"/>
        </p:scale>
        <p:origin x="376" y="176"/>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3/25/19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3/25/19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pic>
        <p:nvPicPr>
          <p:cNvPr id="15" name="Picture 14" descr="facet logo with big text.png">
            <a:extLst>
              <a:ext uri="{FF2B5EF4-FFF2-40B4-BE49-F238E27FC236}">
                <a16:creationId xmlns:a16="http://schemas.microsoft.com/office/drawing/2014/main" id="{C60BB68B-4922-7C4F-9CD8-4B80D1AF2F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3794" y="-50801"/>
            <a:ext cx="2743200" cy="859502"/>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nvGrpSpPr>
          <p:cNvPr id="30" name="Group 29">
            <a:extLst>
              <a:ext uri="{FF2B5EF4-FFF2-40B4-BE49-F238E27FC236}">
                <a16:creationId xmlns:a16="http://schemas.microsoft.com/office/drawing/2014/main" id="{AB77FDAA-79ED-694D-BF14-046F90EF3032}"/>
              </a:ext>
            </a:extLst>
          </p:cNvPr>
          <p:cNvGrpSpPr>
            <a:grpSpLocks noChangeAspect="1"/>
          </p:cNvGrpSpPr>
          <p:nvPr userDrawn="1"/>
        </p:nvGrpSpPr>
        <p:grpSpPr>
          <a:xfrm>
            <a:off x="3387840" y="6319633"/>
            <a:ext cx="5486400" cy="478271"/>
            <a:chOff x="22684691" y="26011446"/>
            <a:chExt cx="13475422" cy="1174707"/>
          </a:xfrm>
        </p:grpSpPr>
        <p:pic>
          <p:nvPicPr>
            <p:cNvPr id="32" name="Picture 31">
              <a:extLst>
                <a:ext uri="{FF2B5EF4-FFF2-40B4-BE49-F238E27FC236}">
                  <a16:creationId xmlns:a16="http://schemas.microsoft.com/office/drawing/2014/main" id="{AE78D4A3-9A14-FF45-982C-3EB59981CB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33" name="Picture 32">
              <a:extLst>
                <a:ext uri="{FF2B5EF4-FFF2-40B4-BE49-F238E27FC236}">
                  <a16:creationId xmlns:a16="http://schemas.microsoft.com/office/drawing/2014/main" id="{76554BD1-6540-4442-9F30-5988AC8D4EE3}"/>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34" name="Picture 33">
              <a:extLst>
                <a:ext uri="{FF2B5EF4-FFF2-40B4-BE49-F238E27FC236}">
                  <a16:creationId xmlns:a16="http://schemas.microsoft.com/office/drawing/2014/main" id="{B1E0526F-29A3-A442-AFE1-FF554A29AD1B}"/>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35" name="Picture 34">
              <a:extLst>
                <a:ext uri="{FF2B5EF4-FFF2-40B4-BE49-F238E27FC236}">
                  <a16:creationId xmlns:a16="http://schemas.microsoft.com/office/drawing/2014/main" id="{57BBF8AF-A44E-C448-9160-45F696841E0E}"/>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36" name="Picture 35">
              <a:extLst>
                <a:ext uri="{FF2B5EF4-FFF2-40B4-BE49-F238E27FC236}">
                  <a16:creationId xmlns:a16="http://schemas.microsoft.com/office/drawing/2014/main" id="{368664A4-EFA9-744B-916A-578DDBA5C5CD}"/>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37" name="Picture 36">
              <a:extLst>
                <a:ext uri="{FF2B5EF4-FFF2-40B4-BE49-F238E27FC236}">
                  <a16:creationId xmlns:a16="http://schemas.microsoft.com/office/drawing/2014/main" id="{25129485-6B04-7149-AA4A-CB16AEAFC3DB}"/>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dx.doi.org/10.1093/acrefore/9780190228620.013.730"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6656211" cy="708660"/>
          </a:xfrm>
        </p:spPr>
        <p:txBody>
          <a:bodyPr/>
          <a:lstStyle/>
          <a:p>
            <a:r>
              <a:rPr lang="en-US" sz="1800" dirty="0"/>
              <a:t>Downscaling wind</a:t>
            </a:r>
            <a:endParaRPr lang="en-US" sz="1600" dirty="0"/>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p:txBody>
          <a:bodyPr/>
          <a:lstStyle/>
          <a:p>
            <a:r>
              <a:rPr lang="en-US" dirty="0"/>
              <a:t>Our analysis documents the many opportunities that remain to; (1) refine existing regionalization/downscaling methods for sustained and high frequency winds, (2) develop new approaches to improve the skill with which the spatiotemporal scales of wind variability are represented, and articulates new approaches to evaluate and improve skill in describing wind climates. </a:t>
            </a:r>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46783" y="3260530"/>
            <a:ext cx="5932453" cy="749366"/>
          </a:xfrm>
        </p:spPr>
        <p:txBody>
          <a:bodyPr/>
          <a:lstStyle/>
          <a:p>
            <a:r>
              <a:rPr lang="en-US" dirty="0"/>
              <a:t>Wind storms are the single biggest source of “weather-related” insurance losses in Europe and North America in the contemporary climate. Possible changes in wind regimes and intense wind events as a result of global climate non-stationarity are of importance to a variety of potential climate change feedbacks, and a number of other socioeconomic sectors.</a:t>
            </a:r>
          </a:p>
          <a:p>
            <a:r>
              <a:rPr lang="en-US" dirty="0"/>
              <a:t> </a:t>
            </a:r>
          </a:p>
          <a:p>
            <a:r>
              <a:rPr lang="en-US" dirty="0"/>
              <a:t>Our comprehensive review of the state of the art in </a:t>
            </a:r>
            <a:r>
              <a:rPr lang="en-US"/>
              <a:t>wind climates also </a:t>
            </a:r>
            <a:r>
              <a:rPr lang="en-US" dirty="0"/>
              <a:t>includes recommendations regarding future research directions.</a:t>
            </a:r>
          </a:p>
          <a:p>
            <a:endParaRPr lang="en-US" dirty="0"/>
          </a:p>
          <a:p>
            <a:endParaRPr lang="en-US" dirty="0"/>
          </a:p>
          <a:p>
            <a:endParaRPr lang="en-US" dirty="0"/>
          </a:p>
          <a:p>
            <a:endParaRPr lang="en-US"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p:txBody>
          <a:bodyPr/>
          <a:lstStyle/>
          <a:p>
            <a:r>
              <a:rPr lang="en-US" dirty="0"/>
              <a:t>Pryor S.C. and </a:t>
            </a:r>
            <a:r>
              <a:rPr lang="en-US" dirty="0" err="1"/>
              <a:t>Hahmann</a:t>
            </a:r>
            <a:r>
              <a:rPr lang="en-US" dirty="0"/>
              <a:t> A.N. (2019): Downscaling wind. In </a:t>
            </a:r>
            <a:r>
              <a:rPr lang="en-US" i="1" dirty="0"/>
              <a:t>Oxford Research Encyclopedia of Climate Science</a:t>
            </a:r>
            <a:r>
              <a:rPr lang="en-US" dirty="0"/>
              <a:t>. Oxford University Press. </a:t>
            </a:r>
            <a:r>
              <a:rPr lang="en-US" dirty="0" err="1"/>
              <a:t>doi</a:t>
            </a:r>
            <a:r>
              <a:rPr lang="en-US" dirty="0"/>
              <a:t>: </a:t>
            </a:r>
            <a:r>
              <a:rPr lang="en-US" dirty="0">
                <a:hlinkClick r:id="rId2"/>
              </a:rPr>
              <a:t>http://dx.doi.org/10.1093/acrefore/9780190228620.013.730</a:t>
            </a:r>
            <a:endParaRPr lang="en-US" dirty="0"/>
          </a:p>
        </p:txBody>
      </p:sp>
      <p:sp>
        <p:nvSpPr>
          <p:cNvPr id="15" name="Rectangle 14">
            <a:extLst>
              <a:ext uri="{FF2B5EF4-FFF2-40B4-BE49-F238E27FC236}">
                <a16:creationId xmlns:a16="http://schemas.microsoft.com/office/drawing/2014/main" id="{7A22279F-6EB2-AF48-B68C-32E3EAFD7326}"/>
              </a:ext>
            </a:extLst>
          </p:cNvPr>
          <p:cNvSpPr/>
          <p:nvPr/>
        </p:nvSpPr>
        <p:spPr>
          <a:xfrm>
            <a:off x="45829" y="3122924"/>
            <a:ext cx="3286019" cy="2246769"/>
          </a:xfrm>
          <a:prstGeom prst="rect">
            <a:avLst/>
          </a:prstGeom>
        </p:spPr>
        <p:txBody>
          <a:bodyPr wrap="square">
            <a:spAutoFit/>
          </a:bodyPr>
          <a:lstStyle/>
          <a:p>
            <a:pPr algn="ctr">
              <a:spcAft>
                <a:spcPts val="1000"/>
              </a:spcAft>
            </a:pPr>
            <a:r>
              <a:rPr lang="en-US" sz="1400" dirty="0">
                <a:latin typeface="Arial" panose="020B0604020202020204" pitchFamily="34" charset="0"/>
                <a:cs typeface="Arial" panose="020B0604020202020204" pitchFamily="34" charset="0"/>
              </a:rPr>
              <a:t>Power spectrum of 10-minute wind speeds </a:t>
            </a:r>
            <a:r>
              <a:rPr lang="en-US" sz="1400" baseline="-250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82 </a:t>
            </a:r>
            <a:r>
              <a:rPr lang="en-US" sz="1400" dirty="0" err="1">
                <a:latin typeface="Arial" panose="020B0604020202020204" pitchFamily="34" charset="0"/>
                <a:cs typeface="Arial" panose="020B0604020202020204" pitchFamily="34" charset="0"/>
              </a:rPr>
              <a:t>magl</a:t>
            </a:r>
            <a:r>
              <a:rPr lang="en-US" sz="1400" dirty="0">
                <a:latin typeface="Arial" panose="020B0604020202020204" pitchFamily="34" charset="0"/>
                <a:cs typeface="Arial" panose="020B0604020202020204" pitchFamily="34" charset="0"/>
              </a:rPr>
              <a:t> for a range of frequencies </a:t>
            </a:r>
            <a:r>
              <a:rPr lang="en-US" sz="1400" dirty="0" err="1">
                <a:latin typeface="Arial" panose="020B0604020202020204" pitchFamily="34" charset="0"/>
                <a:cs typeface="Arial" panose="020B0604020202020204" pitchFamily="34" charset="0"/>
              </a:rPr>
              <a:t>ƒ</a:t>
            </a:r>
            <a:r>
              <a:rPr lang="en-US" sz="1400" dirty="0">
                <a:latin typeface="Arial" panose="020B0604020202020204" pitchFamily="34" charset="0"/>
                <a:cs typeface="Arial" panose="020B0604020202020204" pitchFamily="34" charset="0"/>
              </a:rPr>
              <a:t> ≈ 1×10</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to 60 day</a:t>
            </a:r>
            <a:r>
              <a:rPr lang="en-US" sz="1400" baseline="30000" dirty="0">
                <a:latin typeface="Arial" panose="020B0604020202020204" pitchFamily="34" charset="0"/>
                <a:cs typeface="Arial" panose="020B0604020202020204" pitchFamily="34" charset="0"/>
              </a:rPr>
              <a:t>−1 </a:t>
            </a:r>
            <a:r>
              <a:rPr lang="en-US" sz="1400" dirty="0">
                <a:latin typeface="Arial" panose="020B0604020202020204" pitchFamily="34" charset="0"/>
                <a:cs typeface="Arial" panose="020B0604020202020204" pitchFamily="34" charset="0"/>
              </a:rPr>
              <a:t>from the Weather Research and Forecasting (WRF) model for a 12 by 12 km grid cell in central New York state. Variance is dominated by </a:t>
            </a:r>
            <a:r>
              <a:rPr lang="en-US" sz="1400" dirty="0" err="1">
                <a:latin typeface="Arial" panose="020B0604020202020204" pitchFamily="34" charset="0"/>
                <a:cs typeface="Arial" panose="020B0604020202020204" pitchFamily="34" charset="0"/>
              </a:rPr>
              <a:t>meso</a:t>
            </a:r>
            <a:r>
              <a:rPr lang="en-US" sz="1400" dirty="0">
                <a:latin typeface="Arial" panose="020B0604020202020204" pitchFamily="34" charset="0"/>
                <a:cs typeface="Arial" panose="020B0604020202020204" pitchFamily="34" charset="0"/>
              </a:rPr>
              <a:t>-</a:t>
            </a:r>
            <a:r>
              <a:rPr lang="el-GR" sz="1400" dirty="0">
                <a:latin typeface="Arial" panose="020B0604020202020204" pitchFamily="34" charset="0"/>
                <a:cs typeface="Arial" panose="020B0604020202020204" pitchFamily="34" charset="0"/>
              </a:rPr>
              <a:t>α‎ </a:t>
            </a:r>
            <a:r>
              <a:rPr lang="en-US" sz="1400" dirty="0">
                <a:latin typeface="Arial" panose="020B0604020202020204" pitchFamily="34" charset="0"/>
                <a:cs typeface="Arial" panose="020B0604020202020204" pitchFamily="34" charset="0"/>
              </a:rPr>
              <a:t>to synoptic timescale (periods of 2–5 days), with secondary peaks on diurnal and seasonal to annual timescales).</a:t>
            </a:r>
            <a:endParaRPr lang="en-US" sz="14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42DFF535-4DD7-314B-AE99-9DAD06BCF123}"/>
              </a:ext>
            </a:extLst>
          </p:cNvPr>
          <p:cNvPicPr>
            <a:picLocks noChangeAspect="1"/>
          </p:cNvPicPr>
          <p:nvPr/>
        </p:nvPicPr>
        <p:blipFill>
          <a:blip r:embed="rId3"/>
          <a:stretch>
            <a:fillRect/>
          </a:stretch>
        </p:blipFill>
        <p:spPr>
          <a:xfrm>
            <a:off x="317239" y="855212"/>
            <a:ext cx="2743200" cy="2267712"/>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2780</TotalTime>
  <Words>159</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DOE-SC EESA Highlights</vt:lpstr>
      <vt:lpstr>Downscaling wind</vt:lpstr>
    </vt:vector>
  </TitlesOfParts>
  <Company>LBNL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Sara C Pryor</cp:lastModifiedBy>
  <cp:revision>141</cp:revision>
  <cp:lastPrinted>2019-03-25T15:49:53Z</cp:lastPrinted>
  <dcterms:created xsi:type="dcterms:W3CDTF">2016-02-10T19:06:12Z</dcterms:created>
  <dcterms:modified xsi:type="dcterms:W3CDTF">2019-03-25T15:51:51Z</dcterms:modified>
</cp:coreProperties>
</file>