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D Collins" initials="WDC" lastIdx="1" clrIdx="0">
    <p:extLst/>
  </p:cmAuthor>
  <p:cmAuthor id="2" name="William D Collins" initials="WDC [2]" lastIdx="1" clrIdx="1">
    <p:extLst/>
  </p:cmAuthor>
  <p:cmAuthor id="3" name="William D Collins" initials="WDC [3]" lastIdx="1" clrIdx="2">
    <p:extLst/>
  </p:cmAuthor>
  <p:cmAuthor id="4" name="William D Collins" initials="WDC [4]" lastIdx="1" clrIdx="3">
    <p:extLst/>
  </p:cmAuthor>
  <p:cmAuthor id="5" name="William D Collins" initials="WDC [5]" lastIdx="1" clrIdx="4">
    <p:extLst/>
  </p:cmAuthor>
  <p:cmAuthor id="6" name="William D Collins" initials="WDC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8" autoAdjust="0"/>
    <p:restoredTop sz="94595" autoAdjust="0"/>
  </p:normalViewPr>
  <p:slideViewPr>
    <p:cSldViewPr snapToGrid="0" snapToObjects="1">
      <p:cViewPr varScale="1">
        <p:scale>
          <a:sx n="96" d="100"/>
          <a:sy n="96" d="100"/>
        </p:scale>
        <p:origin x="1392" y="16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5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636794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72231" y="1084675"/>
            <a:ext cx="5786275" cy="102336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92961" y="3260530"/>
            <a:ext cx="5786275" cy="74936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92961" y="4026091"/>
            <a:ext cx="5786275" cy="9469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acet logo with big text.png">
            <a:extLst>
              <a:ext uri="{FF2B5EF4-FFF2-40B4-BE49-F238E27FC236}">
                <a16:creationId xmlns:a16="http://schemas.microsoft.com/office/drawing/2014/main" id="{A356EB99-8C51-C04C-9E2F-253E3261D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400" y="-50801"/>
            <a:ext cx="9144000" cy="2865006"/>
          </a:xfrm>
          <a:prstGeom prst="rect">
            <a:avLst/>
          </a:prstGeom>
        </p:spPr>
      </p:pic>
      <p:pic>
        <p:nvPicPr>
          <p:cNvPr id="14" name="Picture 13" descr="facet logo with big text.png">
            <a:extLst>
              <a:ext uri="{FF2B5EF4-FFF2-40B4-BE49-F238E27FC236}">
                <a16:creationId xmlns:a16="http://schemas.microsoft.com/office/drawing/2014/main" id="{3560C9DF-BD0F-9842-BE37-8A82E7B70B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800" y="101599"/>
            <a:ext cx="9144000" cy="2865006"/>
          </a:xfrm>
          <a:prstGeom prst="rect">
            <a:avLst/>
          </a:prstGeom>
        </p:spPr>
      </p:pic>
      <p:pic>
        <p:nvPicPr>
          <p:cNvPr id="15" name="Picture 14" descr="facet logo with big text.png">
            <a:extLst>
              <a:ext uri="{FF2B5EF4-FFF2-40B4-BE49-F238E27FC236}">
                <a16:creationId xmlns:a16="http://schemas.microsoft.com/office/drawing/2014/main" id="{C60BB68B-4922-7C4F-9CD8-4B80D1AF2F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94" y="-50801"/>
            <a:ext cx="2743200" cy="859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2E93B0-F554-C24D-BEBB-052C2CB8ABDF}"/>
              </a:ext>
            </a:extLst>
          </p:cNvPr>
          <p:cNvSpPr txBox="1"/>
          <p:nvPr userDrawn="1"/>
        </p:nvSpPr>
        <p:spPr>
          <a:xfrm>
            <a:off x="16150328" y="26081353"/>
            <a:ext cx="6205219" cy="1034895"/>
          </a:xfrm>
          <a:prstGeom prst="rect">
            <a:avLst/>
          </a:prstGeom>
          <a:noFill/>
        </p:spPr>
        <p:txBody>
          <a:bodyPr wrap="none" lIns="19047" tIns="9523" rIns="19047" bIns="9523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Arial"/>
                <a:cs typeface="Arial"/>
              </a:rPr>
              <a:t>DE-SC0016438</a:t>
            </a:r>
            <a:r>
              <a:rPr lang="en-US" sz="6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00B9EA-12D5-2341-891B-A57DCF4FDD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50366" y="26114198"/>
            <a:ext cx="2088614" cy="89581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5870B3-F1C1-1D47-A0E5-CAE5B97FA6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669132" y="26162608"/>
            <a:ext cx="2364384" cy="80239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2FC2F7-8458-AE47-9D50-9963B486567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391742" y="26206784"/>
            <a:ext cx="2286036" cy="74655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207F64-4ADF-4843-BADC-4026AADEDD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684691" y="26011446"/>
            <a:ext cx="1174707" cy="11747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0B8692-6CE8-7E41-B623-C8C38D56E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2232" t="18624" r="20794" b="18891"/>
          <a:stretch/>
        </p:blipFill>
        <p:spPr>
          <a:xfrm>
            <a:off x="32444105" y="26050822"/>
            <a:ext cx="1249103" cy="109595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5DD0E9-32AE-324A-AEC4-F879D622D6A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075887" y="26144932"/>
            <a:ext cx="2084226" cy="904186"/>
          </a:xfrm>
          <a:prstGeom prst="rect">
            <a:avLst/>
          </a:prstGeom>
          <a:ln>
            <a:noFill/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B77FDAA-79ED-694D-BF14-046F90EF303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87840" y="6319633"/>
            <a:ext cx="5486400" cy="478271"/>
            <a:chOff x="22684691" y="26011446"/>
            <a:chExt cx="13475422" cy="117470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E78D4A3-9A14-FF45-982C-3EB59981C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7150366" y="26114198"/>
              <a:ext cx="2088614" cy="895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554BD1-6540-4442-9F30-5988AC8D4E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9669132" y="26162608"/>
              <a:ext cx="2364384" cy="8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1E0526F-29A3-A442-AFE1-FF554A29A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4391742" y="26206784"/>
              <a:ext cx="2286036" cy="746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BBF8AF-A44E-C448-9160-45F696841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2684691" y="26011446"/>
              <a:ext cx="1174707" cy="1174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68664A4-EFA9-744B-916A-578DDBA5C5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22232" t="18624" r="20794" b="18891"/>
            <a:stretch/>
          </p:blipFill>
          <p:spPr>
            <a:xfrm>
              <a:off x="32444105" y="26050822"/>
              <a:ext cx="1249103" cy="1095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5129485-6B04-7149-AA4A-CB16AEAFC3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4075887" y="26144932"/>
              <a:ext cx="2084226" cy="90418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5008057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895348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9389" y="16051"/>
            <a:ext cx="6656211" cy="708660"/>
          </a:xfrm>
        </p:spPr>
        <p:txBody>
          <a:bodyPr/>
          <a:lstStyle/>
          <a:p>
            <a:r>
              <a:rPr lang="en-US" sz="1800" dirty="0"/>
              <a:t>A hierarchical analysis of key decision points on downscaling of daily precipitation and air temperatures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C52594-6C86-A940-9384-1C83DC12A4C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New robust hierarchical framework for statistical downscaling presented and used in a rigorous assessment of the relative importance of 1) Model structure (generalized linear models, GLM v machine learning), 2) Predictor type (grid cell v. indices of weather types) and 3) Link functions to downscaling of air temperature and precipitation.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0539BD-2F57-CB4A-9150-E7BA1F5AE83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46783" y="3260530"/>
            <a:ext cx="5932453" cy="749366"/>
          </a:xfrm>
        </p:spPr>
        <p:txBody>
          <a:bodyPr/>
          <a:lstStyle/>
          <a:p>
            <a:r>
              <a:rPr lang="en-US" dirty="0"/>
              <a:t>We show that nonlinear machine learning models (ANN) are generally more skillful than GLM and that use of predictors with a larger spatial footprint (via weather typing indices) also leads to more skillful prediction. This is particularly true for extremes, for which simple approaches typically exhibit the largest errors.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systematic experiment across diverse climates is presented using a new model framework.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4E38FC-C9E4-5D45-8863-D2F30A4BFA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830" y="5337414"/>
            <a:ext cx="3352280" cy="688293"/>
          </a:xfrm>
        </p:spPr>
        <p:txBody>
          <a:bodyPr/>
          <a:lstStyle/>
          <a:p>
            <a:r>
              <a:rPr lang="en-US" dirty="0"/>
              <a:t>Pryor S.C. and </a:t>
            </a:r>
            <a:r>
              <a:rPr lang="en-US" dirty="0" err="1"/>
              <a:t>Schoof</a:t>
            </a:r>
            <a:r>
              <a:rPr lang="en-US" dirty="0"/>
              <a:t> J.T. (2019): A hierarchical analysis of the impact of methodological decisions on statistical downscaling of daily precipitation and air temperatures. </a:t>
            </a:r>
            <a:r>
              <a:rPr lang="en-US" i="1" dirty="0"/>
              <a:t>International Journal of Climatology</a:t>
            </a:r>
            <a:r>
              <a:rPr lang="en-US" dirty="0"/>
              <a:t>: https://</a:t>
            </a:r>
            <a:r>
              <a:rPr lang="en-US" dirty="0" err="1"/>
              <a:t>rmets.onlinelibrary.wiley.com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/pdf/10.1002/joc.5990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22279F-6EB2-AF48-B68C-32E3EAFD7326}"/>
              </a:ext>
            </a:extLst>
          </p:cNvPr>
          <p:cNvSpPr/>
          <p:nvPr/>
        </p:nvSpPr>
        <p:spPr>
          <a:xfrm>
            <a:off x="45830" y="3391031"/>
            <a:ext cx="32860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Downscaling of precipitation climate at 10 sites (x-axis); mean intensity on a wet day, mean bias on a wet day, mean annual total (and interannual variability by bars) and the amount (in mm) of precipitation above the 90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percentile value using 9 different model formulations.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17F05A-DD46-C64C-9704-C0773A82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1" y="930000"/>
            <a:ext cx="3200400" cy="2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</TotalTime>
  <Words>208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DOE-SC EESA Highlights</vt:lpstr>
      <vt:lpstr>A hierarchical analysis of key decision points on downscaling of daily precipitation and air temperatures</vt:lpstr>
    </vt:vector>
  </TitlesOfParts>
  <Company>LBNL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Sara C Pryor</cp:lastModifiedBy>
  <cp:revision>142</cp:revision>
  <cp:lastPrinted>2019-03-25T15:55:15Z</cp:lastPrinted>
  <dcterms:created xsi:type="dcterms:W3CDTF">2016-02-10T19:06:12Z</dcterms:created>
  <dcterms:modified xsi:type="dcterms:W3CDTF">2019-03-25T16:22:57Z</dcterms:modified>
</cp:coreProperties>
</file>