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4"/>
  </p:normalViewPr>
  <p:slideViewPr>
    <p:cSldViewPr snapToGrid="0" snapToObjects="1">
      <p:cViewPr varScale="1">
        <p:scale>
          <a:sx n="73" d="100"/>
          <a:sy n="73" d="100"/>
        </p:scale>
        <p:origin x="2072"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3004A-B692-4540-807F-C704E959FF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7D466A-A510-0643-9211-FAD8ABFC9D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B97B77-FC22-6243-9F18-7CD24E03A4BE}"/>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a:extLst>
              <a:ext uri="{FF2B5EF4-FFF2-40B4-BE49-F238E27FC236}">
                <a16:creationId xmlns:a16="http://schemas.microsoft.com/office/drawing/2014/main" id="{1D4C68ED-1DF2-4444-9182-8E9CEB6739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43AA2-E436-354F-99F3-5B2565787D05}"/>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113075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E524-2D2F-6846-A7C4-5511389A74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00794F-38C1-7E44-A478-DAD22CACE3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7D63CF-80D2-1844-BF48-D42CA85B8522}"/>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a:extLst>
              <a:ext uri="{FF2B5EF4-FFF2-40B4-BE49-F238E27FC236}">
                <a16:creationId xmlns:a16="http://schemas.microsoft.com/office/drawing/2014/main" id="{E051F793-1677-2B48-BEA2-0932E1506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2B953-4410-AE4F-B1EA-BE76C74CFFD9}"/>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4192970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CB15F3-F337-DC42-B488-BC7580AF0B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1D6561-7E73-BC4D-99B0-F342E4027B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1504D4-67DC-AA41-81B9-CF1C9C490195}"/>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a:extLst>
              <a:ext uri="{FF2B5EF4-FFF2-40B4-BE49-F238E27FC236}">
                <a16:creationId xmlns:a16="http://schemas.microsoft.com/office/drawing/2014/main" id="{DE855480-2120-1641-ADDB-60F2F7A98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1B34E-A404-EC4B-92BD-A35C933470AC}"/>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352056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E38AF-EFEC-6748-B3D4-5E9885AB62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567D7-FBC5-D645-A4E3-2A3FC02DCC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4D8A2-32F3-674B-98D8-7095D46D76FA}"/>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a:extLst>
              <a:ext uri="{FF2B5EF4-FFF2-40B4-BE49-F238E27FC236}">
                <a16:creationId xmlns:a16="http://schemas.microsoft.com/office/drawing/2014/main" id="{6AD750E8-0614-2340-AB00-12A01F4FC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D5FD1B-623A-4245-B5E5-4BCAD49E4FA3}"/>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323470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F381-E47D-0342-80DF-2C3FAFC72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3BE2E7-0F27-F646-B320-2DE5CC6F02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9D940C-0417-C34B-A20C-6BC6EEDEC39F}"/>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5" name="Footer Placeholder 4">
            <a:extLst>
              <a:ext uri="{FF2B5EF4-FFF2-40B4-BE49-F238E27FC236}">
                <a16:creationId xmlns:a16="http://schemas.microsoft.com/office/drawing/2014/main" id="{449F11EB-80D7-CB46-87CB-BF572F1B2D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E559E-C4EA-9549-B56F-7730602B9868}"/>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155128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6DF9D-1F7C-F54E-9038-BCB3C6D72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3BB912-3887-3947-8A41-8D88644B62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D93D72-A42D-7540-B7A7-2AE333CB25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610357-28B5-1942-A58F-E90E86D72DA5}"/>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6" name="Footer Placeholder 5">
            <a:extLst>
              <a:ext uri="{FF2B5EF4-FFF2-40B4-BE49-F238E27FC236}">
                <a16:creationId xmlns:a16="http://schemas.microsoft.com/office/drawing/2014/main" id="{5FA7C329-6879-734B-B612-F16D53356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7ABAB9-02C8-034D-9F64-AA24A8643794}"/>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2563871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608DE-5368-094A-A20B-974ACE04CA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28049D-6210-9543-9F94-5981C8EA75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0EA7BC-A6D6-F44C-90FD-2928186D14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16AA3C-E588-8642-85CC-579221960B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4472BB-B7B1-6446-B049-531BE32941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C72093-A18D-BB47-95A0-1B5D4873419A}"/>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8" name="Footer Placeholder 7">
            <a:extLst>
              <a:ext uri="{FF2B5EF4-FFF2-40B4-BE49-F238E27FC236}">
                <a16:creationId xmlns:a16="http://schemas.microsoft.com/office/drawing/2014/main" id="{EA943E08-ECC2-4748-B871-35D62188C6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163938-5A08-2446-91D5-00DF75C2FA25}"/>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280227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64725-49E4-F748-8735-282E72AAE6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B7FE0C-8866-F94F-A64C-DB9C3CDC6A67}"/>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4" name="Footer Placeholder 3">
            <a:extLst>
              <a:ext uri="{FF2B5EF4-FFF2-40B4-BE49-F238E27FC236}">
                <a16:creationId xmlns:a16="http://schemas.microsoft.com/office/drawing/2014/main" id="{1E73A2EF-20A8-6F41-BA50-09D57AAC93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5BCB93-09F4-C649-8BCC-C828FA73C7A6}"/>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210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153333-7AF7-B942-9EF0-52EA71F27FF3}"/>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3" name="Footer Placeholder 2">
            <a:extLst>
              <a:ext uri="{FF2B5EF4-FFF2-40B4-BE49-F238E27FC236}">
                <a16:creationId xmlns:a16="http://schemas.microsoft.com/office/drawing/2014/main" id="{5AD1C5EA-E423-4241-8FC6-67FDE83D3C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39AA96-51A0-E14D-88AE-28B7A4641D6A}"/>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26531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09E0-62BE-2749-ADA0-98D179B2D5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1C1944-BEE4-E24D-BADB-A36ECB507C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7604F-B58C-5544-A75D-F3B2F7921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367A0F-6021-DE47-9780-CDD5A0C1A1CB}"/>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6" name="Footer Placeholder 5">
            <a:extLst>
              <a:ext uri="{FF2B5EF4-FFF2-40B4-BE49-F238E27FC236}">
                <a16:creationId xmlns:a16="http://schemas.microsoft.com/office/drawing/2014/main" id="{26A10809-8377-9A43-A97E-587E3D7832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3A9E6F-4763-B94A-B476-CA2DB9624A64}"/>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1490542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8F88-3FEB-6347-AED4-CE85BC7E5A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F0BA2-359D-0A48-BE4A-7F4B41E90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5201DB-B178-7C44-9AB0-1D40BCC864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89B88-1892-594F-8E11-2DB8FA030881}"/>
              </a:ext>
            </a:extLst>
          </p:cNvPr>
          <p:cNvSpPr>
            <a:spLocks noGrp="1"/>
          </p:cNvSpPr>
          <p:nvPr>
            <p:ph type="dt" sz="half" idx="10"/>
          </p:nvPr>
        </p:nvSpPr>
        <p:spPr/>
        <p:txBody>
          <a:bodyPr/>
          <a:lstStyle/>
          <a:p>
            <a:fld id="{3624905A-74C0-9446-9C37-4190164B9993}" type="datetimeFigureOut">
              <a:rPr lang="en-US" smtClean="0"/>
              <a:t>6/8/20</a:t>
            </a:fld>
            <a:endParaRPr lang="en-US"/>
          </a:p>
        </p:txBody>
      </p:sp>
      <p:sp>
        <p:nvSpPr>
          <p:cNvPr id="6" name="Footer Placeholder 5">
            <a:extLst>
              <a:ext uri="{FF2B5EF4-FFF2-40B4-BE49-F238E27FC236}">
                <a16:creationId xmlns:a16="http://schemas.microsoft.com/office/drawing/2014/main" id="{04AE3A96-372F-3841-9F4E-0E0099FEC0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EF74FE-B58C-9E44-84C9-B26A01AFF801}"/>
              </a:ext>
            </a:extLst>
          </p:cNvPr>
          <p:cNvSpPr>
            <a:spLocks noGrp="1"/>
          </p:cNvSpPr>
          <p:nvPr>
            <p:ph type="sldNum" sz="quarter" idx="12"/>
          </p:nvPr>
        </p:nvSpPr>
        <p:spPr/>
        <p:txBody>
          <a:bodyPr/>
          <a:lstStyle/>
          <a:p>
            <a:fld id="{E4538E0C-48E1-CD4B-9BC6-EDBCA383A444}" type="slidenum">
              <a:rPr lang="en-US" smtClean="0"/>
              <a:t>‹#›</a:t>
            </a:fld>
            <a:endParaRPr lang="en-US"/>
          </a:p>
        </p:txBody>
      </p:sp>
    </p:spTree>
    <p:extLst>
      <p:ext uri="{BB962C8B-B14F-4D97-AF65-F5344CB8AC3E}">
        <p14:creationId xmlns:p14="http://schemas.microsoft.com/office/powerpoint/2010/main" val="223462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ADF4D8-6042-474F-864B-97C4AFBD34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81CEC7-2FB6-9848-A51C-579D86FC3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85675-CCB6-AB44-AAC4-622952A3BB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4905A-74C0-9446-9C37-4190164B9993}" type="datetimeFigureOut">
              <a:rPr lang="en-US" smtClean="0"/>
              <a:t>6/8/20</a:t>
            </a:fld>
            <a:endParaRPr lang="en-US"/>
          </a:p>
        </p:txBody>
      </p:sp>
      <p:sp>
        <p:nvSpPr>
          <p:cNvPr id="5" name="Footer Placeholder 4">
            <a:extLst>
              <a:ext uri="{FF2B5EF4-FFF2-40B4-BE49-F238E27FC236}">
                <a16:creationId xmlns:a16="http://schemas.microsoft.com/office/drawing/2014/main" id="{9B457A2D-6BA8-B844-96EB-F469DA623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201DD6-0B65-F548-B6B2-A853D1860E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38E0C-48E1-CD4B-9BC6-EDBCA383A444}" type="slidenum">
              <a:rPr lang="en-US" smtClean="0"/>
              <a:t>‹#›</a:t>
            </a:fld>
            <a:endParaRPr lang="en-US"/>
          </a:p>
        </p:txBody>
      </p:sp>
    </p:spTree>
    <p:extLst>
      <p:ext uri="{BB962C8B-B14F-4D97-AF65-F5344CB8AC3E}">
        <p14:creationId xmlns:p14="http://schemas.microsoft.com/office/powerpoint/2010/main" val="3894849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124C9A-79A5-D640-AF88-A3ADA8F004D7}"/>
              </a:ext>
            </a:extLst>
          </p:cNvPr>
          <p:cNvSpPr txBox="1"/>
          <p:nvPr/>
        </p:nvSpPr>
        <p:spPr>
          <a:xfrm>
            <a:off x="16245" y="97572"/>
            <a:ext cx="5818026" cy="861774"/>
          </a:xfrm>
          <a:prstGeom prst="rect">
            <a:avLst/>
          </a:prstGeom>
          <a:noFill/>
        </p:spPr>
        <p:txBody>
          <a:bodyPr wrap="square" rtlCol="0">
            <a:spAutoFit/>
          </a:bodyPr>
          <a:lstStyle/>
          <a:p>
            <a:r>
              <a:rPr lang="en-US" sz="2200" b="1" dirty="0">
                <a:latin typeface="Times New Roman" panose="02020603050405020304" pitchFamily="18" charset="0"/>
                <a:cs typeface="Times New Roman" panose="02020603050405020304" pitchFamily="18" charset="0"/>
              </a:rPr>
              <a:t>Fundamental Behavior of ENSO Phase-locking</a:t>
            </a:r>
          </a:p>
          <a:p>
            <a:r>
              <a:rPr lang="en-US" sz="1400" dirty="0">
                <a:latin typeface="Times New Roman" panose="02020603050405020304" pitchFamily="18" charset="0"/>
                <a:cs typeface="Times New Roman" panose="02020603050405020304" pitchFamily="18" charset="0"/>
              </a:rPr>
              <a:t>Han-Ching Chen and </a:t>
            </a:r>
            <a:r>
              <a:rPr lang="en-US" sz="1400" b="1" dirty="0">
                <a:latin typeface="Times New Roman" panose="02020603050405020304" pitchFamily="18" charset="0"/>
                <a:cs typeface="Times New Roman" panose="02020603050405020304" pitchFamily="18" charset="0"/>
              </a:rPr>
              <a:t>Fei-Fei </a:t>
            </a:r>
            <a:r>
              <a:rPr lang="en-US" sz="1400" b="1" dirty="0" err="1">
                <a:latin typeface="Times New Roman" panose="02020603050405020304" pitchFamily="18" charset="0"/>
                <a:cs typeface="Times New Roman" panose="02020603050405020304" pitchFamily="18" charset="0"/>
              </a:rPr>
              <a:t>Jin</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J. Climate</a:t>
            </a:r>
            <a:r>
              <a:rPr lang="en-US" sz="1400" dirty="0">
                <a:latin typeface="Times New Roman" panose="02020603050405020304" pitchFamily="18" charset="0"/>
                <a:cs typeface="Times New Roman" panose="02020603050405020304" pitchFamily="18" charset="0"/>
              </a:rPr>
              <a:t>, 33, 1953–1968, https://</a:t>
            </a:r>
            <a:r>
              <a:rPr lang="en-US" sz="1400" dirty="0" err="1">
                <a:latin typeface="Times New Roman" panose="02020603050405020304" pitchFamily="18" charset="0"/>
                <a:cs typeface="Times New Roman" panose="02020603050405020304" pitchFamily="18" charset="0"/>
              </a:rPr>
              <a:t>doi.org</a:t>
            </a:r>
            <a:r>
              <a:rPr lang="en-US" sz="1400" dirty="0">
                <a:latin typeface="Times New Roman" panose="02020603050405020304" pitchFamily="18" charset="0"/>
                <a:cs typeface="Times New Roman" panose="02020603050405020304" pitchFamily="18" charset="0"/>
              </a:rPr>
              <a:t>/10.1175/JCLI-D-19-0264.1</a:t>
            </a:r>
            <a:endParaRPr lang="en-US" sz="16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DD8E89C-8017-E545-8990-66150241C46E}"/>
                  </a:ext>
                </a:extLst>
              </p:cNvPr>
              <p:cNvSpPr txBox="1"/>
              <p:nvPr/>
            </p:nvSpPr>
            <p:spPr>
              <a:xfrm>
                <a:off x="16246" y="1032303"/>
                <a:ext cx="5731736" cy="5456365"/>
              </a:xfrm>
              <a:prstGeom prst="rect">
                <a:avLst/>
              </a:prstGeom>
              <a:noFill/>
            </p:spPr>
            <p:txBody>
              <a:bodyPr wrap="square" rtlCol="0">
                <a:spAutoFit/>
              </a:bodyPr>
              <a:lstStyle/>
              <a:p>
                <a:pPr algn="just"/>
                <a:r>
                  <a:rPr lang="en-US" sz="1200" b="1" i="1" dirty="0">
                    <a:latin typeface="Times New Roman" panose="02020603050405020304" pitchFamily="18" charset="0"/>
                    <a:cs typeface="Times New Roman" panose="02020603050405020304" pitchFamily="18" charset="0"/>
                  </a:rPr>
                  <a:t>OBJECTIVE  </a:t>
                </a:r>
              </a:p>
              <a:p>
                <a:pPr algn="just"/>
                <a:r>
                  <a:rPr lang="en-US" sz="1200" dirty="0">
                    <a:latin typeface="Times New Roman" panose="02020603050405020304" pitchFamily="18" charset="0"/>
                    <a:cs typeface="Times New Roman" panose="02020603050405020304" pitchFamily="18" charset="0"/>
                  </a:rPr>
                  <a:t>El Niño–Southern Oscillation (ENSO) events tend to peak at the end of the calendar year, a phenomenon called ENSO phase-locking. This phase-locking is a fundamental ENSO property that is determined by its basic dynamics. The conceptual ENSO recharge oscillator (RO) model is adopted to examine the ENSO phase-locking behavior in terms of its peak time, strength of phase-locking, and asymmetry between El Niño and La Niña events.</a:t>
                </a:r>
              </a:p>
              <a:p>
                <a:pPr algn="just"/>
                <a:r>
                  <a:rPr lang="en-US" sz="1200" b="1" i="1" dirty="0">
                    <a:latin typeface="Times New Roman" panose="02020603050405020304" pitchFamily="18" charset="0"/>
                    <a:cs typeface="Times New Roman" panose="02020603050405020304" pitchFamily="18" charset="0"/>
                  </a:rPr>
                  <a:t>APPROACH </a:t>
                </a:r>
              </a:p>
              <a:p>
                <a:pPr algn="just"/>
                <a:r>
                  <a:rPr lang="en-US" sz="1200" dirty="0">
                    <a:latin typeface="Times New Roman" panose="02020603050405020304" pitchFamily="18" charset="0"/>
                    <a:cs typeface="Times New Roman" panose="02020603050405020304" pitchFamily="18" charset="0"/>
                  </a:rPr>
                  <a:t>A simple recharge oscillator paradigm is </a:t>
                </a:r>
                <a:r>
                  <a:rPr lang="en-US" altLang="zh-TW" sz="1200" dirty="0">
                    <a:latin typeface="Times New Roman" panose="02020603050405020304" pitchFamily="18" charset="0"/>
                    <a:cs typeface="Times New Roman" panose="02020603050405020304" pitchFamily="18" charset="0"/>
                  </a:rPr>
                  <a:t>utilized</a:t>
                </a:r>
                <a:r>
                  <a:rPr lang="en-US" sz="1200" dirty="0">
                    <a:latin typeface="Times New Roman" panose="02020603050405020304" pitchFamily="18" charset="0"/>
                    <a:cs typeface="Times New Roman" panose="02020603050405020304" pitchFamily="18" charset="0"/>
                  </a:rPr>
                  <a:t> to revisit the questions about what are the key factors that control the mechanism of phase-locking of ENSO, in terms of the peak time, strength of phase-locking (sharpness) and asymmetry of phase-locking between El Niño and La Niña events. </a:t>
                </a:r>
              </a:p>
              <a:p>
                <a:pPr algn="just">
                  <a:spcAft>
                    <a:spcPts val="600"/>
                  </a:spcAft>
                </a:pPr>
                <a14:m>
                  <m:oMathPara xmlns:m="http://schemas.openxmlformats.org/officeDocument/2006/math">
                    <m:oMathParaPr>
                      <m:jc m:val="left"/>
                    </m:oMathParaPr>
                    <m:oMath xmlns:m="http://schemas.openxmlformats.org/officeDocument/2006/math">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𝑑𝑇</m:t>
                          </m:r>
                        </m:num>
                        <m:den>
                          <m:r>
                            <a:rPr lang="en-US" altLang="zh-TW" sz="1200" i="1">
                              <a:latin typeface="Cambria Math" panose="02040503050406030204" pitchFamily="18" charset="0"/>
                            </a:rPr>
                            <m:t>𝑑𝑡</m:t>
                          </m:r>
                        </m:den>
                      </m:f>
                      <m:r>
                        <a:rPr lang="en-US" altLang="zh-TW" sz="1200" i="1">
                          <a:latin typeface="Cambria Math" panose="02040503050406030204" pitchFamily="18" charset="0"/>
                        </a:rPr>
                        <m:t>=</m:t>
                      </m:r>
                      <m:r>
                        <a:rPr lang="en-US" altLang="zh-TW" sz="1200" i="1">
                          <a:latin typeface="Cambria Math" panose="02040503050406030204" pitchFamily="18" charset="0"/>
                        </a:rPr>
                        <m:t>𝑅𝑇</m:t>
                      </m:r>
                      <m:r>
                        <a:rPr lang="en-US" altLang="zh-TW" sz="1200" i="1">
                          <a:latin typeface="Cambria Math" panose="02040503050406030204" pitchFamily="18" charset="0"/>
                        </a:rPr>
                        <m:t>+</m:t>
                      </m:r>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𝜔</m:t>
                          </m:r>
                        </m:e>
                        <m:sub>
                          <m:r>
                            <a:rPr lang="en-US" altLang="zh-TW" sz="1200" i="1">
                              <a:latin typeface="Cambria Math" panose="02040503050406030204" pitchFamily="18" charset="0"/>
                            </a:rPr>
                            <m:t>0</m:t>
                          </m:r>
                        </m:sub>
                      </m:sSub>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h</m:t>
                          </m:r>
                        </m:e>
                        <m:sub>
                          <m:r>
                            <a:rPr lang="en-US" altLang="zh-TW" sz="1200" i="1">
                              <a:latin typeface="Cambria Math" panose="02040503050406030204" pitchFamily="18" charset="0"/>
                            </a:rPr>
                            <m:t>𝑤</m:t>
                          </m:r>
                        </m:sub>
                      </m:sSub>
                      <m:r>
                        <a:rPr lang="en-US" altLang="zh-TW" sz="1200" i="1">
                          <a:latin typeface="Cambria Math" panose="02040503050406030204" pitchFamily="18" charset="0"/>
                        </a:rPr>
                        <m:t>+</m:t>
                      </m:r>
                      <m:r>
                        <a:rPr lang="en-US" altLang="zh-TW" sz="1200" i="1">
                          <a:latin typeface="Cambria Math" panose="02040503050406030204" pitchFamily="18" charset="0"/>
                        </a:rPr>
                        <m:t>𝜎𝜉</m:t>
                      </m:r>
                      <m:d>
                        <m:dPr>
                          <m:ctrlPr>
                            <a:rPr lang="zh-TW" altLang="zh-TW" sz="1200" i="1">
                              <a:latin typeface="Cambria Math" panose="02040503050406030204" pitchFamily="18" charset="0"/>
                            </a:rPr>
                          </m:ctrlPr>
                        </m:dPr>
                        <m:e>
                          <m:r>
                            <a:rPr lang="en-US" altLang="zh-TW" sz="1200" i="1">
                              <a:latin typeface="Cambria Math" panose="02040503050406030204" pitchFamily="18" charset="0"/>
                            </a:rPr>
                            <m:t>1+</m:t>
                          </m:r>
                          <m:r>
                            <a:rPr lang="en-US" altLang="zh-TW" sz="1200" i="1">
                              <a:latin typeface="Cambria Math" panose="02040503050406030204" pitchFamily="18" charset="0"/>
                            </a:rPr>
                            <m:t>𝐵</m:t>
                          </m:r>
                          <m:r>
                            <a:rPr lang="en-US" altLang="zh-TW" sz="1200" i="1">
                              <a:latin typeface="Cambria Math" panose="02040503050406030204" pitchFamily="18" charset="0"/>
                            </a:rPr>
                            <m:t>𝛨</m:t>
                          </m:r>
                          <m:r>
                            <a:rPr lang="en-US" altLang="zh-TW" sz="1200" i="1">
                              <a:latin typeface="Cambria Math" panose="02040503050406030204" pitchFamily="18" charset="0"/>
                            </a:rPr>
                            <m:t>(</m:t>
                          </m:r>
                          <m:r>
                            <a:rPr lang="en-US" altLang="zh-TW" sz="1200" i="1">
                              <a:latin typeface="Cambria Math" panose="02040503050406030204" pitchFamily="18" charset="0"/>
                            </a:rPr>
                            <m:t>𝑇</m:t>
                          </m:r>
                          <m:r>
                            <a:rPr lang="en-US" altLang="zh-TW" sz="1200" i="1">
                              <a:latin typeface="Cambria Math" panose="02040503050406030204" pitchFamily="18" charset="0"/>
                            </a:rPr>
                            <m:t>)</m:t>
                          </m:r>
                          <m:r>
                            <a:rPr lang="en-US" altLang="zh-TW" sz="1200" i="1">
                              <a:latin typeface="Cambria Math" panose="02040503050406030204" pitchFamily="18" charset="0"/>
                            </a:rPr>
                            <m:t>𝑇</m:t>
                          </m:r>
                        </m:e>
                      </m:d>
                      <m:r>
                        <a:rPr lang="en-US" altLang="zh-TW" sz="1200" i="1">
                          <a:latin typeface="Cambria Math" panose="02040503050406030204" pitchFamily="18" charset="0"/>
                        </a:rPr>
                        <m:t>−</m:t>
                      </m:r>
                      <m:r>
                        <a:rPr lang="en-US" altLang="zh-TW" sz="1200" i="1">
                          <a:latin typeface="Cambria Math" panose="02040503050406030204" pitchFamily="18" charset="0"/>
                        </a:rPr>
                        <m:t>𝑐</m:t>
                      </m:r>
                      <m:sSup>
                        <m:sSupPr>
                          <m:ctrlPr>
                            <a:rPr lang="zh-TW" altLang="zh-TW" sz="1200" i="1">
                              <a:latin typeface="Cambria Math" panose="02040503050406030204" pitchFamily="18" charset="0"/>
                            </a:rPr>
                          </m:ctrlPr>
                        </m:sSupPr>
                        <m:e>
                          <m:r>
                            <a:rPr lang="en-US" altLang="zh-TW" sz="1200" i="1">
                              <a:latin typeface="Cambria Math" panose="02040503050406030204" pitchFamily="18" charset="0"/>
                            </a:rPr>
                            <m:t>𝑇</m:t>
                          </m:r>
                        </m:e>
                        <m:sup>
                          <m:r>
                            <a:rPr lang="en-US" altLang="zh-TW" sz="1200" i="1">
                              <a:latin typeface="Cambria Math" panose="02040503050406030204" pitchFamily="18" charset="0"/>
                            </a:rPr>
                            <m:t>3</m:t>
                          </m:r>
                        </m:sup>
                      </m:sSup>
                      <m:r>
                        <a:rPr lang="en-US" altLang="zh-TW" sz="1200" i="1">
                          <a:latin typeface="Cambria Math" panose="02040503050406030204" pitchFamily="18" charset="0"/>
                        </a:rPr>
                        <m:t>+</m:t>
                      </m:r>
                      <m:r>
                        <a:rPr lang="en-US" altLang="zh-TW" sz="1200" i="1">
                          <a:latin typeface="Cambria Math" panose="02040503050406030204" pitchFamily="18" charset="0"/>
                        </a:rPr>
                        <m:t>𝑏</m:t>
                      </m:r>
                      <m:sSup>
                        <m:sSupPr>
                          <m:ctrlPr>
                            <a:rPr lang="zh-TW" altLang="zh-TW" sz="1200" i="1">
                              <a:latin typeface="Cambria Math" panose="02040503050406030204" pitchFamily="18" charset="0"/>
                            </a:rPr>
                          </m:ctrlPr>
                        </m:sSupPr>
                        <m:e>
                          <m:r>
                            <a:rPr lang="en-US" altLang="zh-TW" sz="1200" i="1">
                              <a:latin typeface="Cambria Math" panose="02040503050406030204" pitchFamily="18" charset="0"/>
                            </a:rPr>
                            <m:t>𝑇</m:t>
                          </m:r>
                        </m:e>
                        <m:sup>
                          <m:r>
                            <a:rPr lang="en-US" altLang="zh-TW" sz="1200" i="1">
                              <a:latin typeface="Cambria Math" panose="02040503050406030204" pitchFamily="18" charset="0"/>
                            </a:rPr>
                            <m:t>2</m:t>
                          </m:r>
                        </m:sup>
                      </m:sSup>
                    </m:oMath>
                  </m:oMathPara>
                </a14:m>
                <a:endParaRPr lang="zh-TW" altLang="zh-TW" sz="1200" dirty="0">
                  <a:latin typeface="Times New Roman" panose="02020603050405020304" pitchFamily="18" charset="0"/>
                  <a:cs typeface="Times New Roman" panose="02020603050405020304" pitchFamily="18" charset="0"/>
                </a:endParaRPr>
              </a:p>
              <a:p>
                <a:pPr algn="just">
                  <a:spcAft>
                    <a:spcPts val="600"/>
                  </a:spcAft>
                </a:pPr>
                <a14:m>
                  <m:oMathPara xmlns:m="http://schemas.openxmlformats.org/officeDocument/2006/math">
                    <m:oMathParaPr>
                      <m:jc m:val="left"/>
                    </m:oMathParaPr>
                    <m:oMath xmlns:m="http://schemas.openxmlformats.org/officeDocument/2006/math">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𝑑</m:t>
                          </m:r>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h</m:t>
                              </m:r>
                            </m:e>
                            <m:sub>
                              <m:r>
                                <a:rPr lang="en-US" altLang="zh-TW" sz="1200" i="1">
                                  <a:latin typeface="Cambria Math" panose="02040503050406030204" pitchFamily="18" charset="0"/>
                                </a:rPr>
                                <m:t>𝑤</m:t>
                              </m:r>
                            </m:sub>
                          </m:sSub>
                        </m:num>
                        <m:den>
                          <m:r>
                            <a:rPr lang="en-US" altLang="zh-TW" sz="1200" i="1">
                              <a:latin typeface="Cambria Math" panose="02040503050406030204" pitchFamily="18" charset="0"/>
                            </a:rPr>
                            <m:t>𝑑𝑡</m:t>
                          </m:r>
                        </m:den>
                      </m:f>
                      <m:r>
                        <a:rPr lang="en-US" altLang="zh-TW" sz="1200" i="1">
                          <a:latin typeface="Cambria Math" panose="02040503050406030204" pitchFamily="18" charset="0"/>
                        </a:rPr>
                        <m:t>=−</m:t>
                      </m:r>
                      <m:r>
                        <a:rPr lang="en-US" altLang="zh-TW" sz="1200" i="1">
                          <a:latin typeface="Cambria Math" panose="02040503050406030204" pitchFamily="18" charset="0"/>
                        </a:rPr>
                        <m:t>𝑟</m:t>
                      </m:r>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h</m:t>
                          </m:r>
                        </m:e>
                        <m:sub>
                          <m:r>
                            <a:rPr lang="en-US" altLang="zh-TW" sz="1200" i="1">
                              <a:latin typeface="Cambria Math" panose="02040503050406030204" pitchFamily="18" charset="0"/>
                            </a:rPr>
                            <m:t>𝑤</m:t>
                          </m:r>
                        </m:sub>
                      </m:sSub>
                      <m:r>
                        <a:rPr lang="en-US" altLang="zh-TW" sz="1200" i="1">
                          <a:latin typeface="Cambria Math" panose="02040503050406030204" pitchFamily="18" charset="0"/>
                        </a:rPr>
                        <m:t>−</m:t>
                      </m:r>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𝜔</m:t>
                          </m:r>
                        </m:e>
                        <m:sub>
                          <m:r>
                            <a:rPr lang="en-US" altLang="zh-TW" sz="1200" i="1">
                              <a:latin typeface="Cambria Math" panose="02040503050406030204" pitchFamily="18" charset="0"/>
                            </a:rPr>
                            <m:t>0</m:t>
                          </m:r>
                        </m:sub>
                      </m:sSub>
                      <m:r>
                        <a:rPr lang="en-US" altLang="zh-TW" sz="1200" i="1">
                          <a:latin typeface="Cambria Math" panose="02040503050406030204" pitchFamily="18" charset="0"/>
                        </a:rPr>
                        <m:t>𝑇</m:t>
                      </m:r>
                    </m:oMath>
                  </m:oMathPara>
                </a14:m>
                <a:endParaRPr lang="en-US" altLang="zh-TW" sz="1200" dirty="0">
                  <a:latin typeface="Times New Roman" panose="02020603050405020304" pitchFamily="18" charset="0"/>
                  <a:cs typeface="Times New Roman" panose="02020603050405020304" pitchFamily="18" charset="0"/>
                </a:endParaRPr>
              </a:p>
              <a:p>
                <a:pPr algn="just">
                  <a:spcAft>
                    <a:spcPts val="600"/>
                  </a:spcAft>
                </a:pPr>
                <a14:m>
                  <m:oMathPara xmlns:m="http://schemas.openxmlformats.org/officeDocument/2006/math">
                    <m:oMathParaPr>
                      <m:jc m:val="left"/>
                    </m:oMathParaPr>
                    <m:oMath xmlns:m="http://schemas.openxmlformats.org/officeDocument/2006/math">
                      <m:r>
                        <a:rPr lang="en-US" altLang="zh-TW" sz="1200" i="1">
                          <a:latin typeface="Cambria Math" panose="02040503050406030204" pitchFamily="18" charset="0"/>
                        </a:rPr>
                        <m:t>𝑅</m:t>
                      </m:r>
                      <m:r>
                        <a:rPr lang="en-US" altLang="zh-TW" sz="1200" i="1">
                          <a:latin typeface="Cambria Math" panose="02040503050406030204" pitchFamily="18" charset="0"/>
                        </a:rPr>
                        <m:t>=</m:t>
                      </m:r>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𝑅</m:t>
                          </m:r>
                        </m:e>
                        <m:sub>
                          <m:r>
                            <a:rPr lang="en-US" altLang="zh-TW" sz="1200" i="1">
                              <a:latin typeface="Cambria Math" panose="02040503050406030204" pitchFamily="18" charset="0"/>
                            </a:rPr>
                            <m:t>0</m:t>
                          </m:r>
                        </m:sub>
                      </m:sSub>
                      <m:r>
                        <a:rPr lang="en-US" altLang="zh-TW" sz="1200" i="1">
                          <a:latin typeface="Cambria Math" panose="02040503050406030204" pitchFamily="18" charset="0"/>
                        </a:rPr>
                        <m:t>−</m:t>
                      </m:r>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𝑅</m:t>
                          </m:r>
                        </m:e>
                        <m:sub>
                          <m:r>
                            <a:rPr lang="en-US" altLang="zh-TW" sz="1200" i="1">
                              <a:latin typeface="Cambria Math" panose="02040503050406030204" pitchFamily="18" charset="0"/>
                            </a:rPr>
                            <m:t>𝑎</m:t>
                          </m:r>
                        </m:sub>
                      </m:sSub>
                      <m:r>
                        <m:rPr>
                          <m:sty m:val="p"/>
                        </m:rPr>
                        <a:rPr lang="en-US" altLang="zh-TW" sz="1200">
                          <a:latin typeface="Cambria Math" panose="02040503050406030204" pitchFamily="18" charset="0"/>
                        </a:rPr>
                        <m:t>sin</m:t>
                      </m:r>
                      <m:r>
                        <a:rPr lang="en-US" altLang="zh-TW" sz="1200" i="1">
                          <a:latin typeface="Cambria Math" panose="02040503050406030204" pitchFamily="18" charset="0"/>
                        </a:rPr>
                        <m:t>(</m:t>
                      </m:r>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𝜔</m:t>
                          </m:r>
                        </m:e>
                        <m:sub>
                          <m:r>
                            <a:rPr lang="en-US" altLang="zh-TW" sz="1200" i="1">
                              <a:latin typeface="Cambria Math" panose="02040503050406030204" pitchFamily="18" charset="0"/>
                            </a:rPr>
                            <m:t>𝑎</m:t>
                          </m:r>
                        </m:sub>
                      </m:sSub>
                      <m:r>
                        <a:rPr lang="en-US" altLang="zh-TW" sz="1200" i="1">
                          <a:latin typeface="Cambria Math" panose="02040503050406030204" pitchFamily="18" charset="0"/>
                        </a:rPr>
                        <m:t>𝑡</m:t>
                      </m:r>
                      <m:r>
                        <a:rPr lang="en-US" altLang="zh-TW" sz="1200" i="1">
                          <a:latin typeface="Cambria Math" panose="02040503050406030204" pitchFamily="18" charset="0"/>
                        </a:rPr>
                        <m:t>−</m:t>
                      </m:r>
                      <m:r>
                        <a:rPr lang="en-US" altLang="zh-TW" sz="1200" i="1">
                          <a:latin typeface="Cambria Math" panose="02040503050406030204" pitchFamily="18" charset="0"/>
                        </a:rPr>
                        <m:t>𝜑</m:t>
                      </m:r>
                      <m:r>
                        <a:rPr lang="en-US" altLang="zh-TW" sz="1200" i="1">
                          <a:latin typeface="Cambria Math" panose="02040503050406030204" pitchFamily="18" charset="0"/>
                        </a:rPr>
                        <m:t>)</m:t>
                      </m:r>
                    </m:oMath>
                  </m:oMathPara>
                </a14:m>
                <a:endParaRPr lang="zh-TW" altLang="zh-TW"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The annual cycle modulations (</a:t>
                </a:r>
                <a14:m>
                  <m:oMath xmlns:m="http://schemas.openxmlformats.org/officeDocument/2006/math">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𝑅</m:t>
                        </m:r>
                      </m:e>
                      <m:sub>
                        <m:r>
                          <a:rPr lang="en-US" altLang="zh-TW" sz="1200" i="1">
                            <a:latin typeface="Cambria Math" panose="02040503050406030204" pitchFamily="18" charset="0"/>
                          </a:rPr>
                          <m:t>𝑎</m:t>
                        </m:r>
                      </m:sub>
                    </m:sSub>
                  </m:oMath>
                </a14:m>
                <a:r>
                  <a:rPr lang="en-US" sz="1200" dirty="0">
                    <a:latin typeface="Times New Roman" panose="02020603050405020304" pitchFamily="18" charset="0"/>
                    <a:cs typeface="Times New Roman" panose="02020603050405020304" pitchFamily="18" charset="0"/>
                  </a:rPr>
                  <a:t>) are included in the growth rate with the frequency of </a:t>
                </a:r>
                <a14:m>
                  <m:oMath xmlns:m="http://schemas.openxmlformats.org/officeDocument/2006/math">
                    <m:sSub>
                      <m:sSubPr>
                        <m:ctrlPr>
                          <a:rPr lang="zh-TW" altLang="zh-TW" sz="1200" i="1">
                            <a:latin typeface="Cambria Math" panose="02040503050406030204" pitchFamily="18" charset="0"/>
                          </a:rPr>
                        </m:ctrlPr>
                      </m:sSubPr>
                      <m:e>
                        <m:r>
                          <a:rPr lang="en-US" altLang="zh-TW" sz="1200" i="1">
                            <a:latin typeface="Cambria Math" panose="02040503050406030204" pitchFamily="18" charset="0"/>
                          </a:rPr>
                          <m:t>𝜔</m:t>
                        </m:r>
                      </m:e>
                      <m:sub>
                        <m:r>
                          <a:rPr lang="en-US" altLang="zh-TW" sz="1200" i="1">
                            <a:latin typeface="Cambria Math" panose="02040503050406030204" pitchFamily="18" charset="0"/>
                          </a:rPr>
                          <m:t>𝑎</m:t>
                        </m:r>
                      </m:sub>
                    </m:sSub>
                  </m:oMath>
                </a14:m>
                <a:r>
                  <a:rPr lang="en-US" sz="1200" dirty="0">
                    <a:latin typeface="Times New Roman" panose="02020603050405020304" pitchFamily="18" charset="0"/>
                    <a:cs typeface="Times New Roman" panose="02020603050405020304" pitchFamily="18" charset="0"/>
                  </a:rPr>
                  <a:t> and phase of </a:t>
                </a:r>
                <a14:m>
                  <m:oMath xmlns:m="http://schemas.openxmlformats.org/officeDocument/2006/math">
                    <m:r>
                      <a:rPr lang="en-US" altLang="zh-TW" sz="1200" i="1">
                        <a:latin typeface="Cambria Math" panose="02040503050406030204" pitchFamily="18" charset="0"/>
                      </a:rPr>
                      <m:t>𝜑</m:t>
                    </m:r>
                  </m:oMath>
                </a14:m>
                <a:r>
                  <a:rPr lang="el-GR"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reflecting the influence of the annual cycle modulation in a basic state on SST growth/decay. The impact on ENSO phase-locking from annual cycle modulation of the growth/decay rate, stochastic forcing, nonlinearity, and linear frequency are examined in this RO model.</a:t>
                </a:r>
              </a:p>
              <a:p>
                <a:pPr algn="just"/>
                <a:r>
                  <a:rPr lang="en-US" sz="1200" b="1" i="1" dirty="0">
                    <a:latin typeface="Times New Roman" panose="02020603050405020304" pitchFamily="18" charset="0"/>
                    <a:cs typeface="Times New Roman" panose="02020603050405020304" pitchFamily="18" charset="0"/>
                  </a:rPr>
                  <a:t>IMPACT  </a:t>
                </a:r>
              </a:p>
              <a:p>
                <a:pPr algn="just"/>
                <a:r>
                  <a:rPr lang="en-US" sz="1200" dirty="0">
                    <a:latin typeface="Times New Roman" panose="02020603050405020304" pitchFamily="18" charset="0"/>
                    <a:cs typeface="Times New Roman" panose="02020603050405020304" pitchFamily="18" charset="0"/>
                  </a:rPr>
                  <a:t>The key factors that control the mechanism of phase-locking of ENSO, in terms of its peak time, strength of phase-locking, and asymmetry of phase-locking can be determined by a simple recharge oscillator paradigm. It is useful to evaluate current coupled general circulation models (CGCMs) in terms of their ability to reproduce the ENSO phase-locking and improve their ENSO simulation and prediction skills of ENSO.</a:t>
                </a:r>
                <a:endParaRPr lang="en-US" sz="1200" i="1" dirty="0">
                  <a:latin typeface="Times New Roman" panose="02020603050405020304" pitchFamily="18" charset="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ADD8E89C-8017-E545-8990-66150241C46E}"/>
                  </a:ext>
                </a:extLst>
              </p:cNvPr>
              <p:cNvSpPr txBox="1">
                <a:spLocks noRot="1" noChangeAspect="1" noMove="1" noResize="1" noEditPoints="1" noAdjustHandles="1" noChangeArrowheads="1" noChangeShapeType="1" noTextEdit="1"/>
              </p:cNvSpPr>
              <p:nvPr/>
            </p:nvSpPr>
            <p:spPr>
              <a:xfrm>
                <a:off x="16246" y="1032303"/>
                <a:ext cx="5731736" cy="5456365"/>
              </a:xfrm>
              <a:prstGeom prst="rect">
                <a:avLst/>
              </a:prstGeom>
              <a:blipFill>
                <a:blip r:embed="rId2"/>
                <a:stretch>
                  <a:fillRect/>
                </a:stretch>
              </a:blipFill>
            </p:spPr>
            <p:txBody>
              <a:bodyPr/>
              <a:lstStyle/>
              <a:p>
                <a:r>
                  <a:rPr lang="zh-TW" altLang="en-US">
                    <a:noFill/>
                  </a:rPr>
                  <a:t> </a:t>
                </a:r>
              </a:p>
            </p:txBody>
          </p:sp>
        </mc:Fallback>
      </mc:AlternateContent>
      <p:sp>
        <p:nvSpPr>
          <p:cNvPr id="5" name="矩形 4">
            <a:extLst>
              <a:ext uri="{FF2B5EF4-FFF2-40B4-BE49-F238E27FC236}">
                <a16:creationId xmlns:a16="http://schemas.microsoft.com/office/drawing/2014/main" id="{5B02255B-5D6E-2C42-9B4A-B7D65D820421}"/>
              </a:ext>
            </a:extLst>
          </p:cNvPr>
          <p:cNvSpPr/>
          <p:nvPr/>
        </p:nvSpPr>
        <p:spPr>
          <a:xfrm>
            <a:off x="16245" y="6488668"/>
            <a:ext cx="3377912" cy="369332"/>
          </a:xfrm>
          <a:prstGeom prst="rect">
            <a:avLst/>
          </a:prstGeom>
        </p:spPr>
        <p:txBody>
          <a:bodyPr wrap="none">
            <a:spAutoFit/>
          </a:bodyPr>
          <a:lstStyle/>
          <a:p>
            <a:pPr algn="just"/>
            <a:r>
              <a:rPr lang="en-US" altLang="zh-TW" b="1" i="1" dirty="0">
                <a:solidFill>
                  <a:srgbClr val="0070C0"/>
                </a:solidFill>
                <a:latin typeface="Times New Roman" panose="02020603050405020304" pitchFamily="18" charset="0"/>
                <a:cs typeface="Times New Roman" panose="02020603050405020304" pitchFamily="18" charset="0"/>
              </a:rPr>
              <a:t>Funded by DOE RGMA Program</a:t>
            </a:r>
          </a:p>
        </p:txBody>
      </p:sp>
      <p:sp>
        <p:nvSpPr>
          <p:cNvPr id="6" name="矩形 5">
            <a:extLst>
              <a:ext uri="{FF2B5EF4-FFF2-40B4-BE49-F238E27FC236}">
                <a16:creationId xmlns:a16="http://schemas.microsoft.com/office/drawing/2014/main" id="{B7479908-27CA-DA40-A61D-2FD2AE975C0B}"/>
              </a:ext>
            </a:extLst>
          </p:cNvPr>
          <p:cNvSpPr/>
          <p:nvPr/>
        </p:nvSpPr>
        <p:spPr>
          <a:xfrm>
            <a:off x="9211252" y="3554705"/>
            <a:ext cx="3023818" cy="3231654"/>
          </a:xfrm>
          <a:prstGeom prst="rect">
            <a:avLst/>
          </a:prstGeom>
        </p:spPr>
        <p:txBody>
          <a:bodyPr wrap="square">
            <a:spAutoFit/>
          </a:bodyPr>
          <a:lstStyle/>
          <a:p>
            <a:pPr algn="just"/>
            <a:r>
              <a:rPr lang="en-US" altLang="zh-TW" sz="1200" b="1" dirty="0">
                <a:latin typeface="Times New Roman" panose="02020603050405020304" pitchFamily="18" charset="0"/>
                <a:cs typeface="Times New Roman" panose="02020603050405020304" pitchFamily="18" charset="0"/>
              </a:rPr>
              <a:t>Figure 1.</a:t>
            </a:r>
            <a:r>
              <a:rPr lang="en-US" altLang="zh-TW" sz="1200" dirty="0">
                <a:latin typeface="Times New Roman" panose="02020603050405020304" pitchFamily="18" charset="0"/>
                <a:cs typeface="Times New Roman" panose="02020603050405020304" pitchFamily="18" charset="0"/>
              </a:rPr>
              <a:t> (Top) Month of ENSO peak and (Bottom) the sharpness of ENSO phase-locking dependence on the phase of growth rate [(a), (d)], linear growth rate [(b), (e)], and amplitude of annual cycle [(c), (f)] for El Niño (red circles) and La Niña events (blue circles). The vertical bars are the standard deviation error bars for the ensemble. The red and blue dots indicate the simulation of idealized case. The grey shaded circles indicate the difference of sharpness between El Niño and La Niña phase-locking does not pass the 95% significance level.</a:t>
            </a:r>
            <a:r>
              <a:rPr lang="zh-TW" altLang="zh-TW" sz="1200" dirty="0">
                <a:latin typeface="Times New Roman" panose="02020603050405020304" pitchFamily="18" charset="0"/>
                <a:cs typeface="Times New Roman" panose="02020603050405020304" pitchFamily="18" charset="0"/>
              </a:rPr>
              <a:t> </a:t>
            </a:r>
            <a:endParaRPr lang="en-US" altLang="zh-TW" sz="1200" dirty="0">
              <a:latin typeface="Times New Roman" panose="02020603050405020304" pitchFamily="18" charset="0"/>
              <a:cs typeface="Times New Roman" panose="02020603050405020304" pitchFamily="18" charset="0"/>
            </a:endParaRPr>
          </a:p>
          <a:p>
            <a:pPr algn="just"/>
            <a:endParaRPr lang="en-US" altLang="zh-TW" sz="1200" dirty="0">
              <a:latin typeface="Times New Roman" panose="02020603050405020304" pitchFamily="18" charset="0"/>
              <a:cs typeface="Times New Roman" panose="02020603050405020304" pitchFamily="18" charset="0"/>
            </a:endParaRPr>
          </a:p>
          <a:p>
            <a:pPr algn="just"/>
            <a:r>
              <a:rPr lang="en-US" altLang="zh-TW" sz="1200" b="1" dirty="0">
                <a:latin typeface="Times New Roman" panose="02020603050405020304" pitchFamily="18" charset="0"/>
                <a:cs typeface="Times New Roman" panose="02020603050405020304" pitchFamily="18" charset="0"/>
              </a:rPr>
              <a:t>Figure 2. </a:t>
            </a:r>
            <a:r>
              <a:rPr lang="en-US" altLang="zh-TW" sz="1200" dirty="0">
                <a:latin typeface="Times New Roman" panose="02020603050405020304" pitchFamily="18" charset="0"/>
                <a:cs typeface="Times New Roman" panose="02020603050405020304" pitchFamily="18" charset="0"/>
              </a:rPr>
              <a:t>As in Fig. 1, but for the dependence on the amplitude of noise [(a), (c)] and SST-dependent factor [(b), (d)].</a:t>
            </a:r>
            <a:endParaRPr lang="zh-TW" altLang="en-US" sz="1200" dirty="0">
              <a:latin typeface="Times New Roman" panose="02020603050405020304" pitchFamily="18" charset="0"/>
              <a:cs typeface="Times New Roman" panose="02020603050405020304" pitchFamily="18" charset="0"/>
            </a:endParaRPr>
          </a:p>
        </p:txBody>
      </p:sp>
      <p:grpSp>
        <p:nvGrpSpPr>
          <p:cNvPr id="10" name="群組 9">
            <a:extLst>
              <a:ext uri="{FF2B5EF4-FFF2-40B4-BE49-F238E27FC236}">
                <a16:creationId xmlns:a16="http://schemas.microsoft.com/office/drawing/2014/main" id="{40532596-B168-A141-9906-AD2F3CC89EC2}"/>
              </a:ext>
            </a:extLst>
          </p:cNvPr>
          <p:cNvGrpSpPr/>
          <p:nvPr/>
        </p:nvGrpSpPr>
        <p:grpSpPr>
          <a:xfrm>
            <a:off x="5810931" y="0"/>
            <a:ext cx="5280844" cy="3367298"/>
            <a:chOff x="6069643" y="27497"/>
            <a:chExt cx="5280844" cy="3367298"/>
          </a:xfrm>
        </p:grpSpPr>
        <p:sp>
          <p:nvSpPr>
            <p:cNvPr id="8" name="矩形 7">
              <a:extLst>
                <a:ext uri="{FF2B5EF4-FFF2-40B4-BE49-F238E27FC236}">
                  <a16:creationId xmlns:a16="http://schemas.microsoft.com/office/drawing/2014/main" id="{9791B3C2-CEE5-6E47-AFB6-87C3068C2126}"/>
                </a:ext>
              </a:extLst>
            </p:cNvPr>
            <p:cNvSpPr/>
            <p:nvPr/>
          </p:nvSpPr>
          <p:spPr>
            <a:xfrm>
              <a:off x="6096000" y="61702"/>
              <a:ext cx="5254487" cy="33330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pic>
          <p:nvPicPr>
            <p:cNvPr id="11" name="圖片 10">
              <a:extLst>
                <a:ext uri="{FF2B5EF4-FFF2-40B4-BE49-F238E27FC236}">
                  <a16:creationId xmlns:a16="http://schemas.microsoft.com/office/drawing/2014/main" id="{DD31B670-92D7-7D44-8D82-4AB54592A1C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122358" y="317306"/>
              <a:ext cx="5138823" cy="3026769"/>
            </a:xfrm>
            <a:prstGeom prst="rect">
              <a:avLst/>
            </a:prstGeom>
          </p:spPr>
        </p:pic>
        <p:sp>
          <p:nvSpPr>
            <p:cNvPr id="9" name="矩形 8">
              <a:extLst>
                <a:ext uri="{FF2B5EF4-FFF2-40B4-BE49-F238E27FC236}">
                  <a16:creationId xmlns:a16="http://schemas.microsoft.com/office/drawing/2014/main" id="{AF88D5D6-FDAC-E445-9A17-959907AF8F94}"/>
                </a:ext>
              </a:extLst>
            </p:cNvPr>
            <p:cNvSpPr/>
            <p:nvPr/>
          </p:nvSpPr>
          <p:spPr>
            <a:xfrm>
              <a:off x="6069643" y="27497"/>
              <a:ext cx="824200" cy="307777"/>
            </a:xfrm>
            <a:prstGeom prst="rect">
              <a:avLst/>
            </a:prstGeom>
          </p:spPr>
          <p:txBody>
            <a:bodyPr wrap="none">
              <a:spAutoFit/>
            </a:bodyPr>
            <a:lstStyle/>
            <a:p>
              <a:r>
                <a:rPr lang="en-US" altLang="zh-TW" sz="1400" b="1" dirty="0">
                  <a:latin typeface="Times New Roman" panose="02020603050405020304" pitchFamily="18" charset="0"/>
                  <a:cs typeface="Times New Roman" panose="02020603050405020304" pitchFamily="18" charset="0"/>
                </a:rPr>
                <a:t>Figure 1</a:t>
              </a:r>
              <a:endParaRPr lang="zh-TW" altLang="en-US" sz="1400" dirty="0"/>
            </a:p>
          </p:txBody>
        </p:sp>
      </p:grpSp>
      <p:grpSp>
        <p:nvGrpSpPr>
          <p:cNvPr id="17" name="群組 16">
            <a:extLst>
              <a:ext uri="{FF2B5EF4-FFF2-40B4-BE49-F238E27FC236}">
                <a16:creationId xmlns:a16="http://schemas.microsoft.com/office/drawing/2014/main" id="{04E4CDCE-5020-9F44-84AC-4184B755B5A4}"/>
              </a:ext>
            </a:extLst>
          </p:cNvPr>
          <p:cNvGrpSpPr/>
          <p:nvPr/>
        </p:nvGrpSpPr>
        <p:grpSpPr>
          <a:xfrm>
            <a:off x="5804452" y="3429000"/>
            <a:ext cx="3430138" cy="3367298"/>
            <a:chOff x="5784574" y="3429000"/>
            <a:chExt cx="3430138" cy="3367298"/>
          </a:xfrm>
        </p:grpSpPr>
        <p:pic>
          <p:nvPicPr>
            <p:cNvPr id="16" name="圖片 15">
              <a:extLst>
                <a:ext uri="{FF2B5EF4-FFF2-40B4-BE49-F238E27FC236}">
                  <a16:creationId xmlns:a16="http://schemas.microsoft.com/office/drawing/2014/main" id="{BC5E6DEB-8135-734F-BAD8-3AA725FD26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4452" y="3701464"/>
              <a:ext cx="3410260" cy="3027600"/>
            </a:xfrm>
            <a:prstGeom prst="rect">
              <a:avLst/>
            </a:prstGeom>
          </p:spPr>
        </p:pic>
        <p:sp>
          <p:nvSpPr>
            <p:cNvPr id="19" name="矩形 18">
              <a:extLst>
                <a:ext uri="{FF2B5EF4-FFF2-40B4-BE49-F238E27FC236}">
                  <a16:creationId xmlns:a16="http://schemas.microsoft.com/office/drawing/2014/main" id="{FEF1D25E-12B2-A54F-B2EC-623D86BFC03B}"/>
                </a:ext>
              </a:extLst>
            </p:cNvPr>
            <p:cNvSpPr/>
            <p:nvPr/>
          </p:nvSpPr>
          <p:spPr>
            <a:xfrm>
              <a:off x="5810931" y="3463205"/>
              <a:ext cx="3403781" cy="33330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20" name="矩形 19">
              <a:extLst>
                <a:ext uri="{FF2B5EF4-FFF2-40B4-BE49-F238E27FC236}">
                  <a16:creationId xmlns:a16="http://schemas.microsoft.com/office/drawing/2014/main" id="{1EBADD03-7198-DC4E-A927-4F311BBA2783}"/>
                </a:ext>
              </a:extLst>
            </p:cNvPr>
            <p:cNvSpPr/>
            <p:nvPr/>
          </p:nvSpPr>
          <p:spPr>
            <a:xfrm>
              <a:off x="5784574" y="3429000"/>
              <a:ext cx="824200" cy="307777"/>
            </a:xfrm>
            <a:prstGeom prst="rect">
              <a:avLst/>
            </a:prstGeom>
          </p:spPr>
          <p:txBody>
            <a:bodyPr wrap="none">
              <a:spAutoFit/>
            </a:bodyPr>
            <a:lstStyle/>
            <a:p>
              <a:r>
                <a:rPr lang="en-US" altLang="zh-TW" sz="1400" b="1" dirty="0">
                  <a:latin typeface="Times New Roman" panose="02020603050405020304" pitchFamily="18" charset="0"/>
                  <a:cs typeface="Times New Roman" panose="02020603050405020304" pitchFamily="18" charset="0"/>
                </a:rPr>
                <a:t>Figure 2</a:t>
              </a:r>
              <a:endParaRPr lang="zh-TW" altLang="en-US" sz="1400" dirty="0"/>
            </a:p>
          </p:txBody>
        </p:sp>
      </p:grpSp>
    </p:spTree>
    <p:extLst>
      <p:ext uri="{BB962C8B-B14F-4D97-AF65-F5344CB8AC3E}">
        <p14:creationId xmlns:p14="http://schemas.microsoft.com/office/powerpoint/2010/main" val="364587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497</Words>
  <Application>Microsoft Macintosh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Fei-Fei Jin</dc:creator>
  <cp:lastModifiedBy>Fei-Fei Jin</cp:lastModifiedBy>
  <cp:revision>10</cp:revision>
  <dcterms:created xsi:type="dcterms:W3CDTF">2020-06-05T19:45:40Z</dcterms:created>
  <dcterms:modified xsi:type="dcterms:W3CDTF">2020-06-09T00:29:22Z</dcterms:modified>
</cp:coreProperties>
</file>